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13"/>
  </p:notesMasterIdLst>
  <p:sldIdLst>
    <p:sldId id="331" r:id="rId2"/>
    <p:sldId id="329" r:id="rId3"/>
    <p:sldId id="335" r:id="rId4"/>
    <p:sldId id="337" r:id="rId5"/>
    <p:sldId id="330" r:id="rId6"/>
    <p:sldId id="332" r:id="rId7"/>
    <p:sldId id="333" r:id="rId8"/>
    <p:sldId id="341" r:id="rId9"/>
    <p:sldId id="338" r:id="rId10"/>
    <p:sldId id="339" r:id="rId11"/>
    <p:sldId id="340" r:id="rId12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9540" autoAdjust="0"/>
  </p:normalViewPr>
  <p:slideViewPr>
    <p:cSldViewPr>
      <p:cViewPr>
        <p:scale>
          <a:sx n="80" d="100"/>
          <a:sy n="80" d="100"/>
        </p:scale>
        <p:origin x="-36" y="-5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F2839F-EE2F-4B6C-BFFA-C7BB463E60C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35FCD9-1793-4D81-9224-4E55035A35E3}">
      <dgm:prSet phldrT="[Текст]" custT="1"/>
      <dgm:spPr/>
      <dgm:t>
        <a:bodyPr/>
        <a:lstStyle/>
        <a:p>
          <a:pPr algn="ctr"/>
          <a:endParaRPr lang="ru-RU" sz="1600" b="1" dirty="0" smtClean="0">
            <a:latin typeface="+mn-lt"/>
            <a:cs typeface="Times New Roman" pitchFamily="18" charset="0"/>
          </a:endParaRPr>
        </a:p>
        <a:p>
          <a:pPr algn="ctr"/>
          <a:r>
            <a:rPr lang="ru-RU" sz="1600" b="1" dirty="0" smtClean="0">
              <a:latin typeface="+mn-lt"/>
              <a:cs typeface="Times New Roman" pitchFamily="18" charset="0"/>
            </a:rPr>
            <a:t>Лечебно-диагностический модуль обеспечивают:</a:t>
          </a:r>
        </a:p>
        <a:p>
          <a:pPr algn="ctr"/>
          <a:r>
            <a:rPr lang="ru-RU" sz="1600" b="1" dirty="0" smtClean="0">
              <a:latin typeface="+mn-lt"/>
              <a:cs typeface="Times New Roman" pitchFamily="18" charset="0"/>
            </a:rPr>
            <a:t>СОКБ им. В.Д. Середавина</a:t>
          </a:r>
        </a:p>
        <a:p>
          <a:pPr algn="ctr"/>
          <a:r>
            <a:rPr lang="ru-RU" sz="1600" b="1" dirty="0" smtClean="0">
              <a:latin typeface="+mn-lt"/>
              <a:cs typeface="Times New Roman" pitchFamily="18" charset="0"/>
            </a:rPr>
            <a:t>СОККД им. В.П. Полякова</a:t>
          </a:r>
        </a:p>
        <a:p>
          <a:pPr algn="ctr"/>
          <a:r>
            <a:rPr lang="ru-RU" sz="1600" b="1" dirty="0" smtClean="0">
              <a:latin typeface="+mn-lt"/>
              <a:cs typeface="Times New Roman" pitchFamily="18" charset="0"/>
            </a:rPr>
            <a:t>СОКОД</a:t>
          </a:r>
        </a:p>
        <a:p>
          <a:pPr algn="ctr"/>
          <a:r>
            <a:rPr lang="ru-RU" sz="1600" b="1" dirty="0" smtClean="0">
              <a:latin typeface="+mn-lt"/>
              <a:cs typeface="Times New Roman" pitchFamily="18" charset="0"/>
            </a:rPr>
            <a:t>СОКПТД им. Н.В. Постникова</a:t>
          </a:r>
        </a:p>
        <a:p>
          <a:pPr algn="ctr"/>
          <a:endParaRPr lang="ru-RU" sz="1600" b="1" dirty="0" smtClean="0">
            <a:latin typeface="+mn-lt"/>
            <a:cs typeface="Times New Roman" pitchFamily="18" charset="0"/>
          </a:endParaRPr>
        </a:p>
        <a:p>
          <a:pPr algn="ctr"/>
          <a:endParaRPr lang="ru-RU" sz="1600" b="1" dirty="0">
            <a:latin typeface="+mn-lt"/>
            <a:cs typeface="Times New Roman" pitchFamily="18" charset="0"/>
          </a:endParaRPr>
        </a:p>
      </dgm:t>
    </dgm:pt>
    <dgm:pt modelId="{5C7FC6EC-85BF-4E15-B9A6-11138328C328}" type="parTrans" cxnId="{19179F07-0DCC-4A0E-AEE6-720121641CBD}">
      <dgm:prSet/>
      <dgm:spPr/>
      <dgm:t>
        <a:bodyPr/>
        <a:lstStyle/>
        <a:p>
          <a:endParaRPr lang="ru-RU" sz="1600">
            <a:latin typeface="+mn-lt"/>
            <a:cs typeface="Times New Roman" pitchFamily="18" charset="0"/>
          </a:endParaRPr>
        </a:p>
      </dgm:t>
    </dgm:pt>
    <dgm:pt modelId="{E84B299C-0F2A-41C5-98AA-4744CC04124E}" type="sibTrans" cxnId="{19179F07-0DCC-4A0E-AEE6-720121641CBD}">
      <dgm:prSet/>
      <dgm:spPr/>
      <dgm:t>
        <a:bodyPr/>
        <a:lstStyle/>
        <a:p>
          <a:endParaRPr lang="ru-RU" sz="1600">
            <a:latin typeface="+mn-lt"/>
            <a:cs typeface="Times New Roman" pitchFamily="18" charset="0"/>
          </a:endParaRPr>
        </a:p>
      </dgm:t>
    </dgm:pt>
    <dgm:pt modelId="{C45E5C57-35DA-4669-81AC-BD87C1016B53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Охват</a:t>
          </a:r>
          <a:r>
            <a:rPr lang="ru-RU" sz="1600" b="0" baseline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 н</a:t>
          </a:r>
          <a:r>
            <a:rPr lang="ru-RU" sz="16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а </a:t>
          </a:r>
          <a:r>
            <a:rPr lang="ru-RU" sz="16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13.10.2023 </a:t>
          </a:r>
          <a:r>
            <a:rPr lang="ru-RU" sz="16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– </a:t>
          </a:r>
          <a:r>
            <a:rPr lang="ru-RU" sz="16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25 районов и малых городов </a:t>
          </a:r>
          <a:endParaRPr lang="ru-RU" sz="16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B3E787B-9525-4873-8F61-813684566D1B}" type="parTrans" cxnId="{CF8766C6-9789-4692-8D8C-02525F1E1822}">
      <dgm:prSet/>
      <dgm:spPr/>
      <dgm:t>
        <a:bodyPr/>
        <a:lstStyle/>
        <a:p>
          <a:endParaRPr lang="ru-RU" sz="1600">
            <a:latin typeface="+mn-lt"/>
            <a:cs typeface="Times New Roman" pitchFamily="18" charset="0"/>
          </a:endParaRPr>
        </a:p>
      </dgm:t>
    </dgm:pt>
    <dgm:pt modelId="{02667EA5-AF23-4567-9E4F-BACE48A6A24D}" type="sibTrans" cxnId="{CF8766C6-9789-4692-8D8C-02525F1E1822}">
      <dgm:prSet/>
      <dgm:spPr/>
      <dgm:t>
        <a:bodyPr/>
        <a:lstStyle/>
        <a:p>
          <a:endParaRPr lang="ru-RU" sz="1600">
            <a:latin typeface="+mn-lt"/>
            <a:cs typeface="Times New Roman" pitchFamily="18" charset="0"/>
          </a:endParaRPr>
        </a:p>
      </dgm:t>
    </dgm:pt>
    <dgm:pt modelId="{69D3A2AF-7649-477E-BD9E-A7C8C0149A23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Задействовано 116 врачей по 19 узким специальностям</a:t>
          </a:r>
          <a:endParaRPr lang="ru-RU" sz="16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AB0E831-4481-4C90-99BA-6119EB6C63C8}" type="parTrans" cxnId="{403DEF6B-E1EC-4DA1-9FC8-2BD72C271611}">
      <dgm:prSet/>
      <dgm:spPr/>
      <dgm:t>
        <a:bodyPr/>
        <a:lstStyle/>
        <a:p>
          <a:endParaRPr lang="ru-RU" sz="1600">
            <a:latin typeface="+mn-lt"/>
            <a:cs typeface="Times New Roman" pitchFamily="18" charset="0"/>
          </a:endParaRPr>
        </a:p>
      </dgm:t>
    </dgm:pt>
    <dgm:pt modelId="{331761BE-87DA-457B-81EC-E7F5ABFBA1B2}" type="sibTrans" cxnId="{403DEF6B-E1EC-4DA1-9FC8-2BD72C271611}">
      <dgm:prSet/>
      <dgm:spPr/>
      <dgm:t>
        <a:bodyPr/>
        <a:lstStyle/>
        <a:p>
          <a:endParaRPr lang="ru-RU" sz="1600">
            <a:latin typeface="+mn-lt"/>
            <a:cs typeface="Times New Roman" pitchFamily="18" charset="0"/>
          </a:endParaRPr>
        </a:p>
      </dgm:t>
    </dgm:pt>
    <dgm:pt modelId="{A7910E47-BF68-4D8B-A00D-0768A555B58D}">
      <dgm:prSet phldrT="[Текст]" custT="1"/>
      <dgm:spPr/>
      <dgm:t>
        <a:bodyPr/>
        <a:lstStyle/>
        <a:p>
          <a:pPr rtl="0"/>
          <a:r>
            <a:rPr lang="ru-RU" sz="1600" b="0" dirty="0" smtClean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rPr>
            <a:t>Обследовано и проконсультировано </a:t>
          </a:r>
          <a:r>
            <a:rPr lang="ru-RU" sz="1600" b="0" dirty="0" smtClean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rPr>
            <a:t>1762 </a:t>
          </a:r>
          <a:r>
            <a:rPr lang="ru-RU" sz="1600" b="0" dirty="0" smtClean="0">
              <a:solidFill>
                <a:schemeClr val="tx1"/>
              </a:solidFill>
              <a:latin typeface="+mn-lt"/>
              <a:ea typeface="+mn-ea"/>
              <a:cs typeface="Times New Roman" pitchFamily="18" charset="0"/>
            </a:rPr>
            <a:t>чел.</a:t>
          </a:r>
          <a:endParaRPr lang="ru-RU" sz="16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87EF1CA2-C11F-41A7-B906-EEE84BE2AA55}" type="parTrans" cxnId="{8D0E3D05-9876-48C2-8EEC-64E7B8A6B079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ABCE42DA-8C2A-4B1F-8901-55FA55DAE706}" type="sibTrans" cxnId="{8D0E3D05-9876-48C2-8EEC-64E7B8A6B079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BE9DDE7A-0EAF-4203-B32E-2D65ABFBADCB}">
      <dgm:prSet phldrT="[Текст]" custT="1"/>
      <dgm:spPr/>
      <dgm:t>
        <a:bodyPr/>
        <a:lstStyle/>
        <a:p>
          <a:pPr rtl="0"/>
          <a:r>
            <a:rPr lang="ru-RU" sz="1600" b="0" i="0" u="none" strike="noStrike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Впервые выявленных заболеваний – </a:t>
          </a:r>
          <a:r>
            <a:rPr lang="ru-RU" sz="1600" b="0" i="0" u="none" strike="noStrike" dirty="0" smtClean="0">
              <a:solidFill>
                <a:schemeClr val="tx1"/>
              </a:solidFill>
              <a:effectLst/>
              <a:latin typeface="+mn-lt"/>
              <a:cs typeface="Times New Roman" pitchFamily="18" charset="0"/>
            </a:rPr>
            <a:t>44</a:t>
          </a:r>
          <a:endParaRPr lang="ru-RU" sz="16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51C2569B-1990-4337-B5FE-AE16925FBD2A}" type="parTrans" cxnId="{F7322A56-48D7-4350-A68F-96DEE02C8489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3B4C7812-AAF5-471B-A4B7-C35D306ABA57}" type="sibTrans" cxnId="{F7322A56-48D7-4350-A68F-96DEE02C8489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36954632-0512-4DBE-B073-695A6B1B2A05}">
      <dgm:prSet phldrT="[Текст]" custT="1"/>
      <dgm:spPr/>
      <dgm:t>
        <a:bodyPr/>
        <a:lstStyle/>
        <a:p>
          <a:pPr rtl="0"/>
          <a:r>
            <a:rPr lang="ru-RU" sz="16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Рекомендована высокотехнологичная специализированная помощь </a:t>
          </a:r>
          <a:r>
            <a:rPr lang="ru-RU" sz="1600" b="0" baseline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в условиях стационара – </a:t>
          </a:r>
          <a:r>
            <a:rPr lang="ru-RU" sz="1600" b="0" baseline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185</a:t>
          </a:r>
          <a:endParaRPr lang="ru-RU" sz="16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7F00C1D7-DDB6-46D2-AEF5-53689EB1D100}" type="parTrans" cxnId="{77D7BCA0-B55E-4634-870E-30459D44A07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3FE14F8E-987F-4C93-9E81-B82F145D850C}" type="sibTrans" cxnId="{77D7BCA0-B55E-4634-870E-30459D44A072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8729A4AF-D28F-4CCB-AAD6-821943080297}">
      <dgm:prSet phldrT="[Текст]" custT="1"/>
      <dgm:spPr/>
      <dgm:t>
        <a:bodyPr/>
        <a:lstStyle/>
        <a:p>
          <a:pPr rtl="0"/>
          <a:r>
            <a:rPr lang="ru-RU" sz="16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Рекомендованы дополнительная диагностика и консультации - </a:t>
          </a:r>
          <a:r>
            <a:rPr lang="ru-RU" sz="1600" b="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190</a:t>
          </a:r>
          <a:endParaRPr lang="ru-RU" sz="1600" b="0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F6C2962A-74E1-4AA8-A1ED-FD99DC1BF110}" type="parTrans" cxnId="{F44F25A4-5963-49C5-B599-0D02BC349BDB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6A09A3CF-C108-434E-827B-B733B368F0E1}" type="sibTrans" cxnId="{F44F25A4-5963-49C5-B599-0D02BC349BDB}">
      <dgm:prSet/>
      <dgm:spPr/>
      <dgm:t>
        <a:bodyPr/>
        <a:lstStyle/>
        <a:p>
          <a:endParaRPr lang="ru-RU" sz="1600">
            <a:latin typeface="+mn-lt"/>
          </a:endParaRPr>
        </a:p>
      </dgm:t>
    </dgm:pt>
    <dgm:pt modelId="{C2946BA2-5FCB-40F8-A7B3-261175A9341A}" type="pres">
      <dgm:prSet presAssocID="{56F2839F-EE2F-4B6C-BFFA-C7BB463E60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F587D4-F7CF-4AA8-8FD3-25C5700078C3}" type="pres">
      <dgm:prSet presAssocID="{4335FCD9-1793-4D81-9224-4E55035A35E3}" presName="composite" presStyleCnt="0"/>
      <dgm:spPr/>
    </dgm:pt>
    <dgm:pt modelId="{036E1926-6D8E-497B-8950-697A1B007A7C}" type="pres">
      <dgm:prSet presAssocID="{4335FCD9-1793-4D81-9224-4E55035A35E3}" presName="parTx" presStyleLbl="alignNode1" presStyleIdx="0" presStyleCnt="1" custScaleY="120962" custLinFactNeighborY="-7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24677-FB84-42F8-931B-86D6BBFA8D91}" type="pres">
      <dgm:prSet presAssocID="{4335FCD9-1793-4D81-9224-4E55035A35E3}" presName="desTx" presStyleLbl="alignAccFollowNode1" presStyleIdx="0" presStyleCnt="1" custScaleY="115712" custLinFactNeighborY="10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0E3D05-9876-48C2-8EEC-64E7B8A6B079}" srcId="{4335FCD9-1793-4D81-9224-4E55035A35E3}" destId="{A7910E47-BF68-4D8B-A00D-0768A555B58D}" srcOrd="2" destOrd="0" parTransId="{87EF1CA2-C11F-41A7-B906-EEE84BE2AA55}" sibTransId="{ABCE42DA-8C2A-4B1F-8901-55FA55DAE706}"/>
    <dgm:cxn modelId="{F44F25A4-5963-49C5-B599-0D02BC349BDB}" srcId="{4335FCD9-1793-4D81-9224-4E55035A35E3}" destId="{8729A4AF-D28F-4CCB-AAD6-821943080297}" srcOrd="5" destOrd="0" parTransId="{F6C2962A-74E1-4AA8-A1ED-FD99DC1BF110}" sibTransId="{6A09A3CF-C108-434E-827B-B733B368F0E1}"/>
    <dgm:cxn modelId="{6D484D1A-947B-4F17-892D-BFA084E6BA77}" type="presOf" srcId="{36954632-0512-4DBE-B073-695A6B1B2A05}" destId="{37024677-FB84-42F8-931B-86D6BBFA8D91}" srcOrd="0" destOrd="4" presId="urn:microsoft.com/office/officeart/2005/8/layout/hList1"/>
    <dgm:cxn modelId="{77D7BCA0-B55E-4634-870E-30459D44A072}" srcId="{4335FCD9-1793-4D81-9224-4E55035A35E3}" destId="{36954632-0512-4DBE-B073-695A6B1B2A05}" srcOrd="4" destOrd="0" parTransId="{7F00C1D7-DDB6-46D2-AEF5-53689EB1D100}" sibTransId="{3FE14F8E-987F-4C93-9E81-B82F145D850C}"/>
    <dgm:cxn modelId="{19179F07-0DCC-4A0E-AEE6-720121641CBD}" srcId="{56F2839F-EE2F-4B6C-BFFA-C7BB463E60CC}" destId="{4335FCD9-1793-4D81-9224-4E55035A35E3}" srcOrd="0" destOrd="0" parTransId="{5C7FC6EC-85BF-4E15-B9A6-11138328C328}" sibTransId="{E84B299C-0F2A-41C5-98AA-4744CC04124E}"/>
    <dgm:cxn modelId="{04C9DBDF-01C7-4EAC-A251-32A199A0AFC8}" type="presOf" srcId="{4335FCD9-1793-4D81-9224-4E55035A35E3}" destId="{036E1926-6D8E-497B-8950-697A1B007A7C}" srcOrd="0" destOrd="0" presId="urn:microsoft.com/office/officeart/2005/8/layout/hList1"/>
    <dgm:cxn modelId="{8D5ADEE5-9819-4B43-BF2A-B79D37BFDE4D}" type="presOf" srcId="{BE9DDE7A-0EAF-4203-B32E-2D65ABFBADCB}" destId="{37024677-FB84-42F8-931B-86D6BBFA8D91}" srcOrd="0" destOrd="3" presId="urn:microsoft.com/office/officeart/2005/8/layout/hList1"/>
    <dgm:cxn modelId="{A9EB0132-4F1F-4C32-BF25-47AFA5D0CA65}" type="presOf" srcId="{C45E5C57-35DA-4669-81AC-BD87C1016B53}" destId="{37024677-FB84-42F8-931B-86D6BBFA8D91}" srcOrd="0" destOrd="0" presId="urn:microsoft.com/office/officeart/2005/8/layout/hList1"/>
    <dgm:cxn modelId="{CF8766C6-9789-4692-8D8C-02525F1E1822}" srcId="{4335FCD9-1793-4D81-9224-4E55035A35E3}" destId="{C45E5C57-35DA-4669-81AC-BD87C1016B53}" srcOrd="0" destOrd="0" parTransId="{7B3E787B-9525-4873-8F61-813684566D1B}" sibTransId="{02667EA5-AF23-4567-9E4F-BACE48A6A24D}"/>
    <dgm:cxn modelId="{F7322A56-48D7-4350-A68F-96DEE02C8489}" srcId="{4335FCD9-1793-4D81-9224-4E55035A35E3}" destId="{BE9DDE7A-0EAF-4203-B32E-2D65ABFBADCB}" srcOrd="3" destOrd="0" parTransId="{51C2569B-1990-4337-B5FE-AE16925FBD2A}" sibTransId="{3B4C7812-AAF5-471B-A4B7-C35D306ABA57}"/>
    <dgm:cxn modelId="{F060B262-9718-4F4A-A3C2-382599B6C8EB}" type="presOf" srcId="{69D3A2AF-7649-477E-BD9E-A7C8C0149A23}" destId="{37024677-FB84-42F8-931B-86D6BBFA8D91}" srcOrd="0" destOrd="1" presId="urn:microsoft.com/office/officeart/2005/8/layout/hList1"/>
    <dgm:cxn modelId="{403DEF6B-E1EC-4DA1-9FC8-2BD72C271611}" srcId="{4335FCD9-1793-4D81-9224-4E55035A35E3}" destId="{69D3A2AF-7649-477E-BD9E-A7C8C0149A23}" srcOrd="1" destOrd="0" parTransId="{7AB0E831-4481-4C90-99BA-6119EB6C63C8}" sibTransId="{331761BE-87DA-457B-81EC-E7F5ABFBA1B2}"/>
    <dgm:cxn modelId="{5329B32F-A74E-4453-A3F7-E21352784B65}" type="presOf" srcId="{56F2839F-EE2F-4B6C-BFFA-C7BB463E60CC}" destId="{C2946BA2-5FCB-40F8-A7B3-261175A9341A}" srcOrd="0" destOrd="0" presId="urn:microsoft.com/office/officeart/2005/8/layout/hList1"/>
    <dgm:cxn modelId="{CBE77D71-F766-4823-BF97-F78678DC48CE}" type="presOf" srcId="{A7910E47-BF68-4D8B-A00D-0768A555B58D}" destId="{37024677-FB84-42F8-931B-86D6BBFA8D91}" srcOrd="0" destOrd="2" presId="urn:microsoft.com/office/officeart/2005/8/layout/hList1"/>
    <dgm:cxn modelId="{82678D99-6C79-4DAF-A698-6497C7A0B7CE}" type="presOf" srcId="{8729A4AF-D28F-4CCB-AAD6-821943080297}" destId="{37024677-FB84-42F8-931B-86D6BBFA8D91}" srcOrd="0" destOrd="5" presId="urn:microsoft.com/office/officeart/2005/8/layout/hList1"/>
    <dgm:cxn modelId="{88447236-0A86-4ACD-9502-FA91B2160109}" type="presParOf" srcId="{C2946BA2-5FCB-40F8-A7B3-261175A9341A}" destId="{DFF587D4-F7CF-4AA8-8FD3-25C5700078C3}" srcOrd="0" destOrd="0" presId="urn:microsoft.com/office/officeart/2005/8/layout/hList1"/>
    <dgm:cxn modelId="{5247516E-47D3-4B4C-8B8E-1BE1CE99792B}" type="presParOf" srcId="{DFF587D4-F7CF-4AA8-8FD3-25C5700078C3}" destId="{036E1926-6D8E-497B-8950-697A1B007A7C}" srcOrd="0" destOrd="0" presId="urn:microsoft.com/office/officeart/2005/8/layout/hList1"/>
    <dgm:cxn modelId="{3F9CF5B9-EDD8-4610-A3F6-2D8C06266B12}" type="presParOf" srcId="{DFF587D4-F7CF-4AA8-8FD3-25C5700078C3}" destId="{37024677-FB84-42F8-931B-86D6BBFA8D91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F2839F-EE2F-4B6C-BFFA-C7BB463E60C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10224F-EEDC-4ECF-A209-BA6C8F9A21C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Образовательный модуль</a:t>
          </a:r>
        </a:p>
        <a:p>
          <a:r>
            <a:rPr lang="ru-RU" sz="14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Всего обучено на </a:t>
          </a:r>
          <a:r>
            <a:rPr lang="ru-RU" sz="14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13.10.2023 </a:t>
          </a:r>
          <a:r>
            <a:rPr lang="ru-RU" sz="14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– </a:t>
          </a:r>
          <a:r>
            <a:rPr lang="ru-RU" sz="14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577 </a:t>
          </a:r>
          <a:r>
            <a:rPr lang="ru-RU" sz="14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медицинских работников </a:t>
          </a:r>
          <a:endParaRPr lang="ru-RU" sz="1400" b="1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34BE686-0CD9-4BD7-8FCB-888D516ABD92}" type="parTrans" cxnId="{04167130-171F-43FA-9F1A-C92D3D28A261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E282112D-802F-4E72-A491-0D38D6D0741B}" type="sibTrans" cxnId="{04167130-171F-43FA-9F1A-C92D3D28A261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86663596-B8C2-4FD7-B564-3868321C1B3F}">
      <dgm:prSet phldrT="[Текст]" custT="1"/>
      <dgm:spPr/>
      <dgm:t>
        <a:bodyPr/>
        <a:lstStyle/>
        <a:p>
          <a:r>
            <a:rPr lang="ru-RU" sz="1400" b="0" dirty="0" smtClean="0">
              <a:latin typeface="+mn-lt"/>
              <a:cs typeface="Times New Roman" pitchFamily="18" charset="0"/>
            </a:rPr>
            <a:t>В рамках проекта ведущие специалисты СОККД проводят дистанционное обучение для специалистов сельских районов и малых городов (кардиологов, терапевтов, фельдшеров, медицинских сестер)</a:t>
          </a:r>
          <a:endParaRPr lang="ru-RU" sz="1400" b="0" dirty="0">
            <a:latin typeface="+mn-lt"/>
            <a:cs typeface="Times New Roman" pitchFamily="18" charset="0"/>
          </a:endParaRPr>
        </a:p>
      </dgm:t>
    </dgm:pt>
    <dgm:pt modelId="{04D56AF6-F5EA-40C3-A39F-314DEAED10A1}" type="parTrans" cxnId="{8A613FAF-60CC-4960-864F-5CC142C8C00E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8C236020-0327-4963-8F1F-DEB9DC9C1E6F}" type="sibTrans" cxnId="{8A613FAF-60CC-4960-864F-5CC142C8C00E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207C07A7-52EE-4167-A5AB-83F1DCFAC4B3}">
      <dgm:prSet phldrT="[Текст]" custT="1"/>
      <dgm:spPr/>
      <dgm:t>
        <a:bodyPr/>
        <a:lstStyle/>
        <a:p>
          <a:endParaRPr lang="ru-RU" sz="1400" b="0" dirty="0">
            <a:latin typeface="+mn-lt"/>
            <a:cs typeface="Times New Roman" pitchFamily="18" charset="0"/>
          </a:endParaRPr>
        </a:p>
      </dgm:t>
    </dgm:pt>
    <dgm:pt modelId="{4FCD86B5-3308-43B0-B767-CB77CCEA5D2C}" type="parTrans" cxnId="{8931E50C-8010-42D8-9021-632697B84C5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9A40A20-A7F4-4AC0-8DE7-210DD58263BD}" type="sibTrans" cxnId="{8931E50C-8010-42D8-9021-632697B84C5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6204BD3-42EF-4398-8097-ECE3BA25FC08}">
      <dgm:prSet phldrT="[Текст]" custT="1"/>
      <dgm:spPr/>
      <dgm:t>
        <a:bodyPr/>
        <a:lstStyle/>
        <a:p>
          <a:r>
            <a:rPr lang="ru-RU" sz="1400" b="0" i="0" u="none" dirty="0" smtClean="0">
              <a:latin typeface="+mn-lt"/>
            </a:rPr>
            <a:t>Специалисты СОКПТД проводят инструктаж по вакцинации БЦЖ и </a:t>
          </a:r>
          <a:r>
            <a:rPr lang="ru-RU" sz="1400" dirty="0" smtClean="0"/>
            <a:t>технике  постановки внутрикожных проб для </a:t>
          </a:r>
          <a:r>
            <a:rPr lang="ru-RU" sz="1400" b="0" i="0" u="none" dirty="0" smtClean="0">
              <a:latin typeface="+mn-lt"/>
            </a:rPr>
            <a:t>иммунодиагностики </a:t>
          </a:r>
          <a:r>
            <a:rPr lang="ru-RU" sz="1400" dirty="0" smtClean="0"/>
            <a:t>с проведением практической части и выдачей допусков медицинским работникам</a:t>
          </a:r>
          <a:endParaRPr lang="ru-RU" sz="1400" b="0" dirty="0">
            <a:latin typeface="+mn-lt"/>
            <a:cs typeface="Times New Roman" pitchFamily="18" charset="0"/>
          </a:endParaRPr>
        </a:p>
      </dgm:t>
    </dgm:pt>
    <dgm:pt modelId="{018CF863-FAC2-4297-A276-613EC7553033}" type="parTrans" cxnId="{047F2C66-1B1E-4A15-A980-69CEF3518C2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D040C3C-3640-4B36-A8D1-F1ECBB5A6703}" type="sibTrans" cxnId="{047F2C66-1B1E-4A15-A980-69CEF3518C2A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F0906FC-307D-40E5-808F-1FF0450F4C5B}">
      <dgm:prSet phldrT="[Текст]" custT="1"/>
      <dgm:spPr/>
      <dgm:t>
        <a:bodyPr/>
        <a:lstStyle/>
        <a:p>
          <a:r>
            <a:rPr lang="ru-RU" sz="1400" b="0" dirty="0" smtClean="0"/>
            <a:t>Специалисты Регионального центра компетенций по управлению качеством и безопасностью медицинской деятельности проводят тренинги по оказанию неотложной медицинской помощи</a:t>
          </a:r>
          <a:endParaRPr lang="ru-RU" sz="1400" b="0" dirty="0">
            <a:latin typeface="+mn-lt"/>
            <a:cs typeface="Times New Roman" pitchFamily="18" charset="0"/>
          </a:endParaRPr>
        </a:p>
      </dgm:t>
    </dgm:pt>
    <dgm:pt modelId="{548C2DA3-8C64-4EAA-AA0B-ABEE77621039}" type="parTrans" cxnId="{D63D08FE-6533-408F-955A-E3C49418D930}">
      <dgm:prSet/>
      <dgm:spPr/>
    </dgm:pt>
    <dgm:pt modelId="{A63ED7FB-A57E-4DD6-98E2-0A8824F25F3D}" type="sibTrans" cxnId="{D63D08FE-6533-408F-955A-E3C49418D930}">
      <dgm:prSet/>
      <dgm:spPr/>
    </dgm:pt>
    <dgm:pt modelId="{C2946BA2-5FCB-40F8-A7B3-261175A9341A}" type="pres">
      <dgm:prSet presAssocID="{56F2839F-EE2F-4B6C-BFFA-C7BB463E60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FDCDD-2477-401C-BCEE-35DCCD2EB816}" type="pres">
      <dgm:prSet presAssocID="{6210224F-EEDC-4ECF-A209-BA6C8F9A21C0}" presName="composite" presStyleCnt="0"/>
      <dgm:spPr/>
    </dgm:pt>
    <dgm:pt modelId="{E6C96C4A-A8E1-402F-A482-824337A83164}" type="pres">
      <dgm:prSet presAssocID="{6210224F-EEDC-4ECF-A209-BA6C8F9A21C0}" presName="parTx" presStyleLbl="alignNode1" presStyleIdx="0" presStyleCnt="1" custLinFactNeighborY="109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08B997-35D7-49FA-A99E-D3539C50F40D}" type="pres">
      <dgm:prSet presAssocID="{6210224F-EEDC-4ECF-A209-BA6C8F9A21C0}" presName="desTx" presStyleLbl="alignAccFollowNode1" presStyleIdx="0" presStyleCnt="1" custLinFactNeighborY="9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93F0BF-E6DE-49B7-94A6-5C2F8DCFCFD1}" type="presOf" srcId="{86663596-B8C2-4FD7-B564-3868321C1B3F}" destId="{C508B997-35D7-49FA-A99E-D3539C50F40D}" srcOrd="0" destOrd="0" presId="urn:microsoft.com/office/officeart/2005/8/layout/hList1"/>
    <dgm:cxn modelId="{04167130-171F-43FA-9F1A-C92D3D28A261}" srcId="{56F2839F-EE2F-4B6C-BFFA-C7BB463E60CC}" destId="{6210224F-EEDC-4ECF-A209-BA6C8F9A21C0}" srcOrd="0" destOrd="0" parTransId="{F34BE686-0CD9-4BD7-8FCB-888D516ABD92}" sibTransId="{E282112D-802F-4E72-A491-0D38D6D0741B}"/>
    <dgm:cxn modelId="{D63D08FE-6533-408F-955A-E3C49418D930}" srcId="{6210224F-EEDC-4ECF-A209-BA6C8F9A21C0}" destId="{EF0906FC-307D-40E5-808F-1FF0450F4C5B}" srcOrd="2" destOrd="0" parTransId="{548C2DA3-8C64-4EAA-AA0B-ABEE77621039}" sibTransId="{A63ED7FB-A57E-4DD6-98E2-0A8824F25F3D}"/>
    <dgm:cxn modelId="{ED5757F5-E1D7-42D5-8068-149E94E0A323}" type="presOf" srcId="{EF0906FC-307D-40E5-808F-1FF0450F4C5B}" destId="{C508B997-35D7-49FA-A99E-D3539C50F40D}" srcOrd="0" destOrd="2" presId="urn:microsoft.com/office/officeart/2005/8/layout/hList1"/>
    <dgm:cxn modelId="{5656B320-E7A6-4F37-A30B-A07513DD8002}" type="presOf" srcId="{56F2839F-EE2F-4B6C-BFFA-C7BB463E60CC}" destId="{C2946BA2-5FCB-40F8-A7B3-261175A9341A}" srcOrd="0" destOrd="0" presId="urn:microsoft.com/office/officeart/2005/8/layout/hList1"/>
    <dgm:cxn modelId="{8931E50C-8010-42D8-9021-632697B84C5B}" srcId="{6210224F-EEDC-4ECF-A209-BA6C8F9A21C0}" destId="{207C07A7-52EE-4167-A5AB-83F1DCFAC4B3}" srcOrd="3" destOrd="0" parTransId="{4FCD86B5-3308-43B0-B767-CB77CCEA5D2C}" sibTransId="{F9A40A20-A7F4-4AC0-8DE7-210DD58263BD}"/>
    <dgm:cxn modelId="{047F2C66-1B1E-4A15-A980-69CEF3518C2A}" srcId="{6210224F-EEDC-4ECF-A209-BA6C8F9A21C0}" destId="{C6204BD3-42EF-4398-8097-ECE3BA25FC08}" srcOrd="1" destOrd="0" parTransId="{018CF863-FAC2-4297-A276-613EC7553033}" sibTransId="{DD040C3C-3640-4B36-A8D1-F1ECBB5A6703}"/>
    <dgm:cxn modelId="{9AB664DE-CFBC-411F-8318-1385D8A948B5}" type="presOf" srcId="{207C07A7-52EE-4167-A5AB-83F1DCFAC4B3}" destId="{C508B997-35D7-49FA-A99E-D3539C50F40D}" srcOrd="0" destOrd="3" presId="urn:microsoft.com/office/officeart/2005/8/layout/hList1"/>
    <dgm:cxn modelId="{8A613FAF-60CC-4960-864F-5CC142C8C00E}" srcId="{6210224F-EEDC-4ECF-A209-BA6C8F9A21C0}" destId="{86663596-B8C2-4FD7-B564-3868321C1B3F}" srcOrd="0" destOrd="0" parTransId="{04D56AF6-F5EA-40C3-A39F-314DEAED10A1}" sibTransId="{8C236020-0327-4963-8F1F-DEB9DC9C1E6F}"/>
    <dgm:cxn modelId="{06D846A4-7403-43B9-8321-FD347065D535}" type="presOf" srcId="{6210224F-EEDC-4ECF-A209-BA6C8F9A21C0}" destId="{E6C96C4A-A8E1-402F-A482-824337A83164}" srcOrd="0" destOrd="0" presId="urn:microsoft.com/office/officeart/2005/8/layout/hList1"/>
    <dgm:cxn modelId="{8CFD4F8F-33B7-4F27-A6C2-0C1E2C73914B}" type="presOf" srcId="{C6204BD3-42EF-4398-8097-ECE3BA25FC08}" destId="{C508B997-35D7-49FA-A99E-D3539C50F40D}" srcOrd="0" destOrd="1" presId="urn:microsoft.com/office/officeart/2005/8/layout/hList1"/>
    <dgm:cxn modelId="{A3F3B5A6-4453-48C6-9BB1-B4B319B80028}" type="presParOf" srcId="{C2946BA2-5FCB-40F8-A7B3-261175A9341A}" destId="{00CFDCDD-2477-401C-BCEE-35DCCD2EB816}" srcOrd="0" destOrd="0" presId="urn:microsoft.com/office/officeart/2005/8/layout/hList1"/>
    <dgm:cxn modelId="{F75A1D7C-9046-4746-AF46-A818BE770368}" type="presParOf" srcId="{00CFDCDD-2477-401C-BCEE-35DCCD2EB816}" destId="{E6C96C4A-A8E1-402F-A482-824337A83164}" srcOrd="0" destOrd="0" presId="urn:microsoft.com/office/officeart/2005/8/layout/hList1"/>
    <dgm:cxn modelId="{19C2F22C-5F01-475B-8060-7F80D2EDF8B3}" type="presParOf" srcId="{00CFDCDD-2477-401C-BCEE-35DCCD2EB816}" destId="{C508B997-35D7-49FA-A99E-D3539C50F40D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F2839F-EE2F-4B6C-BFFA-C7BB463E60C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DD5466-1215-4F4B-BAAF-1DB89F656E71}">
      <dgm:prSet phldrT="[Текст]" custT="1"/>
      <dgm:spPr/>
      <dgm:t>
        <a:bodyPr/>
        <a:lstStyle/>
        <a:p>
          <a:r>
            <a:rPr lang="ru-RU" sz="1400" b="1" dirty="0" smtClean="0">
              <a:latin typeface="+mn-lt"/>
              <a:cs typeface="Times New Roman" pitchFamily="18" charset="0"/>
            </a:rPr>
            <a:t>Модуль</a:t>
          </a:r>
        </a:p>
        <a:p>
          <a:r>
            <a:rPr lang="ru-RU" sz="1400" b="1" dirty="0" smtClean="0">
              <a:latin typeface="+mn-lt"/>
              <a:cs typeface="Times New Roman" pitchFamily="18" charset="0"/>
            </a:rPr>
            <a:t>укрепления общественного здоровья </a:t>
          </a:r>
        </a:p>
        <a:p>
          <a:r>
            <a:rPr lang="ru-RU" sz="1400" b="1" dirty="0" smtClean="0">
              <a:latin typeface="+mn-lt"/>
              <a:cs typeface="Times New Roman" pitchFamily="18" charset="0"/>
            </a:rPr>
            <a:t>совместно с реализацией Всероссийского проекта «</a:t>
          </a:r>
          <a:r>
            <a:rPr lang="en-US" sz="1400" b="1" dirty="0" smtClean="0">
              <a:latin typeface="+mn-lt"/>
              <a:cs typeface="Times New Roman" pitchFamily="18" charset="0"/>
            </a:rPr>
            <a:t>#</a:t>
          </a:r>
          <a:r>
            <a:rPr lang="ru-RU" sz="1400" b="1" dirty="0" smtClean="0">
              <a:latin typeface="+mn-lt"/>
              <a:cs typeface="Times New Roman" pitchFamily="18" charset="0"/>
            </a:rPr>
            <a:t>ДоброВСело»</a:t>
          </a:r>
          <a:endParaRPr lang="ru-RU" sz="1400" b="1" dirty="0">
            <a:latin typeface="+mn-lt"/>
            <a:cs typeface="Times New Roman" pitchFamily="18" charset="0"/>
          </a:endParaRPr>
        </a:p>
      </dgm:t>
    </dgm:pt>
    <dgm:pt modelId="{453A91C0-0790-4BA2-AD99-55148A059B7A}" type="parTrans" cxnId="{EE354831-29E5-4192-B1E4-5870F1967B42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3D52D193-772E-461E-9C56-273400513C72}" type="sibTrans" cxnId="{EE354831-29E5-4192-B1E4-5870F1967B42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EECDC1F3-D189-4F6B-A84D-AE176761879A}">
      <dgm:prSet custT="1"/>
      <dgm:spPr/>
      <dgm:t>
        <a:bodyPr/>
        <a:lstStyle/>
        <a:p>
          <a:r>
            <a:rPr lang="ru-RU" sz="1400" dirty="0" smtClean="0"/>
            <a:t>Региональным отделением Всероссийского общественного движения «Волонтеры-медики» в рамках проекта проводятся мероприятия по повышению доступности медицинской помощи и медицинской грамотности населения отдаленных муниципальных образований.</a:t>
          </a:r>
          <a:endParaRPr lang="ru-RU" sz="1400" dirty="0"/>
        </a:p>
      </dgm:t>
    </dgm:pt>
    <dgm:pt modelId="{4A329AD9-935E-4643-8491-E51B01C463D4}" type="parTrans" cxnId="{A063CBF0-ED87-482B-974C-88A1338EF369}">
      <dgm:prSet/>
      <dgm:spPr/>
      <dgm:t>
        <a:bodyPr/>
        <a:lstStyle/>
        <a:p>
          <a:endParaRPr lang="ru-RU"/>
        </a:p>
      </dgm:t>
    </dgm:pt>
    <dgm:pt modelId="{F5665869-087F-463A-8097-2880230BE2EE}" type="sibTrans" cxnId="{A063CBF0-ED87-482B-974C-88A1338EF369}">
      <dgm:prSet/>
      <dgm:spPr/>
      <dgm:t>
        <a:bodyPr/>
        <a:lstStyle/>
        <a:p>
          <a:endParaRPr lang="ru-RU"/>
        </a:p>
      </dgm:t>
    </dgm:pt>
    <dgm:pt modelId="{2E27EC7D-64C1-403C-B709-3EF7703819F5}">
      <dgm:prSet custT="1"/>
      <dgm:spPr/>
      <dgm:t>
        <a:bodyPr/>
        <a:lstStyle/>
        <a:p>
          <a:r>
            <a:rPr lang="ru-RU" sz="1400" dirty="0" smtClean="0"/>
            <a:t>Волонтеры-медики оказывают помощь по благоустройству территории фельдшерско-акушерских пунктов, помогают медицинским работникам в проведении профилактических осмотров населения, а так же проводят комплекс мероприятий, направленных на формирование здорового образа жизни и профилактику социально значимых заболеваний.</a:t>
          </a:r>
          <a:endParaRPr lang="ru-RU" sz="1400" dirty="0"/>
        </a:p>
      </dgm:t>
    </dgm:pt>
    <dgm:pt modelId="{D9C63869-8A8A-41DD-9A83-8099810C55F8}" type="parTrans" cxnId="{21A3FF63-84A2-440D-9077-4F162A0970DF}">
      <dgm:prSet/>
      <dgm:spPr/>
      <dgm:t>
        <a:bodyPr/>
        <a:lstStyle/>
        <a:p>
          <a:endParaRPr lang="ru-RU"/>
        </a:p>
      </dgm:t>
    </dgm:pt>
    <dgm:pt modelId="{DA08D286-037A-4C6C-A61C-59E16E29B348}" type="sibTrans" cxnId="{21A3FF63-84A2-440D-9077-4F162A0970DF}">
      <dgm:prSet/>
      <dgm:spPr/>
      <dgm:t>
        <a:bodyPr/>
        <a:lstStyle/>
        <a:p>
          <a:endParaRPr lang="ru-RU"/>
        </a:p>
      </dgm:t>
    </dgm:pt>
    <dgm:pt modelId="{307ADD8A-D39C-4557-AAE2-B539B6AD7E7C}">
      <dgm:prSet custT="1"/>
      <dgm:spPr/>
      <dgm:t>
        <a:bodyPr/>
        <a:lstStyle/>
        <a:p>
          <a:endParaRPr lang="ru-RU" sz="1400" dirty="0"/>
        </a:p>
      </dgm:t>
    </dgm:pt>
    <dgm:pt modelId="{15335419-3B3B-49FB-845E-6166CFE68354}" type="parTrans" cxnId="{8FD1DBA8-ECAC-472E-87F1-7E9DF4842239}">
      <dgm:prSet/>
      <dgm:spPr/>
      <dgm:t>
        <a:bodyPr/>
        <a:lstStyle/>
        <a:p>
          <a:endParaRPr lang="ru-RU"/>
        </a:p>
      </dgm:t>
    </dgm:pt>
    <dgm:pt modelId="{827D1963-664A-44AE-B5DE-95F31B7D8EED}" type="sibTrans" cxnId="{8FD1DBA8-ECAC-472E-87F1-7E9DF4842239}">
      <dgm:prSet/>
      <dgm:spPr/>
      <dgm:t>
        <a:bodyPr/>
        <a:lstStyle/>
        <a:p>
          <a:endParaRPr lang="ru-RU"/>
        </a:p>
      </dgm:t>
    </dgm:pt>
    <dgm:pt modelId="{C2946BA2-5FCB-40F8-A7B3-261175A9341A}" type="pres">
      <dgm:prSet presAssocID="{56F2839F-EE2F-4B6C-BFFA-C7BB463E60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10E179-455D-49D5-B85C-8DFBB45CCD36}" type="pres">
      <dgm:prSet presAssocID="{32DD5466-1215-4F4B-BAAF-1DB89F656E71}" presName="composite" presStyleCnt="0"/>
      <dgm:spPr/>
    </dgm:pt>
    <dgm:pt modelId="{9CF57946-7E45-4758-95D5-FCF8CD75F841}" type="pres">
      <dgm:prSet presAssocID="{32DD5466-1215-4F4B-BAAF-1DB89F656E71}" presName="parTx" presStyleLbl="alignNode1" presStyleIdx="0" presStyleCnt="1" custLinFactNeighborX="1422" custLinFactNeighborY="2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5B568-EDFA-477D-9585-3CFD6ED60383}" type="pres">
      <dgm:prSet presAssocID="{32DD5466-1215-4F4B-BAAF-1DB89F656E71}" presName="desTx" presStyleLbl="alignAccFollowNode1" presStyleIdx="0" presStyleCnt="1" custLinFactNeighborX="1422" custLinFactNeighborY="2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A3FF63-84A2-440D-9077-4F162A0970DF}" srcId="{32DD5466-1215-4F4B-BAAF-1DB89F656E71}" destId="{2E27EC7D-64C1-403C-B709-3EF7703819F5}" srcOrd="2" destOrd="0" parTransId="{D9C63869-8A8A-41DD-9A83-8099810C55F8}" sibTransId="{DA08D286-037A-4C6C-A61C-59E16E29B348}"/>
    <dgm:cxn modelId="{A063CBF0-ED87-482B-974C-88A1338EF369}" srcId="{32DD5466-1215-4F4B-BAAF-1DB89F656E71}" destId="{EECDC1F3-D189-4F6B-A84D-AE176761879A}" srcOrd="0" destOrd="0" parTransId="{4A329AD9-935E-4643-8491-E51B01C463D4}" sibTransId="{F5665869-087F-463A-8097-2880230BE2EE}"/>
    <dgm:cxn modelId="{8FD1DBA8-ECAC-472E-87F1-7E9DF4842239}" srcId="{32DD5466-1215-4F4B-BAAF-1DB89F656E71}" destId="{307ADD8A-D39C-4557-AAE2-B539B6AD7E7C}" srcOrd="1" destOrd="0" parTransId="{15335419-3B3B-49FB-845E-6166CFE68354}" sibTransId="{827D1963-664A-44AE-B5DE-95F31B7D8EED}"/>
    <dgm:cxn modelId="{62D90C01-422D-4CF7-8D08-015171B59AD1}" type="presOf" srcId="{EECDC1F3-D189-4F6B-A84D-AE176761879A}" destId="{3445B568-EDFA-477D-9585-3CFD6ED60383}" srcOrd="0" destOrd="0" presId="urn:microsoft.com/office/officeart/2005/8/layout/hList1"/>
    <dgm:cxn modelId="{B6B3BD07-4D85-4E15-800F-9C2F2917CB06}" type="presOf" srcId="{32DD5466-1215-4F4B-BAAF-1DB89F656E71}" destId="{9CF57946-7E45-4758-95D5-FCF8CD75F841}" srcOrd="0" destOrd="0" presId="urn:microsoft.com/office/officeart/2005/8/layout/hList1"/>
    <dgm:cxn modelId="{EE354831-29E5-4192-B1E4-5870F1967B42}" srcId="{56F2839F-EE2F-4B6C-BFFA-C7BB463E60CC}" destId="{32DD5466-1215-4F4B-BAAF-1DB89F656E71}" srcOrd="0" destOrd="0" parTransId="{453A91C0-0790-4BA2-AD99-55148A059B7A}" sibTransId="{3D52D193-772E-461E-9C56-273400513C72}"/>
    <dgm:cxn modelId="{F1DDD848-36B8-4AC5-B5C5-84F75856D2BC}" type="presOf" srcId="{2E27EC7D-64C1-403C-B709-3EF7703819F5}" destId="{3445B568-EDFA-477D-9585-3CFD6ED60383}" srcOrd="0" destOrd="2" presId="urn:microsoft.com/office/officeart/2005/8/layout/hList1"/>
    <dgm:cxn modelId="{46CC06E5-807B-4A43-A3A5-6F1F3ECA71B6}" type="presOf" srcId="{307ADD8A-D39C-4557-AAE2-B539B6AD7E7C}" destId="{3445B568-EDFA-477D-9585-3CFD6ED60383}" srcOrd="0" destOrd="1" presId="urn:microsoft.com/office/officeart/2005/8/layout/hList1"/>
    <dgm:cxn modelId="{66782DEB-C83A-459A-A0C7-E97072D5ED87}" type="presOf" srcId="{56F2839F-EE2F-4B6C-BFFA-C7BB463E60CC}" destId="{C2946BA2-5FCB-40F8-A7B3-261175A9341A}" srcOrd="0" destOrd="0" presId="urn:microsoft.com/office/officeart/2005/8/layout/hList1"/>
    <dgm:cxn modelId="{BC030A3E-ADEC-4A63-B0BD-AC6B8DF1AB70}" type="presParOf" srcId="{C2946BA2-5FCB-40F8-A7B3-261175A9341A}" destId="{E610E179-455D-49D5-B85C-8DFBB45CCD36}" srcOrd="0" destOrd="0" presId="urn:microsoft.com/office/officeart/2005/8/layout/hList1"/>
    <dgm:cxn modelId="{AFC0B26F-7805-4265-AD14-D0F650DB8793}" type="presParOf" srcId="{E610E179-455D-49D5-B85C-8DFBB45CCD36}" destId="{9CF57946-7E45-4758-95D5-FCF8CD75F841}" srcOrd="0" destOrd="0" presId="urn:microsoft.com/office/officeart/2005/8/layout/hList1"/>
    <dgm:cxn modelId="{A9DF2F9A-C0BF-45CC-BFF3-D2CDDE93BD7F}" type="presParOf" srcId="{E610E179-455D-49D5-B85C-8DFBB45CCD36}" destId="{3445B568-EDFA-477D-9585-3CFD6ED60383}" srcOrd="1" destOrd="0" presId="urn:microsoft.com/office/officeart/2005/8/layout/h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F2839F-EE2F-4B6C-BFFA-C7BB463E60C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2DD5466-1215-4F4B-BAAF-1DB89F656E7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Организационно-методический модуль</a:t>
          </a:r>
        </a:p>
        <a:p>
          <a:r>
            <a:rPr lang="ru-RU" sz="14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На </a:t>
          </a:r>
          <a:r>
            <a:rPr lang="ru-RU" sz="14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13.10.2023 </a:t>
          </a:r>
          <a:r>
            <a:rPr lang="ru-RU" sz="14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проведены организационно-методические мероприятия в </a:t>
          </a:r>
          <a:r>
            <a:rPr lang="ru-RU" sz="14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18 </a:t>
          </a:r>
          <a:r>
            <a:rPr lang="ru-RU" sz="14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медицинских организациях области</a:t>
          </a:r>
          <a:endParaRPr lang="ru-RU" sz="1400" b="1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453A91C0-0790-4BA2-AD99-55148A059B7A}" type="parTrans" cxnId="{EE354831-29E5-4192-B1E4-5870F1967B42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3D52D193-772E-461E-9C56-273400513C72}" type="sibTrans" cxnId="{EE354831-29E5-4192-B1E4-5870F1967B42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055BF595-D661-43C7-B5AB-F8E4D755DD79}">
      <dgm:prSet phldrT="[Текст]" custT="1"/>
      <dgm:spPr/>
      <dgm:t>
        <a:bodyPr/>
        <a:lstStyle/>
        <a:p>
          <a:r>
            <a:rPr lang="ru-RU" sz="1400" b="0" dirty="0" smtClean="0">
              <a:latin typeface="+mn-lt"/>
              <a:cs typeface="Times New Roman" pitchFamily="18" charset="0"/>
            </a:rPr>
            <a:t>Экспертной группой из числа главных внештатных специалистов министерства здравоохранения области  проводится тестирование медицинских организаций по   5 процессам</a:t>
          </a:r>
          <a:endParaRPr lang="ru-RU" sz="1400" b="0" dirty="0">
            <a:latin typeface="+mn-lt"/>
            <a:cs typeface="Times New Roman" pitchFamily="18" charset="0"/>
          </a:endParaRPr>
        </a:p>
      </dgm:t>
    </dgm:pt>
    <dgm:pt modelId="{3390CBAA-D6E6-4253-84F3-CD3D2B65B6B5}" type="parTrans" cxnId="{1E2EF6BF-E970-43C7-81B5-C5302996EFA5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7D836454-A6A0-4C0D-AD57-A1A5A6A76E47}" type="sibTrans" cxnId="{1E2EF6BF-E970-43C7-81B5-C5302996EFA5}">
      <dgm:prSet/>
      <dgm:spPr/>
      <dgm:t>
        <a:bodyPr/>
        <a:lstStyle/>
        <a:p>
          <a:endParaRPr lang="ru-RU" sz="1400">
            <a:latin typeface="+mn-lt"/>
            <a:cs typeface="Times New Roman" pitchFamily="18" charset="0"/>
          </a:endParaRPr>
        </a:p>
      </dgm:t>
    </dgm:pt>
    <dgm:pt modelId="{D0E6FA89-41DE-433C-8877-A856E8D09BDC}">
      <dgm:prSet custT="1"/>
      <dgm:spPr/>
      <dgm:t>
        <a:bodyPr/>
        <a:lstStyle/>
        <a:p>
          <a:endParaRPr lang="ru-RU" sz="1400" b="0" i="1" dirty="0" smtClean="0">
            <a:latin typeface="+mn-lt"/>
            <a:cs typeface="Times New Roman" pitchFamily="18" charset="0"/>
          </a:endParaRPr>
        </a:p>
      </dgm:t>
    </dgm:pt>
    <dgm:pt modelId="{AC2A4248-3B94-4B1B-B291-184793CB9FE7}" type="parTrans" cxnId="{2DA18926-8FBF-4F65-94F9-0CAC3039DF2B}">
      <dgm:prSet/>
      <dgm:spPr/>
      <dgm:t>
        <a:bodyPr/>
        <a:lstStyle/>
        <a:p>
          <a:endParaRPr lang="ru-RU"/>
        </a:p>
      </dgm:t>
    </dgm:pt>
    <dgm:pt modelId="{C09D8423-2C93-434B-A686-ADE49CC3A903}" type="sibTrans" cxnId="{2DA18926-8FBF-4F65-94F9-0CAC3039DF2B}">
      <dgm:prSet/>
      <dgm:spPr/>
      <dgm:t>
        <a:bodyPr/>
        <a:lstStyle/>
        <a:p>
          <a:endParaRPr lang="ru-RU"/>
        </a:p>
      </dgm:t>
    </dgm:pt>
    <dgm:pt modelId="{0E86E3FD-A6C3-4686-9EEB-EE7A39F05064}">
      <dgm:prSet phldrT="[Текст]" custT="1"/>
      <dgm:spPr/>
      <dgm:t>
        <a:bodyPr/>
        <a:lstStyle/>
        <a:p>
          <a:endParaRPr lang="ru-RU" sz="1400" b="0" dirty="0">
            <a:latin typeface="+mn-lt"/>
            <a:cs typeface="Times New Roman" pitchFamily="18" charset="0"/>
          </a:endParaRPr>
        </a:p>
      </dgm:t>
    </dgm:pt>
    <dgm:pt modelId="{338689A2-B8D7-4BD0-9A0A-A049A0B553D5}" type="parTrans" cxnId="{289ACE3B-6E78-4A6C-8007-4D08E30047C0}">
      <dgm:prSet/>
      <dgm:spPr/>
      <dgm:t>
        <a:bodyPr/>
        <a:lstStyle/>
        <a:p>
          <a:endParaRPr lang="ru-RU"/>
        </a:p>
      </dgm:t>
    </dgm:pt>
    <dgm:pt modelId="{EFE41083-CBE5-4DE1-96FD-5946403AC2F1}" type="sibTrans" cxnId="{289ACE3B-6E78-4A6C-8007-4D08E30047C0}">
      <dgm:prSet/>
      <dgm:spPr/>
      <dgm:t>
        <a:bodyPr/>
        <a:lstStyle/>
        <a:p>
          <a:endParaRPr lang="ru-RU"/>
        </a:p>
      </dgm:t>
    </dgm:pt>
    <dgm:pt modelId="{49459481-35C0-44A8-BDB5-5ABEEB57C61B}">
      <dgm:prSet phldrT="[Текст]" custT="1"/>
      <dgm:spPr/>
      <dgm:t>
        <a:bodyPr/>
        <a:lstStyle/>
        <a:p>
          <a:r>
            <a:rPr lang="ru-RU" sz="1400" b="0" dirty="0" smtClean="0"/>
            <a:t>Специалистами ОМО СОКБ им. В.Д. Середавина, СОКПТД им. Н.В. Постникова, СОККД им. В.П. Полякова проводятся организационно-методические мероприятия по оценке организации оказания первичной медико-санитарной помощи населению</a:t>
          </a:r>
          <a:endParaRPr lang="ru-RU" sz="1400" b="0" dirty="0">
            <a:latin typeface="+mn-lt"/>
            <a:cs typeface="Times New Roman" pitchFamily="18" charset="0"/>
          </a:endParaRPr>
        </a:p>
      </dgm:t>
    </dgm:pt>
    <dgm:pt modelId="{583B081D-7AF3-4146-9600-752C16D6174A}" type="sibTrans" cxnId="{A9D1883E-2244-441E-B43F-EC47A3FDAB89}">
      <dgm:prSet/>
      <dgm:spPr/>
      <dgm:t>
        <a:bodyPr/>
        <a:lstStyle/>
        <a:p>
          <a:endParaRPr lang="ru-RU"/>
        </a:p>
      </dgm:t>
    </dgm:pt>
    <dgm:pt modelId="{8974551A-E3FF-4459-AF4F-AADB64A98618}" type="parTrans" cxnId="{A9D1883E-2244-441E-B43F-EC47A3FDAB89}">
      <dgm:prSet/>
      <dgm:spPr/>
      <dgm:t>
        <a:bodyPr/>
        <a:lstStyle/>
        <a:p>
          <a:endParaRPr lang="ru-RU"/>
        </a:p>
      </dgm:t>
    </dgm:pt>
    <dgm:pt modelId="{D90DAC8A-D6FC-48DC-B943-7858575A802C}">
      <dgm:prSet phldrT="[Текст]" custT="1"/>
      <dgm:spPr/>
      <dgm:t>
        <a:bodyPr/>
        <a:lstStyle/>
        <a:p>
          <a:endParaRPr lang="ru-RU" sz="1400" b="0" dirty="0">
            <a:latin typeface="+mn-lt"/>
            <a:cs typeface="Times New Roman" pitchFamily="18" charset="0"/>
          </a:endParaRPr>
        </a:p>
      </dgm:t>
    </dgm:pt>
    <dgm:pt modelId="{E677FD63-9083-4274-B82D-3078DBA8EFA5}" type="sibTrans" cxnId="{46250E0F-6045-4E96-8EB1-635221B3E96A}">
      <dgm:prSet/>
      <dgm:spPr/>
      <dgm:t>
        <a:bodyPr/>
        <a:lstStyle/>
        <a:p>
          <a:endParaRPr lang="ru-RU"/>
        </a:p>
      </dgm:t>
    </dgm:pt>
    <dgm:pt modelId="{61103A46-96FF-406D-A8ED-AF7BA918A354}" type="parTrans" cxnId="{46250E0F-6045-4E96-8EB1-635221B3E96A}">
      <dgm:prSet/>
      <dgm:spPr/>
      <dgm:t>
        <a:bodyPr/>
        <a:lstStyle/>
        <a:p>
          <a:endParaRPr lang="ru-RU"/>
        </a:p>
      </dgm:t>
    </dgm:pt>
    <dgm:pt modelId="{C2946BA2-5FCB-40F8-A7B3-261175A9341A}" type="pres">
      <dgm:prSet presAssocID="{56F2839F-EE2F-4B6C-BFFA-C7BB463E60C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10E179-455D-49D5-B85C-8DFBB45CCD36}" type="pres">
      <dgm:prSet presAssocID="{32DD5466-1215-4F4B-BAAF-1DB89F656E71}" presName="composite" presStyleCnt="0"/>
      <dgm:spPr/>
    </dgm:pt>
    <dgm:pt modelId="{9CF57946-7E45-4758-95D5-FCF8CD75F841}" type="pres">
      <dgm:prSet presAssocID="{32DD5466-1215-4F4B-BAAF-1DB89F656E71}" presName="parTx" presStyleLbl="alignNode1" presStyleIdx="0" presStyleCnt="1" custLinFactNeighborX="1422" custLinFactNeighborY="22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5B568-EDFA-477D-9585-3CFD6ED60383}" type="pres">
      <dgm:prSet presAssocID="{32DD5466-1215-4F4B-BAAF-1DB89F656E71}" presName="desTx" presStyleLbl="alignAccFollowNode1" presStyleIdx="0" presStyleCnt="1" custLinFactNeighborX="-1" custLinFactNeighborY="1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250E0F-6045-4E96-8EB1-635221B3E96A}" srcId="{32DD5466-1215-4F4B-BAAF-1DB89F656E71}" destId="{D90DAC8A-D6FC-48DC-B943-7858575A802C}" srcOrd="1" destOrd="0" parTransId="{61103A46-96FF-406D-A8ED-AF7BA918A354}" sibTransId="{E677FD63-9083-4274-B82D-3078DBA8EFA5}"/>
    <dgm:cxn modelId="{DAB9A017-CBA7-4FA1-990D-EF82A0B927B7}" type="presOf" srcId="{0E86E3FD-A6C3-4686-9EEB-EE7A39F05064}" destId="{3445B568-EDFA-477D-9585-3CFD6ED60383}" srcOrd="0" destOrd="3" presId="urn:microsoft.com/office/officeart/2005/8/layout/hList1"/>
    <dgm:cxn modelId="{50954FB1-767C-45CC-A08D-37D86B450F34}" type="presOf" srcId="{49459481-35C0-44A8-BDB5-5ABEEB57C61B}" destId="{3445B568-EDFA-477D-9585-3CFD6ED60383}" srcOrd="0" destOrd="2" presId="urn:microsoft.com/office/officeart/2005/8/layout/hList1"/>
    <dgm:cxn modelId="{2DA18926-8FBF-4F65-94F9-0CAC3039DF2B}" srcId="{32DD5466-1215-4F4B-BAAF-1DB89F656E71}" destId="{D0E6FA89-41DE-433C-8877-A856E8D09BDC}" srcOrd="4" destOrd="0" parTransId="{AC2A4248-3B94-4B1B-B291-184793CB9FE7}" sibTransId="{C09D8423-2C93-434B-A686-ADE49CC3A903}"/>
    <dgm:cxn modelId="{A099089B-BC41-479F-95A5-AD33018E1727}" type="presOf" srcId="{D0E6FA89-41DE-433C-8877-A856E8D09BDC}" destId="{3445B568-EDFA-477D-9585-3CFD6ED60383}" srcOrd="0" destOrd="4" presId="urn:microsoft.com/office/officeart/2005/8/layout/hList1"/>
    <dgm:cxn modelId="{1E2EF6BF-E970-43C7-81B5-C5302996EFA5}" srcId="{32DD5466-1215-4F4B-BAAF-1DB89F656E71}" destId="{055BF595-D661-43C7-B5AB-F8E4D755DD79}" srcOrd="0" destOrd="0" parTransId="{3390CBAA-D6E6-4253-84F3-CD3D2B65B6B5}" sibTransId="{7D836454-A6A0-4C0D-AD57-A1A5A6A76E47}"/>
    <dgm:cxn modelId="{BD8D3AFD-3FE6-4752-A87A-AD257F0FAB2A}" type="presOf" srcId="{56F2839F-EE2F-4B6C-BFFA-C7BB463E60CC}" destId="{C2946BA2-5FCB-40F8-A7B3-261175A9341A}" srcOrd="0" destOrd="0" presId="urn:microsoft.com/office/officeart/2005/8/layout/hList1"/>
    <dgm:cxn modelId="{A9D1883E-2244-441E-B43F-EC47A3FDAB89}" srcId="{32DD5466-1215-4F4B-BAAF-1DB89F656E71}" destId="{49459481-35C0-44A8-BDB5-5ABEEB57C61B}" srcOrd="2" destOrd="0" parTransId="{8974551A-E3FF-4459-AF4F-AADB64A98618}" sibTransId="{583B081D-7AF3-4146-9600-752C16D6174A}"/>
    <dgm:cxn modelId="{EE354831-29E5-4192-B1E4-5870F1967B42}" srcId="{56F2839F-EE2F-4B6C-BFFA-C7BB463E60CC}" destId="{32DD5466-1215-4F4B-BAAF-1DB89F656E71}" srcOrd="0" destOrd="0" parTransId="{453A91C0-0790-4BA2-AD99-55148A059B7A}" sibTransId="{3D52D193-772E-461E-9C56-273400513C72}"/>
    <dgm:cxn modelId="{289ACE3B-6E78-4A6C-8007-4D08E30047C0}" srcId="{32DD5466-1215-4F4B-BAAF-1DB89F656E71}" destId="{0E86E3FD-A6C3-4686-9EEB-EE7A39F05064}" srcOrd="3" destOrd="0" parTransId="{338689A2-B8D7-4BD0-9A0A-A049A0B553D5}" sibTransId="{EFE41083-CBE5-4DE1-96FD-5946403AC2F1}"/>
    <dgm:cxn modelId="{0F54B98C-707C-44F8-8BA5-B63522AE5E69}" type="presOf" srcId="{D90DAC8A-D6FC-48DC-B943-7858575A802C}" destId="{3445B568-EDFA-477D-9585-3CFD6ED60383}" srcOrd="0" destOrd="1" presId="urn:microsoft.com/office/officeart/2005/8/layout/hList1"/>
    <dgm:cxn modelId="{1532ECA0-D377-489A-9C62-805E82303C63}" type="presOf" srcId="{32DD5466-1215-4F4B-BAAF-1DB89F656E71}" destId="{9CF57946-7E45-4758-95D5-FCF8CD75F841}" srcOrd="0" destOrd="0" presId="urn:microsoft.com/office/officeart/2005/8/layout/hList1"/>
    <dgm:cxn modelId="{78F7D035-D688-4AEA-8C94-190DF4C25F81}" type="presOf" srcId="{055BF595-D661-43C7-B5AB-F8E4D755DD79}" destId="{3445B568-EDFA-477D-9585-3CFD6ED60383}" srcOrd="0" destOrd="0" presId="urn:microsoft.com/office/officeart/2005/8/layout/hList1"/>
    <dgm:cxn modelId="{28373CEA-7ADC-476A-9B9F-33827C5C3CFF}" type="presParOf" srcId="{C2946BA2-5FCB-40F8-A7B3-261175A9341A}" destId="{E610E179-455D-49D5-B85C-8DFBB45CCD36}" srcOrd="0" destOrd="0" presId="urn:microsoft.com/office/officeart/2005/8/layout/hList1"/>
    <dgm:cxn modelId="{5CEB2663-D6F9-453A-8FC8-646C899816C5}" type="presParOf" srcId="{E610E179-455D-49D5-B85C-8DFBB45CCD36}" destId="{9CF57946-7E45-4758-95D5-FCF8CD75F841}" srcOrd="0" destOrd="0" presId="urn:microsoft.com/office/officeart/2005/8/layout/hList1"/>
    <dgm:cxn modelId="{62E5A285-075C-4FB9-BD2F-12DB8AB70C42}" type="presParOf" srcId="{E610E179-455D-49D5-B85C-8DFBB45CCD36}" destId="{3445B568-EDFA-477D-9585-3CFD6ED60383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56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57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58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159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0E66E8B5-69C0-4C15-9CF6-223D2940DBCD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739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E66E8B5-69C0-4C15-9CF6-223D2940DBCD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2930-FFF9-4100-B432-1E2D979CBB2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645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2930-FFF9-4100-B432-1E2D979CBB2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645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2930-FFF9-4100-B432-1E2D979CBB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64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2930-FFF9-4100-B432-1E2D979CBB2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645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2930-FFF9-4100-B432-1E2D979CBB2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645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2930-FFF9-4100-B432-1E2D979CBB2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645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2930-FFF9-4100-B432-1E2D979CBB2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645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2930-FFF9-4100-B432-1E2D979CBB2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645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2930-FFF9-4100-B432-1E2D979CBB2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645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prstGeom prst="rect">
            <a:avLst/>
          </a:prstGeo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22930-FFF9-4100-B432-1E2D979CBB2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2645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5.png"/><Relationship Id="rId3" Type="http://schemas.openxmlformats.org/officeDocument/2006/relationships/diagramData" Target="../diagrams/data1.xml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openxmlformats.org/officeDocument/2006/relationships/image" Target="../media/image1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openxmlformats.org/officeDocument/2006/relationships/image" Target="../media/image1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7.png"/><Relationship Id="rId1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openxmlformats.org/officeDocument/2006/relationships/image" Target="../media/image1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32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1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80" y="2498514"/>
            <a:ext cx="10972440" cy="1144800"/>
          </a:xfrm>
        </p:spPr>
        <p:txBody>
          <a:bodyPr/>
          <a:lstStyle/>
          <a:p>
            <a:pPr algn="ctr"/>
            <a:r>
              <a:rPr lang="ru-RU" b="1" dirty="0"/>
              <a:t>Обеспечение оптимальной доступности для граждан,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проживающих </a:t>
            </a:r>
            <a:r>
              <a:rPr lang="ru-RU" b="1" dirty="0"/>
              <a:t>в труднодоступных и сельских местностях,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первичной </a:t>
            </a:r>
            <a:r>
              <a:rPr lang="ru-RU" b="1" dirty="0"/>
              <a:t>медико-санитарной помощи путем развития выездных форм работы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/>
          </p:nvPr>
        </p:nvSpPr>
        <p:spPr>
          <a:xfrm>
            <a:off x="5167306" y="4461118"/>
            <a:ext cx="6395534" cy="1896840"/>
          </a:xfrm>
        </p:spPr>
        <p:txBody>
          <a:bodyPr/>
          <a:lstStyle/>
          <a:p>
            <a:r>
              <a:rPr lang="ru-RU" dirty="0" smtClean="0"/>
              <a:t>Главный </a:t>
            </a:r>
            <a:r>
              <a:rPr lang="ru-RU" dirty="0"/>
              <a:t>внештатный специалист по сестринскому делу при организации первичной медико-санитарной помощи и профилактике заболеваний по г.о. Самара  </a:t>
            </a:r>
            <a:endParaRPr lang="ru-RU" dirty="0" smtClean="0"/>
          </a:p>
          <a:p>
            <a:r>
              <a:rPr lang="ru-RU" dirty="0" smtClean="0"/>
              <a:t>министерства здравоохранения Самарской области </a:t>
            </a:r>
          </a:p>
          <a:p>
            <a:r>
              <a:rPr lang="ru-RU" dirty="0" smtClean="0"/>
              <a:t>Радулова </a:t>
            </a:r>
            <a:r>
              <a:rPr lang="ru-RU" dirty="0"/>
              <a:t>Н.А.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2148" y="142852"/>
            <a:ext cx="26384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b="18795"/>
          <a:stretch>
            <a:fillRect/>
          </a:stretch>
        </p:blipFill>
        <p:spPr bwMode="auto">
          <a:xfrm>
            <a:off x="0" y="-24"/>
            <a:ext cx="1019978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C88F7FF-C180-4DDE-89D3-893E541EB034}"/>
              </a:ext>
            </a:extLst>
          </p:cNvPr>
          <p:cNvSpPr/>
          <p:nvPr/>
        </p:nvSpPr>
        <p:spPr>
          <a:xfrm>
            <a:off x="0" y="0"/>
            <a:ext cx="11025222" cy="8033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8F2BF7AD-C5E9-45A4-81B1-A53E4E7CEA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 ПРОЕКТ «ЗАБОТА РЯДОМ»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25288" y="6393418"/>
            <a:ext cx="666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5222" y="-23"/>
            <a:ext cx="1138227" cy="82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b="18795"/>
          <a:stretch>
            <a:fillRect/>
          </a:stretch>
        </p:blipFill>
        <p:spPr bwMode="auto">
          <a:xfrm>
            <a:off x="0" y="-24"/>
            <a:ext cx="1019978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09480" y="1142984"/>
            <a:ext cx="10972440" cy="5572164"/>
          </a:xfrm>
        </p:spPr>
        <p:txBody>
          <a:bodyPr/>
          <a:lstStyle/>
          <a:p>
            <a:pPr lvl="0"/>
            <a:r>
              <a:rPr lang="ru-RU" sz="1600" b="1" dirty="0" smtClean="0">
                <a:latin typeface="+mj-lt"/>
              </a:rPr>
              <a:t>Самые распространенные  проблемы по результатам тестирования медицинских организаций </a:t>
            </a:r>
            <a:br>
              <a:rPr lang="ru-RU" sz="1600" b="1" dirty="0" smtClean="0">
                <a:latin typeface="+mj-lt"/>
              </a:rPr>
            </a:br>
            <a:r>
              <a:rPr lang="ru-RU" sz="1600" b="1" dirty="0" smtClean="0">
                <a:latin typeface="+mj-lt"/>
              </a:rPr>
              <a:t>по 5 процессам в поликлинике:</a:t>
            </a:r>
            <a:r>
              <a:rPr lang="ru-RU" sz="1600" dirty="0" smtClean="0">
                <a:latin typeface="+mj-lt"/>
              </a:rPr>
              <a:t/>
            </a:r>
            <a:br>
              <a:rPr lang="ru-RU" sz="1600" dirty="0" smtClean="0">
                <a:latin typeface="+mj-lt"/>
              </a:rPr>
            </a:br>
            <a:r>
              <a:rPr lang="ru-RU" sz="1600" b="1" dirty="0">
                <a:cs typeface="Times New Roman" pitchFamily="18" charset="0"/>
              </a:rPr>
              <a:t/>
            </a:r>
            <a:br>
              <a:rPr lang="ru-RU" sz="1600" b="1" dirty="0">
                <a:cs typeface="Times New Roman" pitchFamily="18" charset="0"/>
              </a:rPr>
            </a:br>
            <a:r>
              <a:rPr lang="ru-RU" sz="1600" b="1" i="1" dirty="0">
                <a:cs typeface="Times New Roman" pitchFamily="18" charset="0"/>
              </a:rPr>
              <a:t>запись на </a:t>
            </a:r>
            <a:r>
              <a:rPr lang="ru-RU" sz="1600" b="1" i="1" dirty="0" smtClean="0">
                <a:cs typeface="Times New Roman" pitchFamily="18" charset="0"/>
              </a:rPr>
              <a:t>прием </a:t>
            </a:r>
            <a:br>
              <a:rPr lang="ru-RU" sz="1600" b="1" i="1" dirty="0" smtClean="0">
                <a:cs typeface="Times New Roman" pitchFamily="18" charset="0"/>
              </a:rPr>
            </a:br>
            <a:r>
              <a:rPr lang="ru-RU" sz="1600" i="1" dirty="0" smtClean="0">
                <a:cs typeface="Times New Roman" pitchFamily="18" charset="0"/>
              </a:rPr>
              <a:t>- наличие приказа об утверждении Положения о порядке формирования расписания; </a:t>
            </a:r>
            <a:br>
              <a:rPr lang="ru-RU" sz="1600" i="1" dirty="0" smtClean="0">
                <a:cs typeface="Times New Roman" pitchFamily="18" charset="0"/>
              </a:rPr>
            </a:br>
            <a:r>
              <a:rPr lang="ru-RU" sz="1600" i="1" dirty="0" smtClean="0">
                <a:cs typeface="Times New Roman" pitchFamily="18" charset="0"/>
              </a:rPr>
              <a:t>- </a:t>
            </a:r>
            <a:r>
              <a:rPr lang="ru-RU" sz="1600" i="1" dirty="0" smtClean="0">
                <a:cs typeface="Times New Roman" pitchFamily="18" charset="0"/>
              </a:rPr>
              <a:t>наличие приказов об утверждении речевых модулей, алгоритмов работы, графике обучения сотрудников, порядке контроля за соблюдением алгоритмов</a:t>
            </a:r>
            <a:br>
              <a:rPr lang="ru-RU" sz="1600" i="1" dirty="0" smtClean="0">
                <a:cs typeface="Times New Roman" pitchFamily="18" charset="0"/>
              </a:rPr>
            </a:br>
            <a:r>
              <a:rPr lang="ru-RU" sz="1600" dirty="0">
                <a:cs typeface="Times New Roman" pitchFamily="18" charset="0"/>
              </a:rPr>
              <a:t/>
            </a:r>
            <a:br>
              <a:rPr lang="ru-RU" sz="1600" dirty="0">
                <a:cs typeface="Times New Roman" pitchFamily="18" charset="0"/>
              </a:rPr>
            </a:br>
            <a:r>
              <a:rPr lang="ru-RU" sz="1600" b="1" i="1" dirty="0">
                <a:cs typeface="Times New Roman" pitchFamily="18" charset="0"/>
              </a:rPr>
              <a:t>диспансеризация взрослого </a:t>
            </a:r>
            <a:r>
              <a:rPr lang="ru-RU" sz="1600" b="1" i="1" dirty="0" smtClean="0">
                <a:cs typeface="Times New Roman" pitchFamily="18" charset="0"/>
              </a:rPr>
              <a:t>населения </a:t>
            </a:r>
            <a:br>
              <a:rPr lang="ru-RU" sz="1600" b="1" i="1" dirty="0" smtClean="0">
                <a:cs typeface="Times New Roman" pitchFamily="18" charset="0"/>
              </a:rPr>
            </a:br>
            <a:r>
              <a:rPr lang="ru-RU" sz="1600" b="1" i="1" dirty="0">
                <a:cs typeface="Times New Roman" pitchFamily="18" charset="0"/>
              </a:rPr>
              <a:t>-</a:t>
            </a:r>
            <a:r>
              <a:rPr lang="ru-RU" sz="1600" i="1" dirty="0" smtClean="0">
                <a:cs typeface="Times New Roman" pitchFamily="18" charset="0"/>
              </a:rPr>
              <a:t> использование записи пациентов по расписанию приема в отделении профилактики; </a:t>
            </a:r>
            <a:br>
              <a:rPr lang="ru-RU" sz="1600" i="1" dirty="0" smtClean="0">
                <a:cs typeface="Times New Roman" pitchFamily="18" charset="0"/>
              </a:rPr>
            </a:br>
            <a:r>
              <a:rPr lang="ru-RU" sz="1600" i="1" dirty="0" smtClean="0">
                <a:cs typeface="Times New Roman" pitchFamily="18" charset="0"/>
              </a:rPr>
              <a:t>- н</a:t>
            </a:r>
            <a:r>
              <a:rPr lang="ru-RU" sz="1600" i="1" dirty="0" smtClean="0">
                <a:cs typeface="Times New Roman" pitchFamily="18" charset="0"/>
              </a:rPr>
              <a:t>аличие анализа на участке по выявленным ФР и по выявленным  ХНИЗ</a:t>
            </a:r>
            <a:br>
              <a:rPr lang="ru-RU" sz="1600" i="1" dirty="0" smtClean="0">
                <a:cs typeface="Times New Roman" pitchFamily="18" charset="0"/>
              </a:rPr>
            </a:br>
            <a:r>
              <a:rPr lang="ru-RU" sz="1600" i="1" dirty="0">
                <a:cs typeface="Times New Roman" pitchFamily="18" charset="0"/>
              </a:rPr>
              <a:t/>
            </a:r>
            <a:br>
              <a:rPr lang="ru-RU" sz="1600" i="1" dirty="0">
                <a:cs typeface="Times New Roman" pitchFamily="18" charset="0"/>
              </a:rPr>
            </a:br>
            <a:r>
              <a:rPr lang="ru-RU" sz="1600" b="1" i="1" dirty="0">
                <a:cs typeface="Times New Roman" pitchFamily="18" charset="0"/>
              </a:rPr>
              <a:t>диспансерное наблюдение за пациентами с </a:t>
            </a:r>
            <a:r>
              <a:rPr lang="ru-RU" sz="1600" b="1" i="1" dirty="0" smtClean="0">
                <a:cs typeface="Times New Roman" pitchFamily="18" charset="0"/>
              </a:rPr>
              <a:t>ХНИЗ </a:t>
            </a:r>
            <a:br>
              <a:rPr lang="ru-RU" sz="1600" b="1" i="1" dirty="0" smtClean="0">
                <a:cs typeface="Times New Roman" pitchFamily="18" charset="0"/>
              </a:rPr>
            </a:br>
            <a:r>
              <a:rPr lang="ru-RU" sz="1600" i="1" dirty="0" smtClean="0">
                <a:cs typeface="Times New Roman" pitchFamily="18" charset="0"/>
              </a:rPr>
              <a:t>- </a:t>
            </a:r>
            <a:r>
              <a:rPr lang="ru-RU" sz="1600" i="1" dirty="0">
                <a:cs typeface="Times New Roman" pitchFamily="18" charset="0"/>
              </a:rPr>
              <a:t>н</a:t>
            </a:r>
            <a:r>
              <a:rPr lang="ru-RU" sz="1600" i="1" dirty="0" smtClean="0">
                <a:cs typeface="Times New Roman" pitchFamily="18" charset="0"/>
              </a:rPr>
              <a:t>аличие цифрового плана и мониторинга исполнения; </a:t>
            </a:r>
            <a:br>
              <a:rPr lang="ru-RU" sz="1600" i="1" dirty="0" smtClean="0">
                <a:cs typeface="Times New Roman" pitchFamily="18" charset="0"/>
              </a:rPr>
            </a:br>
            <a:r>
              <a:rPr lang="ru-RU" sz="1600" i="1" dirty="0" smtClean="0">
                <a:cs typeface="Times New Roman" pitchFamily="18" charset="0"/>
              </a:rPr>
              <a:t>- р</a:t>
            </a:r>
            <a:r>
              <a:rPr lang="ru-RU" sz="1600" i="1" dirty="0" smtClean="0">
                <a:cs typeface="Times New Roman" pitchFamily="18" charset="0"/>
              </a:rPr>
              <a:t>абота с группой прикреплённого населения, которая не посещала МО 2 и более года (еженедельный  мониторинг) на каждом терапевтическом  участке - количественный состав/эффективность работы по приглашению на профилактические мероприятия/выявления случаев ХНИЗ</a:t>
            </a:r>
            <a:br>
              <a:rPr lang="ru-RU" sz="1600" i="1" dirty="0" smtClean="0">
                <a:cs typeface="Times New Roman" pitchFamily="18" charset="0"/>
              </a:rPr>
            </a:br>
            <a:r>
              <a:rPr lang="ru-RU" sz="1600" i="1" dirty="0">
                <a:cs typeface="Times New Roman" pitchFamily="18" charset="0"/>
              </a:rPr>
              <a:t/>
            </a:r>
            <a:br>
              <a:rPr lang="ru-RU" sz="1600" i="1" dirty="0">
                <a:cs typeface="Times New Roman" pitchFamily="18" charset="0"/>
              </a:rPr>
            </a:br>
            <a:r>
              <a:rPr lang="ru-RU" sz="1600" b="1" i="1" dirty="0" smtClean="0">
                <a:cs typeface="Times New Roman" pitchFamily="18" charset="0"/>
              </a:rPr>
              <a:t>оказание </a:t>
            </a:r>
            <a:r>
              <a:rPr lang="ru-RU" sz="1600" b="1" i="1" dirty="0">
                <a:cs typeface="Times New Roman" pitchFamily="18" charset="0"/>
              </a:rPr>
              <a:t>неотложной медицинской помощи на амбулаторном </a:t>
            </a:r>
            <a:r>
              <a:rPr lang="ru-RU" sz="1600" b="1" i="1" dirty="0" smtClean="0">
                <a:cs typeface="Times New Roman" pitchFamily="18" charset="0"/>
              </a:rPr>
              <a:t>этапе</a:t>
            </a:r>
            <a:br>
              <a:rPr lang="ru-RU" sz="1600" b="1" i="1" dirty="0" smtClean="0">
                <a:cs typeface="Times New Roman" pitchFamily="18" charset="0"/>
              </a:rPr>
            </a:br>
            <a:r>
              <a:rPr lang="ru-RU" sz="1600" b="1" i="1" dirty="0" smtClean="0">
                <a:cs typeface="Times New Roman" pitchFamily="18" charset="0"/>
              </a:rPr>
              <a:t> </a:t>
            </a:r>
            <a:r>
              <a:rPr lang="ru-RU" sz="1600" b="1" i="1" dirty="0" smtClean="0">
                <a:cs typeface="Times New Roman" pitchFamily="18" charset="0"/>
              </a:rPr>
              <a:t>- </a:t>
            </a:r>
            <a:r>
              <a:rPr lang="ru-RU" sz="1600" i="1" dirty="0" smtClean="0">
                <a:cs typeface="Times New Roman" pitchFamily="18" charset="0"/>
              </a:rPr>
              <a:t>маршрутизация пациента при обращении в поликлинику для оказания неотложной помощи;</a:t>
            </a:r>
            <a:br>
              <a:rPr lang="ru-RU" sz="1600" i="1" dirty="0" smtClean="0">
                <a:cs typeface="Times New Roman" pitchFamily="18" charset="0"/>
              </a:rPr>
            </a:br>
            <a:r>
              <a:rPr lang="ru-RU" sz="1600" i="1" dirty="0">
                <a:cs typeface="Times New Roman" pitchFamily="18" charset="0"/>
              </a:rPr>
              <a:t>-</a:t>
            </a:r>
            <a:r>
              <a:rPr lang="ru-RU" sz="1600" i="1" dirty="0" smtClean="0">
                <a:cs typeface="Times New Roman" pitchFamily="18" charset="0"/>
              </a:rPr>
              <a:t> готовность оборудования и практические навыки сотрудников для проведения СЛР</a:t>
            </a:r>
            <a:r>
              <a:rPr lang="ru-RU" sz="1600" i="1" dirty="0">
                <a:cs typeface="Times New Roman" pitchFamily="18" charset="0"/>
              </a:rPr>
              <a:t/>
            </a:r>
            <a:br>
              <a:rPr lang="ru-RU" sz="1600" i="1" dirty="0">
                <a:cs typeface="Times New Roman" pitchFamily="18" charset="0"/>
              </a:rPr>
            </a:br>
            <a:endParaRPr lang="ru-RU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678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C88F7FF-C180-4DDE-89D3-893E541EB034}"/>
              </a:ext>
            </a:extLst>
          </p:cNvPr>
          <p:cNvSpPr/>
          <p:nvPr/>
        </p:nvSpPr>
        <p:spPr>
          <a:xfrm>
            <a:off x="0" y="0"/>
            <a:ext cx="11025222" cy="8033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8F2BF7AD-C5E9-45A4-81B1-A53E4E7CEA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 ПРОЕКТ «ЗАБОТА РЯДОМ»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5222" y="-23"/>
            <a:ext cx="1138227" cy="82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3167042" y="1998448"/>
            <a:ext cx="8414878" cy="1144800"/>
          </a:xfrm>
        </p:spPr>
        <p:txBody>
          <a:bodyPr/>
          <a:lstStyle/>
          <a:p>
            <a:pPr lvl="0" algn="ctr"/>
            <a:r>
              <a:rPr lang="ru-RU" sz="2800" b="1" dirty="0" smtClean="0">
                <a:latin typeface="+mj-lt"/>
                <a:cs typeface="Times New Roman" pitchFamily="18" charset="0"/>
              </a:rPr>
              <a:t>Благодарю за внимание!</a:t>
            </a:r>
            <a:r>
              <a:rPr lang="ru-RU" sz="2800" b="1" dirty="0">
                <a:latin typeface="+mj-lt"/>
                <a:cs typeface="Times New Roman" pitchFamily="18" charset="0"/>
              </a:rPr>
              <a:t/>
            </a:r>
            <a:br>
              <a:rPr lang="ru-RU" sz="2800" b="1" dirty="0">
                <a:latin typeface="+mj-lt"/>
                <a:cs typeface="Times New Roman" pitchFamily="18" charset="0"/>
              </a:rPr>
            </a:br>
            <a:endParaRPr lang="ru-RU" sz="2800" b="1" dirty="0">
              <a:latin typeface="+mj-lt"/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5167306" y="4461118"/>
            <a:ext cx="6395534" cy="189684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Главный внештатный специалист по сестринскому делу при организации первичной медико-санитарной помощи и профилактике заболеваний по г.о. Самара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министерства здравоохранения Самарской области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Радулова Н.А.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Picture 2" descr="C:\Users\Radul\Desktop\photo_2023-04-28_11-01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794"/>
            <a:ext cx="2580688" cy="607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867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C88F7FF-C180-4DDE-89D3-893E541EB034}"/>
              </a:ext>
            </a:extLst>
          </p:cNvPr>
          <p:cNvSpPr/>
          <p:nvPr/>
        </p:nvSpPr>
        <p:spPr>
          <a:xfrm>
            <a:off x="0" y="0"/>
            <a:ext cx="11025222" cy="8033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8F2BF7AD-C5E9-45A4-81B1-A53E4E7CEA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 ПРОЕКТ «ЗАБОТА РЯДОМ»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53850" y="6393418"/>
            <a:ext cx="438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Охват на 21.06.2023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8 районов </a:t>
            </a:r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5222" y="-23"/>
            <a:ext cx="1138227" cy="82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8084" y="1026000"/>
            <a:ext cx="3893927" cy="550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4364" y="1285860"/>
            <a:ext cx="3636659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0578" y="1285860"/>
            <a:ext cx="3636658" cy="50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 b="18795"/>
          <a:stretch>
            <a:fillRect/>
          </a:stretch>
        </p:blipFill>
        <p:spPr bwMode="auto">
          <a:xfrm>
            <a:off x="0" y="-24"/>
            <a:ext cx="1019978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68678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C88F7FF-C180-4DDE-89D3-893E541EB034}"/>
              </a:ext>
            </a:extLst>
          </p:cNvPr>
          <p:cNvSpPr/>
          <p:nvPr/>
        </p:nvSpPr>
        <p:spPr>
          <a:xfrm>
            <a:off x="0" y="0"/>
            <a:ext cx="10953784" cy="8033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8F2BF7AD-C5E9-45A4-81B1-A53E4E7CEA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 ПРОЕКТ «ЗАБОТА РЯДОМ»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53850" y="6393418"/>
            <a:ext cx="438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Охват на 21.06.2023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8 районов </a:t>
            </a:r>
            <a:endParaRPr lang="ru-RU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5222" y="-23"/>
            <a:ext cx="1138227" cy="82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 descr="C:\Users\Radul\Desktop\photo_2023-04-28_11-01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785794"/>
            <a:ext cx="2580688" cy="6072206"/>
          </a:xfrm>
          <a:prstGeom prst="rect">
            <a:avLst/>
          </a:prstGeom>
          <a:noFill/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87737287"/>
              </p:ext>
            </p:extLst>
          </p:nvPr>
        </p:nvGraphicFramePr>
        <p:xfrm>
          <a:off x="2666976" y="1857364"/>
          <a:ext cx="9286940" cy="3643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17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217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21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21735"/>
              </a:tblGrid>
              <a:tr h="3643338">
                <a:tc>
                  <a:txBody>
                    <a:bodyPr/>
                    <a:lstStyle/>
                    <a:p>
                      <a:pPr lvl="0" algn="ctr"/>
                      <a:r>
                        <a:rPr lang="ru-RU" sz="1800" b="1" dirty="0" smtClean="0">
                          <a:latin typeface="+mj-lt"/>
                          <a:cs typeface="Times New Roman" pitchFamily="18" charset="0"/>
                        </a:rPr>
                        <a:t>Лечебно-диагностический модуль</a:t>
                      </a:r>
                      <a:endParaRPr lang="ru-RU" sz="18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800" b="1" dirty="0" smtClean="0">
                          <a:latin typeface="+mj-lt"/>
                          <a:cs typeface="Times New Roman" pitchFamily="18" charset="0"/>
                        </a:rPr>
                        <a:t>Образовательный модуль</a:t>
                      </a:r>
                      <a:endParaRPr lang="ru-RU" sz="18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800" b="1" dirty="0" smtClean="0">
                          <a:latin typeface="+mj-lt"/>
                          <a:cs typeface="Times New Roman" pitchFamily="18" charset="0"/>
                        </a:rPr>
                        <a:t>Организационно-методический модуль</a:t>
                      </a:r>
                      <a:endParaRPr lang="ru-RU" sz="18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800" b="1" dirty="0" smtClean="0">
                          <a:latin typeface="+mj-lt"/>
                          <a:cs typeface="Times New Roman" pitchFamily="18" charset="0"/>
                        </a:rPr>
                        <a:t>Модуль укрепления общественного здоровья</a:t>
                      </a:r>
                      <a:endParaRPr lang="ru-RU" sz="1800" b="1" dirty="0">
                        <a:latin typeface="+mj-lt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9" name="Picture 2" descr="C:\Users\Radul\Desktop\photo_2023-04-28_11-01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85794"/>
            <a:ext cx="2580688" cy="6072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867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C88F7FF-C180-4DDE-89D3-893E541EB034}"/>
              </a:ext>
            </a:extLst>
          </p:cNvPr>
          <p:cNvSpPr/>
          <p:nvPr/>
        </p:nvSpPr>
        <p:spPr>
          <a:xfrm>
            <a:off x="0" y="0"/>
            <a:ext cx="11025222" cy="8033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8F2BF7AD-C5E9-45A4-81B1-A53E4E7CEA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ПРОЕКТ «ЗАБОТА РЯДОМ»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53850" y="6393418"/>
            <a:ext cx="438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2"/>
          <p:cNvSpPr>
            <a:spLocks noGrp="1"/>
          </p:cNvSpPr>
          <p:nvPr>
            <p:ph type="body"/>
          </p:nvPr>
        </p:nvSpPr>
        <p:spPr>
          <a:xfrm>
            <a:off x="166646" y="928670"/>
            <a:ext cx="11787270" cy="928694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latin typeface="+mj-lt"/>
                <a:cs typeface="Times New Roman" pitchFamily="18" charset="0"/>
              </a:rPr>
              <a:t>Срок реализации</a:t>
            </a:r>
            <a:r>
              <a:rPr lang="en-US" b="1" dirty="0" smtClean="0">
                <a:latin typeface="+mj-lt"/>
                <a:cs typeface="Times New Roman" pitchFamily="18" charset="0"/>
              </a:rPr>
              <a:t>: </a:t>
            </a:r>
            <a:r>
              <a:rPr lang="ru-RU" b="1" dirty="0" smtClean="0">
                <a:latin typeface="+mj-lt"/>
                <a:cs typeface="Times New Roman" pitchFamily="18" charset="0"/>
              </a:rPr>
              <a:t>апрель </a:t>
            </a:r>
            <a:r>
              <a:rPr lang="en-US" b="1" dirty="0" smtClean="0">
                <a:latin typeface="+mj-lt"/>
                <a:cs typeface="Times New Roman" pitchFamily="18" charset="0"/>
              </a:rPr>
              <a:t>2023</a:t>
            </a:r>
            <a:r>
              <a:rPr lang="ru-RU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 smtClean="0">
                <a:latin typeface="+mj-lt"/>
                <a:cs typeface="Times New Roman" pitchFamily="18" charset="0"/>
              </a:rPr>
              <a:t>-</a:t>
            </a:r>
            <a:r>
              <a:rPr lang="ru-RU" b="1" dirty="0" smtClean="0">
                <a:latin typeface="+mj-lt"/>
                <a:cs typeface="Times New Roman" pitchFamily="18" charset="0"/>
              </a:rPr>
              <a:t> апрель </a:t>
            </a:r>
            <a:r>
              <a:rPr lang="en-US" b="1" dirty="0" smtClean="0">
                <a:latin typeface="+mj-lt"/>
                <a:cs typeface="Times New Roman" pitchFamily="18" charset="0"/>
              </a:rPr>
              <a:t>2024 </a:t>
            </a:r>
            <a:r>
              <a:rPr lang="ru-RU" b="1" dirty="0" smtClean="0">
                <a:latin typeface="+mj-lt"/>
                <a:cs typeface="Times New Roman" pitchFamily="18" charset="0"/>
              </a:rPr>
              <a:t>г.г.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latin typeface="+mj-lt"/>
                <a:cs typeface="Times New Roman" pitchFamily="18" charset="0"/>
              </a:rPr>
              <a:t>Охват</a:t>
            </a:r>
            <a:r>
              <a:rPr lang="en-US" b="1" dirty="0" smtClean="0">
                <a:latin typeface="+mj-lt"/>
                <a:cs typeface="Times New Roman" pitchFamily="18" charset="0"/>
              </a:rPr>
              <a:t>: 2</a:t>
            </a:r>
            <a:r>
              <a:rPr lang="ru-RU" b="1" dirty="0">
                <a:latin typeface="+mj-lt"/>
                <a:cs typeface="Times New Roman" pitchFamily="18" charset="0"/>
              </a:rPr>
              <a:t>5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ru-RU" b="1" dirty="0" smtClean="0">
                <a:latin typeface="+mj-lt"/>
                <a:cs typeface="Times New Roman" pitchFamily="18" charset="0"/>
              </a:rPr>
              <a:t>сельских районов и 6 малых городов Самарской области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endParaRPr lang="ru-RU" b="1" dirty="0" smtClean="0">
              <a:latin typeface="+mj-lt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Старт проекта 13.04.2023  </a:t>
            </a:r>
            <a:endParaRPr lang="ru-RU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Охват на 21.06.2023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8 районов 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9864" y="2071678"/>
            <a:ext cx="1575490" cy="22860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878329" y="2928934"/>
            <a:ext cx="2432513" cy="292895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5000" r="9997"/>
          <a:stretch>
            <a:fillRect/>
          </a:stretch>
        </p:blipFill>
        <p:spPr bwMode="auto">
          <a:xfrm>
            <a:off x="4519474" y="2928934"/>
            <a:ext cx="331958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Текст 22"/>
          <p:cNvSpPr>
            <a:spLocks noGrp="1"/>
          </p:cNvSpPr>
          <p:nvPr>
            <p:ph type="body"/>
          </p:nvPr>
        </p:nvSpPr>
        <p:spPr>
          <a:xfrm>
            <a:off x="309522" y="2214554"/>
            <a:ext cx="3929090" cy="4429156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10000"/>
              </a:lnSpc>
            </a:pPr>
            <a:r>
              <a:rPr lang="ru-RU" sz="1600" b="1" dirty="0" smtClean="0">
                <a:latin typeface="+mn-lt"/>
                <a:cs typeface="Times New Roman" pitchFamily="18" charset="0"/>
              </a:rPr>
              <a:t>Реализация проекта проходит при участии и взаимодействии </a:t>
            </a:r>
          </a:p>
          <a:p>
            <a:pPr algn="l">
              <a:lnSpc>
                <a:spcPct val="110000"/>
              </a:lnSpc>
            </a:pPr>
            <a:endParaRPr lang="ru-RU" sz="1600" dirty="0" smtClean="0">
              <a:latin typeface="+mn-lt"/>
              <a:cs typeface="Times New Roman" pitchFamily="18" charset="0"/>
            </a:endParaRPr>
          </a:p>
          <a:p>
            <a:pPr algn="l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cs typeface="Times New Roman" pitchFamily="18" charset="0"/>
              </a:rPr>
              <a:t> Самарского областного центра общественного здоровья и медицинской профилактики </a:t>
            </a:r>
          </a:p>
          <a:p>
            <a:pPr algn="l">
              <a:lnSpc>
                <a:spcPct val="110000"/>
              </a:lnSpc>
            </a:pPr>
            <a:endParaRPr lang="ru-RU" sz="1600" dirty="0" smtClean="0">
              <a:latin typeface="+mn-lt"/>
              <a:cs typeface="Times New Roman" pitchFamily="18" charset="0"/>
            </a:endParaRPr>
          </a:p>
          <a:p>
            <a:pPr algn="l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cs typeface="Times New Roman" pitchFamily="18" charset="0"/>
              </a:rPr>
              <a:t> глав муниципальных образований</a:t>
            </a:r>
          </a:p>
          <a:p>
            <a:pPr algn="l">
              <a:lnSpc>
                <a:spcPct val="110000"/>
              </a:lnSpc>
              <a:buFont typeface="Wingdings" pitchFamily="2" charset="2"/>
              <a:buChar char="§"/>
            </a:pPr>
            <a:endParaRPr lang="ru-RU" sz="1600" dirty="0">
              <a:latin typeface="+mn-lt"/>
              <a:cs typeface="Times New Roman" pitchFamily="18" charset="0"/>
            </a:endParaRPr>
          </a:p>
          <a:p>
            <a:pPr lvl="0" algn="l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600" dirty="0" smtClean="0">
                <a:latin typeface="+mn-lt"/>
                <a:cs typeface="Times New Roman" pitchFamily="18" charset="0"/>
              </a:rPr>
              <a:t> Регионального ц</a:t>
            </a:r>
            <a:r>
              <a:rPr lang="ru-RU" sz="1600" dirty="0" smtClean="0"/>
              <a:t>ентра </a:t>
            </a:r>
            <a:r>
              <a:rPr lang="ru-RU" sz="1600" dirty="0"/>
              <a:t>компетенций </a:t>
            </a:r>
            <a:r>
              <a:rPr lang="ru-RU" sz="1600" b="0" dirty="0" smtClean="0"/>
              <a:t>по управлению качеством и безопасностью медицинской деятельности</a:t>
            </a:r>
            <a:r>
              <a:rPr lang="ru-RU" sz="1600" b="0" dirty="0"/>
              <a:t> </a:t>
            </a:r>
            <a:r>
              <a:rPr lang="ru-RU" sz="1600" dirty="0" smtClean="0"/>
              <a:t>кафедры </a:t>
            </a:r>
            <a:r>
              <a:rPr lang="ru-RU" sz="1600" dirty="0"/>
              <a:t>СД </a:t>
            </a:r>
            <a:r>
              <a:rPr lang="ru-RU" sz="1600" dirty="0" err="1" smtClean="0"/>
              <a:t>СамГМУ</a:t>
            </a:r>
            <a:endParaRPr lang="ru-RU" sz="1600" dirty="0" smtClean="0"/>
          </a:p>
          <a:p>
            <a:pPr algn="l">
              <a:lnSpc>
                <a:spcPct val="110000"/>
              </a:lnSpc>
            </a:pPr>
            <a:endParaRPr lang="ru-RU" sz="1600" dirty="0" smtClean="0"/>
          </a:p>
          <a:p>
            <a:pPr algn="l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600" dirty="0"/>
              <a:t> </a:t>
            </a:r>
            <a:r>
              <a:rPr lang="ru-RU" sz="1600" dirty="0" smtClean="0"/>
              <a:t>регионального отделения Всероссийского общественного движения «Волонтеры-медики» </a:t>
            </a:r>
            <a:endParaRPr lang="ru-RU" sz="1600" dirty="0"/>
          </a:p>
          <a:p>
            <a:pPr algn="l">
              <a:lnSpc>
                <a:spcPct val="110000"/>
              </a:lnSpc>
            </a:pPr>
            <a:endParaRPr lang="ru-RU" sz="1600" dirty="0" smtClean="0"/>
          </a:p>
          <a:p>
            <a:pPr algn="l">
              <a:lnSpc>
                <a:spcPct val="110000"/>
              </a:lnSpc>
              <a:buFont typeface="Wingdings" pitchFamily="2" charset="2"/>
              <a:buChar char="§"/>
            </a:pPr>
            <a:r>
              <a:rPr lang="ru-RU" sz="1600" dirty="0" smtClean="0"/>
              <a:t> Самарского медицинского колледжа им. Н. </a:t>
            </a:r>
            <a:r>
              <a:rPr lang="ru-RU" sz="1600" dirty="0" err="1" smtClean="0"/>
              <a:t>Ляпиной</a:t>
            </a:r>
            <a:r>
              <a:rPr lang="ru-RU" sz="1600" dirty="0" smtClean="0"/>
              <a:t> </a:t>
            </a:r>
            <a:endParaRPr lang="ru-RU" sz="1600" dirty="0">
              <a:latin typeface="+mn-lt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25222" y="-23"/>
            <a:ext cx="1138227" cy="82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 b="18795"/>
          <a:stretch>
            <a:fillRect/>
          </a:stretch>
        </p:blipFill>
        <p:spPr bwMode="auto">
          <a:xfrm>
            <a:off x="0" y="-24"/>
            <a:ext cx="1019978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68678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C88F7FF-C180-4DDE-89D3-893E541EB034}"/>
              </a:ext>
            </a:extLst>
          </p:cNvPr>
          <p:cNvSpPr/>
          <p:nvPr/>
        </p:nvSpPr>
        <p:spPr>
          <a:xfrm>
            <a:off x="0" y="0"/>
            <a:ext cx="11025222" cy="8033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8F2BF7AD-C5E9-45A4-81B1-A53E4E7CEA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 ПРОЕКТ «ЗАБОТА РЯДОМ»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53850" y="6393418"/>
            <a:ext cx="438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aphicFrame>
        <p:nvGraphicFramePr>
          <p:cNvPr id="27" name="Схема 26"/>
          <p:cNvGraphicFramePr/>
          <p:nvPr/>
        </p:nvGraphicFramePr>
        <p:xfrm>
          <a:off x="3595670" y="1000108"/>
          <a:ext cx="516730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Рисунок 30"/>
          <p:cNvPicPr>
            <a:picLocks noChangeAspect="1"/>
          </p:cNvPicPr>
          <p:nvPr/>
        </p:nvPicPr>
        <p:blipFill>
          <a:blip r:embed="rId7" cstate="print"/>
          <a:srcRect t="7648" b="9316"/>
          <a:stretch>
            <a:fillRect/>
          </a:stretch>
        </p:blipFill>
        <p:spPr>
          <a:xfrm flipH="1">
            <a:off x="8882082" y="4345913"/>
            <a:ext cx="1714512" cy="186916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25222" y="-23"/>
            <a:ext cx="1138227" cy="82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/>
          <a:srcRect l="12978" r="19587"/>
          <a:stretch>
            <a:fillRect/>
          </a:stretch>
        </p:blipFill>
        <p:spPr>
          <a:xfrm>
            <a:off x="166646" y="3143247"/>
            <a:ext cx="1571636" cy="155222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382280" y="2000240"/>
            <a:ext cx="1643074" cy="218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882082" y="2251379"/>
            <a:ext cx="1474278" cy="19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31" y="4286256"/>
            <a:ext cx="139304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0789" y="4775082"/>
            <a:ext cx="3322005" cy="186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72662" y="2071678"/>
            <a:ext cx="160869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6645" y="1500174"/>
            <a:ext cx="157907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 b="18795"/>
          <a:stretch>
            <a:fillRect/>
          </a:stretch>
        </p:blipFill>
        <p:spPr bwMode="auto">
          <a:xfrm>
            <a:off x="0" y="-24"/>
            <a:ext cx="1019978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68678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C88F7FF-C180-4DDE-89D3-893E541EB034}"/>
              </a:ext>
            </a:extLst>
          </p:cNvPr>
          <p:cNvSpPr/>
          <p:nvPr/>
        </p:nvSpPr>
        <p:spPr>
          <a:xfrm>
            <a:off x="0" y="0"/>
            <a:ext cx="11025222" cy="8033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8F2BF7AD-C5E9-45A4-81B1-A53E4E7CEA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 ПРОЕКТ «ЗАБОТА РЯДОМ»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53850" y="6393418"/>
            <a:ext cx="438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Схема 26"/>
          <p:cNvGraphicFramePr/>
          <p:nvPr/>
        </p:nvGraphicFramePr>
        <p:xfrm>
          <a:off x="0" y="1214422"/>
          <a:ext cx="516730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25222" y="-23"/>
            <a:ext cx="1138227" cy="82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 descr="C:\Users\Radul\Desktop\Забота рядом\Октябрьск 01.06.2023\photo_2023-06-02_17-05-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1950" y="928670"/>
            <a:ext cx="3064690" cy="1928826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67767" y="4000504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38744" y="4000504"/>
            <a:ext cx="332993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 cstate="print"/>
          <a:srcRect b="18795"/>
          <a:stretch>
            <a:fillRect/>
          </a:stretch>
        </p:blipFill>
        <p:spPr bwMode="auto">
          <a:xfrm>
            <a:off x="0" y="-24"/>
            <a:ext cx="1019978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453586" y="2000240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Radul\Desktop\photo_2023-10-13_15-23-52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10182" y="1214422"/>
            <a:ext cx="2530155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8678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C88F7FF-C180-4DDE-89D3-893E541EB034}"/>
              </a:ext>
            </a:extLst>
          </p:cNvPr>
          <p:cNvSpPr/>
          <p:nvPr/>
        </p:nvSpPr>
        <p:spPr>
          <a:xfrm>
            <a:off x="0" y="0"/>
            <a:ext cx="11025222" cy="8033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8F2BF7AD-C5E9-45A4-81B1-A53E4E7CEA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 ПРОЕКТ «ЗАБОТА РЯДОМ»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53850" y="6393418"/>
            <a:ext cx="438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3809984" y="1071546"/>
          <a:ext cx="502443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25222" y="-23"/>
            <a:ext cx="1138227" cy="82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 b="18795"/>
          <a:stretch>
            <a:fillRect/>
          </a:stretch>
        </p:blipFill>
        <p:spPr bwMode="auto">
          <a:xfrm>
            <a:off x="0" y="-24"/>
            <a:ext cx="1019978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93150" y="1357298"/>
            <a:ext cx="1673958" cy="242889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39470" y="1857364"/>
            <a:ext cx="1151438" cy="153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7381" y="3857628"/>
            <a:ext cx="155377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53520" y="1309673"/>
            <a:ext cx="1750231" cy="233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70622" y="3857628"/>
            <a:ext cx="1716075" cy="228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 descr="C:\Users\Radul\Desktop\Забота рядом\Камышла 20.04.2023\Камышла фото\photo_2023-04-21_16-30-29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53519" y="3714752"/>
            <a:ext cx="2964803" cy="1975763"/>
          </a:xfrm>
          <a:prstGeom prst="rect">
            <a:avLst/>
          </a:prstGeom>
          <a:noFill/>
        </p:spPr>
      </p:pic>
      <p:pic>
        <p:nvPicPr>
          <p:cNvPr id="2061" name="Picture 13" descr="C:\Users\Radul\Desktop\Забота рядом\Ставропольская 18.05.2023\Изображение WhatsApp 5 2023-05-24 в 11.44.45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5208" y="1285860"/>
            <a:ext cx="1875248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68678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C88F7FF-C180-4DDE-89D3-893E541EB034}"/>
              </a:ext>
            </a:extLst>
          </p:cNvPr>
          <p:cNvSpPr/>
          <p:nvPr/>
        </p:nvSpPr>
        <p:spPr>
          <a:xfrm>
            <a:off x="0" y="0"/>
            <a:ext cx="11025222" cy="8033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8F2BF7AD-C5E9-45A4-81B1-A53E4E7CEA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 ПРОЕКТ «ЗАБОТА РЯДОМ»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53850" y="6393418"/>
            <a:ext cx="438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Схема 29"/>
          <p:cNvGraphicFramePr/>
          <p:nvPr/>
        </p:nvGraphicFramePr>
        <p:xfrm>
          <a:off x="7096132" y="1000108"/>
          <a:ext cx="502443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25222" y="-23"/>
            <a:ext cx="1138227" cy="82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084" y="1785926"/>
            <a:ext cx="2809837" cy="2109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4799" y="3986454"/>
            <a:ext cx="2495251" cy="18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C:\Users\Radul\Desktop\Забота рядом\Шентала 03.08.2023\photo_2023-08-04_14-30-0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7513" y="3989264"/>
            <a:ext cx="1490769" cy="1987691"/>
          </a:xfrm>
          <a:prstGeom prst="rect">
            <a:avLst/>
          </a:prstGeom>
          <a:noFill/>
        </p:spPr>
      </p:pic>
      <p:pic>
        <p:nvPicPr>
          <p:cNvPr id="4102" name="Picture 6" descr="C:\Users\Radul\Desktop\Забота рядом\Хворостянка 31.08.2023\фото\photo_2023-08-31_14-13-07 (2)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81488" y="4000504"/>
            <a:ext cx="2500330" cy="1875247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67042" y="1785926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 cstate="print"/>
          <a:srcRect b="18795"/>
          <a:stretch>
            <a:fillRect/>
          </a:stretch>
        </p:blipFill>
        <p:spPr bwMode="auto">
          <a:xfrm>
            <a:off x="0" y="-24"/>
            <a:ext cx="1019978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6867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C88F7FF-C180-4DDE-89D3-893E541EB034}"/>
              </a:ext>
            </a:extLst>
          </p:cNvPr>
          <p:cNvSpPr/>
          <p:nvPr/>
        </p:nvSpPr>
        <p:spPr>
          <a:xfrm>
            <a:off x="0" y="0"/>
            <a:ext cx="11025222" cy="80331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8F2BF7AD-C5E9-45A4-81B1-A53E4E7CEAA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85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 ПРОЕКТ «ЗАБОТА РЯДОМ»</a:t>
            </a:r>
            <a:endParaRPr lang="ru-RU" sz="20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82412" y="6393418"/>
            <a:ext cx="809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25222" y="-23"/>
            <a:ext cx="1138227" cy="82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b="18795"/>
          <a:stretch>
            <a:fillRect/>
          </a:stretch>
        </p:blipFill>
        <p:spPr bwMode="auto">
          <a:xfrm>
            <a:off x="0" y="-24"/>
            <a:ext cx="1019978" cy="11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09480" y="1855572"/>
            <a:ext cx="10972440" cy="3359378"/>
          </a:xfrm>
        </p:spPr>
        <p:txBody>
          <a:bodyPr/>
          <a:lstStyle/>
          <a:p>
            <a:pPr lvl="0"/>
            <a:r>
              <a:rPr lang="ru-RU" b="1" dirty="0">
                <a:cs typeface="Times New Roman" pitchFamily="18" charset="0"/>
              </a:rPr>
              <a:t>Экспертной группой из числа главных внештатных специалистов министерства здравоохранения области  проводится тестирование медицинских организаций по   </a:t>
            </a:r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>5 </a:t>
            </a:r>
            <a:r>
              <a:rPr lang="ru-RU" b="1" dirty="0">
                <a:cs typeface="Times New Roman" pitchFamily="18" charset="0"/>
              </a:rPr>
              <a:t>процессам</a:t>
            </a:r>
            <a:r>
              <a:rPr lang="ru-RU" b="1" dirty="0" smtClean="0">
                <a:cs typeface="Times New Roman" pitchFamily="18" charset="0"/>
              </a:rPr>
              <a:t>:</a:t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>
                <a:cs typeface="Times New Roman" pitchFamily="18" charset="0"/>
              </a:rPr>
              <a:t/>
            </a:r>
            <a:br>
              <a:rPr lang="ru-RU" b="1" dirty="0">
                <a:cs typeface="Times New Roman" pitchFamily="18" charset="0"/>
              </a:rPr>
            </a:br>
            <a:r>
              <a:rPr lang="ru-RU" i="1" dirty="0">
                <a:cs typeface="Times New Roman" pitchFamily="18" charset="0"/>
              </a:rPr>
              <a:t>запись на </a:t>
            </a:r>
            <a:r>
              <a:rPr lang="ru-RU" i="1" dirty="0" smtClean="0">
                <a:cs typeface="Times New Roman" pitchFamily="18" charset="0"/>
              </a:rPr>
              <a:t>прием</a:t>
            </a:r>
            <a:br>
              <a:rPr lang="ru-RU" i="1" dirty="0" smtClean="0">
                <a:cs typeface="Times New Roman" pitchFamily="18" charset="0"/>
              </a:rPr>
            </a:br>
            <a:r>
              <a:rPr lang="ru-RU" dirty="0">
                <a:cs typeface="Times New Roman" pitchFamily="18" charset="0"/>
              </a:rPr>
              <a:t/>
            </a:r>
            <a:br>
              <a:rPr lang="ru-RU" dirty="0">
                <a:cs typeface="Times New Roman" pitchFamily="18" charset="0"/>
              </a:rPr>
            </a:br>
            <a:r>
              <a:rPr lang="ru-RU" i="1" dirty="0">
                <a:cs typeface="Times New Roman" pitchFamily="18" charset="0"/>
              </a:rPr>
              <a:t>диспансеризация взрослого </a:t>
            </a:r>
            <a:r>
              <a:rPr lang="ru-RU" i="1" dirty="0" smtClean="0">
                <a:cs typeface="Times New Roman" pitchFamily="18" charset="0"/>
              </a:rPr>
              <a:t>населения</a:t>
            </a:r>
            <a:br>
              <a:rPr lang="ru-RU" i="1" dirty="0" smtClean="0">
                <a:cs typeface="Times New Roman" pitchFamily="18" charset="0"/>
              </a:rPr>
            </a:br>
            <a:r>
              <a:rPr lang="ru-RU" i="1" dirty="0">
                <a:cs typeface="Times New Roman" pitchFamily="18" charset="0"/>
              </a:rPr>
              <a:t/>
            </a:r>
            <a:br>
              <a:rPr lang="ru-RU" i="1" dirty="0">
                <a:cs typeface="Times New Roman" pitchFamily="18" charset="0"/>
              </a:rPr>
            </a:br>
            <a:r>
              <a:rPr lang="ru-RU" i="1" dirty="0">
                <a:cs typeface="Times New Roman" pitchFamily="18" charset="0"/>
              </a:rPr>
              <a:t>диспансерное наблюдение за пациентами с </a:t>
            </a:r>
            <a:r>
              <a:rPr lang="ru-RU" i="1" dirty="0" smtClean="0">
                <a:cs typeface="Times New Roman" pitchFamily="18" charset="0"/>
              </a:rPr>
              <a:t>ХНИЗ</a:t>
            </a:r>
            <a:br>
              <a:rPr lang="ru-RU" i="1" dirty="0" smtClean="0">
                <a:cs typeface="Times New Roman" pitchFamily="18" charset="0"/>
              </a:rPr>
            </a:br>
            <a:r>
              <a:rPr lang="ru-RU" i="1" dirty="0">
                <a:cs typeface="Times New Roman" pitchFamily="18" charset="0"/>
              </a:rPr>
              <a:t/>
            </a:r>
            <a:br>
              <a:rPr lang="ru-RU" i="1" dirty="0">
                <a:cs typeface="Times New Roman" pitchFamily="18" charset="0"/>
              </a:rPr>
            </a:br>
            <a:r>
              <a:rPr lang="ru-RU" i="1" dirty="0">
                <a:cs typeface="Times New Roman" pitchFamily="18" charset="0"/>
              </a:rPr>
              <a:t>организация ЛЛО в части реализации ФП «Борьба с ССЗ</a:t>
            </a:r>
            <a:r>
              <a:rPr lang="ru-RU" i="1" dirty="0" smtClean="0">
                <a:cs typeface="Times New Roman" pitchFamily="18" charset="0"/>
              </a:rPr>
              <a:t>»</a:t>
            </a:r>
            <a:br>
              <a:rPr lang="ru-RU" i="1" dirty="0" smtClean="0">
                <a:cs typeface="Times New Roman" pitchFamily="18" charset="0"/>
              </a:rPr>
            </a:br>
            <a:r>
              <a:rPr lang="ru-RU" i="1" dirty="0">
                <a:cs typeface="Times New Roman" pitchFamily="18" charset="0"/>
              </a:rPr>
              <a:t/>
            </a:r>
            <a:br>
              <a:rPr lang="ru-RU" i="1" dirty="0">
                <a:cs typeface="Times New Roman" pitchFamily="18" charset="0"/>
              </a:rPr>
            </a:br>
            <a:r>
              <a:rPr lang="ru-RU" i="1" dirty="0">
                <a:cs typeface="Times New Roman" pitchFamily="18" charset="0"/>
              </a:rPr>
              <a:t>оказание неотложной медицинской помощи на амбулаторном этапе</a:t>
            </a:r>
            <a:br>
              <a:rPr lang="ru-RU" i="1" dirty="0">
                <a:cs typeface="Times New Roman" pitchFamily="18" charset="0"/>
              </a:rPr>
            </a:b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67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4637</TotalTime>
  <Words>549</Words>
  <Application>Microsoft Office PowerPoint</Application>
  <PresentationFormat>Произвольный</PresentationFormat>
  <Paragraphs>90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Обеспечение оптимальной доступности для граждан,  проживающих в труднодоступных и сельских местностях,  первичной медико-санитарной помощи путем развития выездных форм работы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Экспертной группой из числа главных внештатных специалистов министерства здравоохранения области  проводится тестирование медицинских организаций по    5 процессам:  запись на прием  диспансеризация взрослого населения  диспансерное наблюдение за пациентами с ХНИЗ  организация ЛЛО в части реализации ФП «Борьба с ССЗ»  оказание неотложной медицинской помощи на амбулаторном этапе </vt:lpstr>
      <vt:lpstr>Самые распространенные  проблемы по результатам тестирования медицинских организаций  по 5 процессам в поликлинике:  запись на прием  - наличие приказа об утверждении Положения о порядке формирования расписания;  - наличие приказов об утверждении речевых модулей, алгоритмов работы, графике обучения сотрудников, порядке контроля за соблюдением алгоритмов  диспансеризация взрослого населения  - использование записи пациентов по расписанию приема в отделении профилактики;  - наличие анализа на участке по выявленным ФР и по выявленным  ХНИЗ  диспансерное наблюдение за пациентами с ХНИЗ  - наличие цифрового плана и мониторинга исполнения;  - работа с группой прикреплённого населения, которая не посещала МО 2 и более года (еженедельный  мониторинг) на каждом терапевтическом  участке - количественный состав/эффективность работы по приглашению на профилактические мероприятия/выявления случаев ХНИЗ  оказание неотложной медицинской помощи на амбулаторном этапе  - маршрутизация пациента при обращении в поликлинику для оказания неотложной помощи; - готовность оборудования и практические навыки сотрудников для проведения СЛР </vt:lpstr>
      <vt:lpstr>Благодарю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Radul</cp:lastModifiedBy>
  <cp:revision>374</cp:revision>
  <cp:lastPrinted>2023-05-16T16:58:50Z</cp:lastPrinted>
  <dcterms:created xsi:type="dcterms:W3CDTF">2023-04-25T07:53:48Z</dcterms:created>
  <dcterms:modified xsi:type="dcterms:W3CDTF">2023-10-13T12:38:28Z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25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28</vt:i4>
  </property>
</Properties>
</file>