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6" r:id="rId1"/>
  </p:sldMasterIdLst>
  <p:notesMasterIdLst>
    <p:notesMasterId r:id="rId22"/>
  </p:notesMasterIdLst>
  <p:handoutMasterIdLst>
    <p:handoutMasterId r:id="rId23"/>
  </p:handoutMasterIdLst>
  <p:sldIdLst>
    <p:sldId id="341" r:id="rId2"/>
    <p:sldId id="342" r:id="rId3"/>
    <p:sldId id="343" r:id="rId4"/>
    <p:sldId id="344" r:id="rId5"/>
    <p:sldId id="354" r:id="rId6"/>
    <p:sldId id="345" r:id="rId7"/>
    <p:sldId id="346" r:id="rId8"/>
    <p:sldId id="355" r:id="rId9"/>
    <p:sldId id="347" r:id="rId10"/>
    <p:sldId id="348" r:id="rId11"/>
    <p:sldId id="351" r:id="rId12"/>
    <p:sldId id="349" r:id="rId13"/>
    <p:sldId id="357" r:id="rId14"/>
    <p:sldId id="350" r:id="rId15"/>
    <p:sldId id="356" r:id="rId16"/>
    <p:sldId id="352" r:id="rId17"/>
    <p:sldId id="359" r:id="rId18"/>
    <p:sldId id="358" r:id="rId19"/>
    <p:sldId id="360" r:id="rId20"/>
    <p:sldId id="353" r:id="rId21"/>
  </p:sldIdLst>
  <p:sldSz cx="12192000" cy="685800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8B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5" autoAdjust="0"/>
    <p:restoredTop sz="96433" autoAdjust="0"/>
  </p:normalViewPr>
  <p:slideViewPr>
    <p:cSldViewPr>
      <p:cViewPr>
        <p:scale>
          <a:sx n="60" d="100"/>
          <a:sy n="60" d="100"/>
        </p:scale>
        <p:origin x="-1498" y="-6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5" d="100"/>
          <a:sy n="115" d="100"/>
        </p:scale>
        <p:origin x="20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3FDC3-1B19-4544-8523-E58D6B8B1E29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43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450" y="642143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2EC05-B957-4A57-8D09-36F4726D0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62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9624"/>
          </a:xfrm>
          <a:prstGeom prst="rect">
            <a:avLst/>
          </a:prstGeom>
        </p:spPr>
        <p:txBody>
          <a:bodyPr vert="horz" lIns="80175" tIns="40087" rIns="80175" bIns="4008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502" y="0"/>
            <a:ext cx="4308422" cy="339624"/>
          </a:xfrm>
          <a:prstGeom prst="rect">
            <a:avLst/>
          </a:prstGeom>
        </p:spPr>
        <p:txBody>
          <a:bodyPr vert="horz" lIns="80175" tIns="40087" rIns="80175" bIns="40087" rtlCol="0"/>
          <a:lstStyle>
            <a:lvl1pPr algn="r">
              <a:defRPr sz="1100"/>
            </a:lvl1pPr>
          </a:lstStyle>
          <a:p>
            <a:fld id="{76933B9A-E032-4BD8-8EA9-42E735A601CA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44550"/>
            <a:ext cx="4059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175" tIns="40087" rIns="80175" bIns="400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53812"/>
            <a:ext cx="7954010" cy="2662207"/>
          </a:xfrm>
          <a:prstGeom prst="rect">
            <a:avLst/>
          </a:prstGeom>
        </p:spPr>
        <p:txBody>
          <a:bodyPr vert="horz" lIns="80175" tIns="40087" rIns="80175" bIns="4008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21542"/>
            <a:ext cx="4308422" cy="339623"/>
          </a:xfrm>
          <a:prstGeom prst="rect">
            <a:avLst/>
          </a:prstGeom>
        </p:spPr>
        <p:txBody>
          <a:bodyPr vert="horz" lIns="80175" tIns="40087" rIns="80175" bIns="4008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502" y="6421542"/>
            <a:ext cx="4308422" cy="339623"/>
          </a:xfrm>
          <a:prstGeom prst="rect">
            <a:avLst/>
          </a:prstGeom>
        </p:spPr>
        <p:txBody>
          <a:bodyPr vert="horz" lIns="80175" tIns="40087" rIns="80175" bIns="40087" rtlCol="0" anchor="b"/>
          <a:lstStyle>
            <a:lvl1pPr algn="r">
              <a:defRPr sz="1100"/>
            </a:lvl1pPr>
          </a:lstStyle>
          <a:p>
            <a:fld id="{203F921B-0308-4D1A-8DD4-76DA59D88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F921B-0308-4D1A-8DD4-76DA59D880E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36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B102-12FF-4991-A9C4-6CCB0E05548E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4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E88C-D2C3-493C-A006-FA7258407B3B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8F94-48ED-40E1-9AAA-78A9BF4EB74F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3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E965-197E-4E3E-B978-F5722B2B8979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9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1E96-9DA7-44ED-8A11-001166A21B12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5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A21A-6F26-41C0-8ED8-8421CF758006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7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3A67-9984-4D02-A453-15DE7CAC24EF}" type="datetime1">
              <a:rPr lang="en-US" smtClean="0"/>
              <a:t>10/17/2023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2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3CD8-0BD3-45C8-AA5F-6713C26246CF}" type="datetime1">
              <a:rPr lang="en-US" smtClean="0"/>
              <a:t>10/17/2023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4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4DA0-53AF-437C-9A13-5D6EA6FE476D}" type="datetime1">
              <a:rPr lang="en-US" smtClean="0"/>
              <a:t>10/17/2023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6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B67-DACB-420E-A597-0A19B2E17F38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7360-7CA9-4721-B8EB-CDC45FA28F2D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4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1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AA607-65E4-43DF-A8DE-F054A779B28F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4243"/>
            <a:ext cx="1561658" cy="16157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/>
        </p:nvSpPr>
        <p:spPr>
          <a:xfrm>
            <a:off x="228600" y="6094800"/>
            <a:ext cx="612000" cy="612000"/>
          </a:xfrm>
          <a:prstGeom prst="plu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72897" y="5924748"/>
            <a:ext cx="24054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www.minzdrav.samregion.ru</a:t>
            </a:r>
            <a:endParaRPr lang="ru-RU" sz="1400" dirty="0" smtClean="0"/>
          </a:p>
          <a:p>
            <a:r>
              <a:rPr lang="en-US" sz="1400" dirty="0" smtClean="0"/>
              <a:t>E-mail: zdravso@samregion.ru</a:t>
            </a:r>
          </a:p>
          <a:p>
            <a:r>
              <a:rPr lang="en-US" sz="1400" dirty="0" smtClean="0"/>
              <a:t>Tel.: 8</a:t>
            </a:r>
            <a:r>
              <a:rPr lang="ru-RU" sz="1400" dirty="0" smtClean="0"/>
              <a:t>(846</a:t>
            </a:r>
            <a:r>
              <a:rPr lang="ru-RU" sz="1400" dirty="0"/>
              <a:t>) 333-00-16</a:t>
            </a:r>
          </a:p>
          <a:p>
            <a:r>
              <a:rPr lang="en-US" sz="1400" dirty="0" smtClean="0"/>
              <a:t>vk.com/minzdrav_63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0383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3C8A72D01D12E09FF686E1821873AFE9D4E17C7F5216E38909495EAC2679E79428ABA4A343484E2BC43F33B078259A6DB665C04DCDAB5E4FDAD9A2DIAn6G" TargetMode="External"/><Relationship Id="rId2" Type="http://schemas.openxmlformats.org/officeDocument/2006/relationships/hyperlink" Target="#P834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bogush.ea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C8054DFAA554BB8922F357F971BE3672192A271775D00247D1AA3E06A7485F38458D4C41A01CD6D28621DC7ACB1C649B5D1DB64789B2F015343CDD5J9d7I" TargetMode="External"/><Relationship Id="rId2" Type="http://schemas.openxmlformats.org/officeDocument/2006/relationships/hyperlink" Target="consultantplus://offline/ref=EC8054DFAA554BB8922F357F971BE3672192A271735B002C7912FEEA622D89F183578BD31D48C16C28621DC2A2EEC35CA489D66D6F8526164F41CFJDd5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13C8A72D01D12E09FF686E1821873AFE9D4E17C7F5216E38909495EAC2679E79428ABA4A343484E2BC43F33B0A8259A6DB665C04DCDAB5E4FDAD9A2DIAn6G" TargetMode="External"/><Relationship Id="rId4" Type="http://schemas.openxmlformats.org/officeDocument/2006/relationships/hyperlink" Target="consultantplus://offline/ref=EC8054DFAA554BB8922F357F971BE3672192A271775C0D277E1FA3E06A7485F38458D4C41A01CD6D28621DC7ACB1C649B5D1DB64789B2F015343CDD5J9d7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257052" y="6173787"/>
            <a:ext cx="567512" cy="455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052736"/>
            <a:ext cx="9468544" cy="30963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кабинета (отделения) неотложной медицинской помощи, в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 числе на дому,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первичном звене учреждений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здравоохранения Самарской области"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488" y="4509120"/>
            <a:ext cx="9721080" cy="1440160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Докладчик: Богуш Екатерина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pPr algn="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внештатный специалист по сестринскому делу по специализированным и социально-значимым направлениям при организации первичной медико-санитарной помощи и профилактике заболеваний министерства здравоохранения Самарской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336" y="6093296"/>
            <a:ext cx="79208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4114" y="6078427"/>
            <a:ext cx="792088" cy="646331"/>
          </a:xfrm>
          <a:prstGeom prst="rect">
            <a:avLst/>
          </a:prstGeom>
          <a:solidFill>
            <a:srgbClr val="FF0000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КАРТА ВЫЗОВА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НЕОТЛОЖНОЙ МЕДИЦИНСКОЙ ПОМОЩИ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3352" y="61548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ogus\Downloads\2022-10-07_15-43-4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6312024" cy="371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gus\Downloads\2022-10-07_15-44-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05" y="1700809"/>
            <a:ext cx="574415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365125"/>
            <a:ext cx="9577064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Табель оснащения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специалистов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отделения (кабинета) НМП            </a:t>
            </a:r>
            <a:endParaRPr lang="ru-RU" sz="3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759691"/>
              </p:ext>
            </p:extLst>
          </p:nvPr>
        </p:nvGraphicFramePr>
        <p:xfrm>
          <a:off x="983432" y="1700810"/>
          <a:ext cx="10081120" cy="4185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/>
                <a:gridCol w="4922032"/>
                <a:gridCol w="3157775"/>
                <a:gridCol w="1209225"/>
              </a:tblGrid>
              <a:tr h="33003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оборудования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 anchor="ctr"/>
                </a:tc>
              </a:tr>
              <a:tr h="66007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Дефибриллятор с универсальным питанием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Дефибриллятор внешний автоматический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</a:tr>
              <a:tr h="66007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Набор реанимационный (с комплектом расходных материалов)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</a:tr>
              <a:tr h="33003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Редуктор ингалятор кислородный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Емкость баллона 2,0 л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</a:tr>
              <a:tr h="66007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Электрокардиограф трехканальный с автоматическим режимом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</a:tr>
              <a:tr h="33003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Компрессорный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небулайзер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(ингалятор)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</a:tr>
              <a:tr h="33003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Глюкометр портативный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</a:tr>
              <a:tr h="33003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Тест-полоски для глюкометра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уп.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</a:tr>
              <a:tr h="33003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Термометр бесконтактный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9850" marR="6985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3352" y="6154850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3432" y="6247184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Приказ МЗ СО "О внесении изменений в приказ МЗ СО от 11.10.2021 № 331……….."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21.07.2022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13-н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19536" y="-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9722296" cy="9036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Проверочный чек-лист работы оборудования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"/>
          <a:stretch/>
        </p:blipFill>
        <p:spPr bwMode="auto">
          <a:xfrm>
            <a:off x="1199456" y="1052736"/>
            <a:ext cx="4104456" cy="483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45" y="1340768"/>
            <a:ext cx="491125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352" y="61548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432" y="6247184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Приказ МЗ СО "О внесении изменений в приказ МЗ СО от 11.10.2021 № 331……….."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06.07.2021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14-н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16632"/>
            <a:ext cx="9145016" cy="467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27" y="5011201"/>
            <a:ext cx="9176229" cy="86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99456" y="4581128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~ ~ ~ ~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~ ~ ~ ~ ~ ~ ~ ~ ~ ~ ~ ~ ~ ~ ~ ~ ~ ~ ~ ~ ~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61548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432" y="6247184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Приказ МЗ СО "О внесении изменений в приказ МЗ СО от 11.10.2021 № 331……….."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06.07.2021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14-н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5880" y="4149081"/>
            <a:ext cx="352839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180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180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180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180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365125"/>
            <a:ext cx="10297144" cy="104765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Проверочный чек-лист комплектации ЛП и МИ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22116"/>
            <a:ext cx="102743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1990" y="5949280"/>
            <a:ext cx="950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* количество с учетом дозагрузки препаратов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** количество препаратов на конец смены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Чек-лист нумеруется в соответствии с присвоенным номером укладки, для каждой укладки заводится свой чек-лист.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61548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72"/>
          <a:stretch/>
        </p:blipFill>
        <p:spPr bwMode="auto">
          <a:xfrm>
            <a:off x="-8379" y="4221088"/>
            <a:ext cx="1220037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397"/>
          <a:stretch/>
        </p:blipFill>
        <p:spPr bwMode="auto">
          <a:xfrm>
            <a:off x="-12480" y="116632"/>
            <a:ext cx="12200379" cy="38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65428" y="33769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7528" y="1372126"/>
            <a:ext cx="1008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10.10.2022     11.10.2022     12.10.2022     13.10.2022    14.10.2022     15.10.2022     16.10.2022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36" y="3131114"/>
            <a:ext cx="11809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Этамзилат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20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20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20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20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20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Фуросемид        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20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4365104"/>
            <a:ext cx="10153127" cy="140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8594" y="3789040"/>
            <a:ext cx="11946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~ ~ ~ ~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~ ~ ~ ~ ~ ~ ~ ~ ~ ~ ~ ~ ~ ~ ~ ~ ~ ~ ~ ~ ~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~ ~ ~ ~ ~ ~ ~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352" y="61548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3432" y="6247184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Приказ МЗ СО "О внесении изменений в приказ МЗ СО от 11.10.2021 № 331……….."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06.07.2021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14-н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525000" cy="90363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в условиях НКВИ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3352" y="61548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7" y="1052736"/>
            <a:ext cx="367240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r="30419"/>
          <a:stretch/>
        </p:blipFill>
        <p:spPr bwMode="auto">
          <a:xfrm>
            <a:off x="8760296" y="1916832"/>
            <a:ext cx="340853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284"/>
            <a:ext cx="5087888" cy="27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540"/>
            <a:ext cx="5087888" cy="27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0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19536" y="476672"/>
            <a:ext cx="2808312" cy="2520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Бригада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НМП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4176" y="476672"/>
            <a:ext cx="3384376" cy="2520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Мобильная медицинская 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ригада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(ММБ)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87488" y="4221088"/>
            <a:ext cx="3528392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Соматические вызовы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92168" y="4221088"/>
            <a:ext cx="3528392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Температурящие с признаками РВИ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 flipV="1">
            <a:off x="2736144" y="3407121"/>
            <a:ext cx="1031080" cy="40379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 flipV="1">
            <a:off x="7840824" y="3407121"/>
            <a:ext cx="1031080" cy="40379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2144" y="618380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3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5000" cy="10476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оказания НМП во время отсутствия бригады в МО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61548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5400" y="1484784"/>
            <a:ext cx="2808312" cy="4392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НМП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31904" y="1484784"/>
            <a:ext cx="5472608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Фельдшером или врачом кабинета (отделения)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1340" y="2636912"/>
            <a:ext cx="5423172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Фельдшером из кабинета самостоятельного приема пациентов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03912" y="3933056"/>
            <a:ext cx="5423172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 с планового приема, на основании утвержденного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главным  врачом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графика дежурств по МО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(составляется заранее с уведомлением под роспись)</a:t>
            </a:r>
            <a:endParaRPr lang="ru-RU" sz="2000" dirty="0"/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3816264" y="1822944"/>
            <a:ext cx="1127608" cy="40379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V="1">
            <a:off x="3816264" y="3044613"/>
            <a:ext cx="1127608" cy="40379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flipV="1">
            <a:off x="3816264" y="4703265"/>
            <a:ext cx="1127608" cy="40379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87488" y="609329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!!! – Кабинет для оказания НМП должен быть укомплектован,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соответствии с приказом № 331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Внесение изменений в приказ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6792"/>
            <a:ext cx="10515600" cy="453650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	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Неотложная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осуществляется в течение не более 2 часов после поступления обращения больного или иного лица об оказании неотложной помощи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специалистами отделения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(кабинета) НМП,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оснащенными согласно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 tooltip="ТАБЕЛЬ"/>
              </a:rPr>
              <a:t>приложению 8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настоящему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Порядку.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в ред.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Приказ министерства здравоохранения Самарской области от 27.10.2022 N 20-н &quot;О внесении изменений в приказ министерства здравоохранения Самарской области от 11.10.2012 N 331 &quot;Об организации оказания первичной медико-санитарной помощи в неотложной форме, в "/>
              </a:rPr>
              <a:t>Приказа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министерства здравоохранения Самарской области от 27.10.2022 N 20-н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3352" y="616530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0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ервая помощь картинки для детей - 33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068960"/>
            <a:ext cx="3967384" cy="288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с машиной скорой помощи для детского сад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068960"/>
            <a:ext cx="3960440" cy="2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3392" y="332656"/>
            <a:ext cx="5157787" cy="72008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Экстренная медицинская помощь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64778" y="1340768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внезапных острых заболеваниях, состояниях, обострении хронических заболеваний,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представляющих угрозу жизни пациента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735960" y="332656"/>
            <a:ext cx="5183188" cy="72008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Неотложная медицинская помощь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735960" y="1340768"/>
            <a:ext cx="5544616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внезапных острых заболеваниях, состояниях, обострении хронических заболеваний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явных признаков угрозы жизни пациента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 dirty="0"/>
          </a:p>
        </p:txBody>
      </p:sp>
      <p:pic>
        <p:nvPicPr>
          <p:cNvPr id="1026" name="Picture 2" descr="Порядок вызова детской неотложной и скорой помощ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684414"/>
            <a:ext cx="3888432" cy="32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83432" y="6247184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Федеральный закон "Об основах охраны здоровья граждан в Российской Федерации" от 21.11.2011 N 323-ФЗ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571" y="61548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1743397"/>
            <a:ext cx="95250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3645024"/>
            <a:ext cx="105156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Богуш Екатерина Александровна</a:t>
            </a: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mail: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bogush.ea@mail.ru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9336" y="6093296"/>
            <a:ext cx="792088" cy="646331"/>
          </a:xfrm>
          <a:prstGeom prst="rect">
            <a:avLst/>
          </a:prstGeom>
          <a:solidFill>
            <a:srgbClr val="FF0000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963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Самарской области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11 октября 2012 г. N 331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ОРГАНИЗАЦИИ ОКАЗАНИЯ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ПЕРВИЧНОЙ МЕДИКО-САНИТАРНОЙ ПОМОЩИ В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НЕОТЛОЖНОЙ ФОРМЕ, В ТОМ ЧИСЛЕ НА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ДОМУ, ВЗРОСЛОМУ НАСЕЛЕНИЮ УЧРЕЖДЕНИЯМИ ЗДРАВООХРАНЕНИЯ САМАРСКОЙ ОБЛАСТИ»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изменяющих документов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(в ред. Приказов министерства здравоохранения Самарской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области от 20.08.2013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2"/>
              </a:rPr>
              <a:t>N 21-н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06.07.2021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3"/>
              </a:rPr>
              <a:t>N 14-н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от 21.07.2022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4"/>
              </a:rPr>
              <a:t>N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13-н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 27.10.2022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5" tooltip="Приказ министерства здравоохранения Самарской области от 27.10.2022 N 20-н &quot;О внесении изменений в приказ министерства здравоохранения Самарской области от 11.10.2012 N 331 &quot;Об организации оказания первичной медико-санитарной помощи в неотложной форме, в "/>
              </a:rPr>
              <a:t>N 20-н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8571" y="61548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2296" cy="97564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организации НМП в МО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(выдержка)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4784"/>
            <a:ext cx="10874424" cy="4608513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НМП может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оказываться в качестве первичной доврачебной медико-санитарной помощи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фельдшерами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в качестве первичной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врачебной медико-санитарной помощи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врачами-специалистами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учреждении здравоохранения организуется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отделение (кабинет)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неотложной медицинской помощи взрослому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населению;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ызовы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регистрируются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уполномоченным лицом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учреждения здравоохранения, в структуре которого образовано отделение (кабинет)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НМП,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журнале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контроля работы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мобильных медицинских бригад для оказания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МП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неотложной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форме;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оводы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вызову медицинского персонала учреждения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НМП;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начало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позднее 8.00 и окончание не ранее 20.00 ежедневно, включая выходные и праздничные дни, прием вызовов - начало не позднее 8.00 и окончание не ранее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19.00;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еречень оснащения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приказом МЗ РФ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30.10.2020 N 1183н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утверждении требований к комплектации лекарственными препаратами и медицинскими изделиями укладки для оказания первичной медико-санитарной помощи взрослым в неотложной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форме»;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вызова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неотложной медицинской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помощи;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НМП осуществляется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более 2 часов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поступления обращения больного или иного лица об оказании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НМП;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запрещается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освидетельствование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алкогольное и наркотическое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опьянение;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 взаимодействия ССМП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учреждений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НМП;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 работы отделения;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осуществляется ежедневный самоконтроль готовности к работе на основании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проверочных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чек-листов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комплектация ЛП, МИ и работы оборудования.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8571" y="61548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9721080" cy="1325563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организации НМП в МО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(выдержка)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Пятно 2 4"/>
          <p:cNvSpPr/>
          <p:nvPr/>
        </p:nvSpPr>
        <p:spPr>
          <a:xfrm rot="20373882">
            <a:off x="169042" y="1340336"/>
            <a:ext cx="3428158" cy="1984694"/>
          </a:xfrm>
          <a:prstGeom prst="irregularSeal2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Режим работы: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08:00 - 20:00</a:t>
            </a:r>
            <a:endParaRPr lang="ru-RU" u="sng" dirty="0"/>
          </a:p>
        </p:txBody>
      </p:sp>
      <p:sp>
        <p:nvSpPr>
          <p:cNvPr id="7" name="Пятно 2 6"/>
          <p:cNvSpPr/>
          <p:nvPr/>
        </p:nvSpPr>
        <p:spPr>
          <a:xfrm rot="20407191">
            <a:off x="3558144" y="1080916"/>
            <a:ext cx="3503917" cy="2131902"/>
          </a:xfrm>
          <a:prstGeom prst="irregularSeal2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 вызовов: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08:00 - 19:00</a:t>
            </a:r>
            <a:endParaRPr lang="ru-RU" u="sng" dirty="0"/>
          </a:p>
        </p:txBody>
      </p:sp>
      <p:sp>
        <p:nvSpPr>
          <p:cNvPr id="8" name="Пятно 2 7"/>
          <p:cNvSpPr/>
          <p:nvPr/>
        </p:nvSpPr>
        <p:spPr>
          <a:xfrm rot="1128487">
            <a:off x="7225529" y="995350"/>
            <a:ext cx="4507356" cy="2393122"/>
          </a:xfrm>
          <a:prstGeom prst="irregularSeal2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существляется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течении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 часов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2 8"/>
          <p:cNvSpPr/>
          <p:nvPr/>
        </p:nvSpPr>
        <p:spPr>
          <a:xfrm rot="19735365">
            <a:off x="-280721" y="3316684"/>
            <a:ext cx="4492411" cy="1974885"/>
          </a:xfrm>
          <a:prstGeom prst="irregularSeal2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Чек листы: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ЛП и МИ </a:t>
            </a:r>
          </a:p>
        </p:txBody>
      </p:sp>
      <p:sp>
        <p:nvSpPr>
          <p:cNvPr id="10" name="Пятно 2 9"/>
          <p:cNvSpPr/>
          <p:nvPr/>
        </p:nvSpPr>
        <p:spPr>
          <a:xfrm rot="20642244">
            <a:off x="2220922" y="4212752"/>
            <a:ext cx="3668025" cy="1849532"/>
          </a:xfrm>
          <a:prstGeom prst="irregularSeal2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карты вызова</a:t>
            </a:r>
          </a:p>
        </p:txBody>
      </p:sp>
      <p:sp>
        <p:nvSpPr>
          <p:cNvPr id="11" name="Пятно 2 10"/>
          <p:cNvSpPr/>
          <p:nvPr/>
        </p:nvSpPr>
        <p:spPr>
          <a:xfrm rot="20484637">
            <a:off x="6371921" y="4229420"/>
            <a:ext cx="5781935" cy="1884703"/>
          </a:xfrm>
          <a:prstGeom prst="irregularSeal2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Запрещается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освидетельствование!</a:t>
            </a:r>
            <a:endParaRPr lang="ru-RU" b="1" dirty="0"/>
          </a:p>
        </p:txBody>
      </p:sp>
      <p:sp>
        <p:nvSpPr>
          <p:cNvPr id="12" name="Пятно 2 11"/>
          <p:cNvSpPr/>
          <p:nvPr/>
        </p:nvSpPr>
        <p:spPr>
          <a:xfrm rot="1355864">
            <a:off x="5336277" y="2707210"/>
            <a:ext cx="3544268" cy="2250010"/>
          </a:xfrm>
          <a:prstGeom prst="irregularSeal2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Оформление журнала контроля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571" y="61548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ПОВОДЫ К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ВЫЗОВУ МЕДИЦИНСКОГО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63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Боли в поясничной области, правом подреберье, конечностях.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Пищевые отравления.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Рвота, понос, боль в животе.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Головная боль, головокружение.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Повышение артериального давления.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Головная боль, головокружение, боль в сердце или за грудиной у больного, страдающего гипертонической болезнью, ишемической болезнью сердца.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Повышение температуры тела, насморк, кашель, озноб.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Повышение температуры, одышка, кашель.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Боль в позвоночнике: в шейном, грудном, поясничном, крестцовом отделах.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10. Боль в пояснице с иррадиацией в паховую область, нарушение мочеиспускания, повышение температуры (почечная колика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63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11. Болевой синдром у онкологических больных.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12. Желтушность кожных покровов, изменение цвета мочи.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13. Боль в горле, повышение температуры тела.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14. Острая задержка мочи.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15. Выпадение трубки из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цистостомы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16. Ушибы мягких тканей головы, ушибы туловища, ушибы, вывихи, переломы конечностей.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17. Заложенность носа, кожный зуд, сыпь на коже.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18. Отморожение, переохлаждение.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19. Небольшие ограниченные термические ожоги, химические ожоги.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20. Перевозка больных в стационар по направлению лечащего врача - плановая и экстренная, кроме состояний, показанных для транспортировки специализированными бригадами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8571" y="61548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1384" y="260648"/>
            <a:ext cx="9811816" cy="1325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ЖУРНАЛ КОНТРОЛЯ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РАБОТЫ МОБИЛЬНЫХ МЕДИЦИНСКИХ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БРИГАД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556792"/>
            <a:ext cx="112522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5360" y="3815169"/>
            <a:ext cx="11252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*ведение журнала «Контроля работы бригад неотложной медицинской помощи» возможно в форме электронного документа, по утвержденной форме, в соответствии с порядком организации системы документооборота.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Столбцы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1 по 10 заполняются уполномоченным лицом учреждения, принимающим всю входящую информацию отделения (кабинета) НМП.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Столбцы с 11 по 14 заполняются непосредственно медицинским работником отделения (кабинета) НМП, по результату фактического посещения.</a:t>
            </a:r>
          </a:p>
          <a:p>
            <a:pPr lvl="0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Нумерация записей в журнале (№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ведется с начала года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его окончания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хронологическом порядке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Срок хранения журнала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года с момента последней записи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нём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571" y="61548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3432" y="6247184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Приказ МЗ СО "О внесении изменений в приказ МЗ СО от 11.10.2021 № 331……….."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06.07.2021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14-н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7"/>
          <a:stretch/>
        </p:blipFill>
        <p:spPr bwMode="auto">
          <a:xfrm>
            <a:off x="3215680" y="3170585"/>
            <a:ext cx="4464496" cy="278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2"/>
          <a:stretch/>
        </p:blipFill>
        <p:spPr bwMode="auto">
          <a:xfrm>
            <a:off x="335360" y="116632"/>
            <a:ext cx="10225136" cy="309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7368" y="2708920"/>
            <a:ext cx="1015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lain" startAt="11"/>
            </a:pP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02.01.2022         ССМП           08:05            08:10           Иванов Иван           ул. Панова             20.02.1976 (46)             высокое АД           Петрова В.В.</a:t>
            </a:r>
          </a:p>
          <a:p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Иванович                    18-26                                                                                            Петрова.</a:t>
            </a:r>
            <a:endParaRPr lang="ru-RU" sz="1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4154" y="5445224"/>
            <a:ext cx="430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08:45                 09:20           снижение АД   Сидорова А.А.</a:t>
            </a:r>
          </a:p>
          <a:p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Сидорова.</a:t>
            </a:r>
            <a:endParaRPr lang="ru-RU" sz="1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571" y="61548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3432" y="6247184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Приказ МЗ СО "О внесении изменений в приказ МЗ СО от 11.10.2021 № 331……….."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06.07.2021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14-н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95250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АЛГОРИТМ РАБОТЫ КАБИНЕТА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НМП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53050" y="1412776"/>
            <a:ext cx="7031582" cy="48288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необходимости оказания НМП в поликлинике (информация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медицинских работников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внутри 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самообращения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пациента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кабинет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НМП,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от ССМП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помощь оказывается врачом (фельдшером) МО, в соответствии с графиком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Приём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информации ведется уполномоченным лицом учреждения, принимающим всю входящую информацию отделения (кабинета)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НМП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Информация о приёме и направлении бригад НМП фиксируется в журнале «Контроля  работы  бригад  неотложной  медицинской  помощи».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Все направленные активы на дом вносятся в ЕМИАС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8"/>
          <a:stretch/>
        </p:blipFill>
        <p:spPr bwMode="auto">
          <a:xfrm>
            <a:off x="407368" y="1268760"/>
            <a:ext cx="4345682" cy="463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571" y="61548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432" y="6247184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Приказ МЗ СО "О внесении изменений в приказ МЗ СО от 11.10.2021 № 331……….."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06.07.2021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14-н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ая подлож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МЗ СО Штаб 04.04.2022.pptx" id="{D30BEB96-09DE-42AA-820D-8451173795C1}" vid="{E21D297C-9AFA-4FF5-B1D1-D185B5F53E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Новая подложка</Template>
  <TotalTime>5808</TotalTime>
  <Words>1162</Words>
  <Application>Microsoft Office PowerPoint</Application>
  <PresentationFormat>Произвольный</PresentationFormat>
  <Paragraphs>187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Новая подложка</vt:lpstr>
      <vt:lpstr>«Организация работы кабинета (отделения) неотложной медицинской помощи, в том числе на дому, в первичном звене учреждений здравоохранения Самарской области"</vt:lpstr>
      <vt:lpstr>Презентация PowerPoint</vt:lpstr>
      <vt:lpstr>Нормативно-правовая база</vt:lpstr>
      <vt:lpstr>Порядок организации НМП в МО (выдержка)</vt:lpstr>
      <vt:lpstr>Порядок организации НМП в МО (выдержка)</vt:lpstr>
      <vt:lpstr>ПОВОДЫ К ВЫЗОВУ МЕДИЦИНСКОГО ПЕРСОНАЛА</vt:lpstr>
      <vt:lpstr>ЖУРНАЛ КОНТРОЛЯ РАБОТЫ МОБИЛЬНЫХ МЕДИЦИНСКИХ БРИГАД</vt:lpstr>
      <vt:lpstr>Презентация PowerPoint</vt:lpstr>
      <vt:lpstr>АЛГОРИТМ РАБОТЫ КАБИНЕТА НМП</vt:lpstr>
      <vt:lpstr>КАРТА ВЫЗОВА НЕОТЛОЖНОЙ МЕДИЦИНСКОЙ ПОМОЩИ</vt:lpstr>
      <vt:lpstr>Табель оснащения специалистов отделения (кабинета) НМП            </vt:lpstr>
      <vt:lpstr>Проверочный чек-лист работы оборудования</vt:lpstr>
      <vt:lpstr>Презентация PowerPoint</vt:lpstr>
      <vt:lpstr>Проверочный чек-лист комплектации ЛП и МИ </vt:lpstr>
      <vt:lpstr>Презентация PowerPoint</vt:lpstr>
      <vt:lpstr>Работа в условиях НКВИ</vt:lpstr>
      <vt:lpstr>Презентация PowerPoint</vt:lpstr>
      <vt:lpstr>Организация оказания НМП во время отсутствия бригады в МО</vt:lpstr>
      <vt:lpstr>Внесение изменений в приказ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BogushEA@outlook.com</dc:creator>
  <cp:lastModifiedBy>BogushEA@outlook.com</cp:lastModifiedBy>
  <cp:revision>104</cp:revision>
  <cp:lastPrinted>2020-09-16T13:03:00Z</cp:lastPrinted>
  <dcterms:created xsi:type="dcterms:W3CDTF">2022-09-24T09:19:55Z</dcterms:created>
  <dcterms:modified xsi:type="dcterms:W3CDTF">2023-10-17T07:05:02Z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2020-02-17T00:00:00Z</vt:filetime>
  </property>
</Properties>
</file>