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charts/chart24.xml" ContentType="application/vnd.openxmlformats-officedocument.drawingml.char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charts/chart18.xml" ContentType="application/vnd.openxmlformats-officedocument.drawingml.char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charts/chart25.xml" ContentType="application/vnd.openxmlformats-officedocument.drawingml.char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351" r:id="rId5"/>
    <p:sldId id="313" r:id="rId6"/>
    <p:sldId id="349" r:id="rId7"/>
    <p:sldId id="314" r:id="rId8"/>
    <p:sldId id="352" r:id="rId9"/>
    <p:sldId id="353" r:id="rId10"/>
    <p:sldId id="315" r:id="rId11"/>
    <p:sldId id="316" r:id="rId12"/>
    <p:sldId id="318" r:id="rId13"/>
    <p:sldId id="319" r:id="rId14"/>
    <p:sldId id="320" r:id="rId15"/>
    <p:sldId id="321" r:id="rId16"/>
    <p:sldId id="354" r:id="rId17"/>
    <p:sldId id="317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33" r:id="rId26"/>
    <p:sldId id="329" r:id="rId27"/>
    <p:sldId id="330" r:id="rId28"/>
    <p:sldId id="334" r:id="rId29"/>
    <p:sldId id="331" r:id="rId30"/>
    <p:sldId id="332" r:id="rId31"/>
    <p:sldId id="335" r:id="rId32"/>
    <p:sldId id="336" r:id="rId33"/>
    <p:sldId id="337" r:id="rId34"/>
    <p:sldId id="338" r:id="rId35"/>
    <p:sldId id="339" r:id="rId36"/>
    <p:sldId id="340" r:id="rId37"/>
    <p:sldId id="358" r:id="rId38"/>
    <p:sldId id="357" r:id="rId39"/>
    <p:sldId id="359" r:id="rId40"/>
    <p:sldId id="360" r:id="rId41"/>
    <p:sldId id="361" r:id="rId42"/>
    <p:sldId id="362" r:id="rId43"/>
    <p:sldId id="341" r:id="rId44"/>
    <p:sldId id="355" r:id="rId45"/>
    <p:sldId id="356" r:id="rId46"/>
    <p:sldId id="363" r:id="rId47"/>
    <p:sldId id="364" r:id="rId48"/>
    <p:sldId id="365" r:id="rId49"/>
    <p:sldId id="366" r:id="rId50"/>
    <p:sldId id="367" r:id="rId51"/>
    <p:sldId id="350" r:id="rId52"/>
    <p:sldId id="261" r:id="rId5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5015F"/>
    <a:srgbClr val="17899F"/>
    <a:srgbClr val="A32813"/>
    <a:srgbClr val="07AF2F"/>
    <a:srgbClr val="E84F3E"/>
    <a:srgbClr val="17889E"/>
    <a:srgbClr val="18889E"/>
    <a:srgbClr val="18889F"/>
    <a:srgbClr val="16899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40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6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 (28 чел)</c:v>
                </c:pt>
              </c:strCache>
            </c:strRef>
          </c:tx>
          <c:dLbls>
            <c:dLbl>
              <c:idx val="0"/>
              <c:layout>
                <c:manualLayout>
                  <c:x val="-7.8265082012170695E-2"/>
                  <c:y val="-0.1149756677274893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56-42B5-80A0-A40955E1F598}"/>
                </c:ext>
              </c:extLst>
            </c:dLbl>
            <c:dLbl>
              <c:idx val="1"/>
              <c:layout>
                <c:manualLayout>
                  <c:x val="-1.7886577171908859E-2"/>
                  <c:y val="8.0204280961700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56-42B5-80A0-A40955E1F598}"/>
                </c:ext>
              </c:extLst>
            </c:dLbl>
            <c:dLbl>
              <c:idx val="2"/>
              <c:layout>
                <c:manualLayout>
                  <c:x val="-4.7976747292817999E-2"/>
                  <c:y val="-6.41334337666615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56-42B5-80A0-A40955E1F598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 60 лет</c:v>
                </c:pt>
                <c:pt idx="1">
                  <c:v>60-80 лет</c:v>
                </c:pt>
                <c:pt idx="2">
                  <c:v>80 лет и старше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</c:v>
                </c:pt>
                <c:pt idx="1">
                  <c:v>17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F56-42B5-80A0-A40955E1F598}"/>
            </c:ext>
          </c:extLst>
        </c:ser>
      </c:pie3D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80 лет и старше (4 чел)</a:t>
            </a: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80 лет и старше (2 чел)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outEnd"/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ИБС</c:v>
                </c:pt>
                <c:pt idx="1">
                  <c:v>ХСН</c:v>
                </c:pt>
                <c:pt idx="2">
                  <c:v>ФП</c:v>
                </c:pt>
                <c:pt idx="3">
                  <c:v>АГ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379-4A49-AE89-095762429F84}"/>
            </c:ext>
          </c:extLst>
        </c:ser>
      </c:pie3D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 60 лет (9 чел)</c:v>
                </c:pt>
              </c:strCache>
            </c:strRef>
          </c:tx>
          <c:spPr>
            <a:ln>
              <a:solidFill>
                <a:srgbClr val="00B050"/>
              </a:solidFill>
            </a:ln>
            <a:effectLst>
              <a:outerShdw blurRad="50800" dist="165100" dir="720000" algn="ctr" rotWithShape="0">
                <a:srgbClr val="000000">
                  <a:alpha val="43137"/>
                </a:srgbClr>
              </a:outerShdw>
            </a:effectLst>
          </c:spPr>
          <c:dPt>
            <c:idx val="1"/>
            <c:spPr>
              <a:effectLst>
                <a:outerShdw blurRad="50800" dist="165100" dir="4920000" algn="ctr" rotWithShape="0">
                  <a:srgbClr val="000000">
                    <a:alpha val="43137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CDA-47A7-82E7-5128DEAE5C1A}"/>
              </c:ext>
            </c:extLst>
          </c:dPt>
          <c:dLbls>
            <c:dLbl>
              <c:idx val="0"/>
              <c:layout>
                <c:manualLayout>
                  <c:x val="-7.8265082012170653E-2"/>
                  <c:y val="-0.1149756677274892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DA-47A7-82E7-5128DEAE5C1A}"/>
                </c:ext>
              </c:extLst>
            </c:dLbl>
            <c:dLbl>
              <c:idx val="1"/>
              <c:layout>
                <c:manualLayout>
                  <c:x val="-1.7886577171908842E-2"/>
                  <c:y val="8.0204280961700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DA-47A7-82E7-5128DEAE5C1A}"/>
                </c:ext>
              </c:extLst>
            </c:dLbl>
            <c:dLbl>
              <c:idx val="2"/>
              <c:layout>
                <c:manualLayout>
                  <c:x val="-4.7976747292817999E-2"/>
                  <c:y val="-6.41334337666615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DA-47A7-82E7-5128DEAE5C1A}"/>
                </c:ext>
              </c:extLst>
            </c:dLbl>
            <c:dLbl>
              <c:idx val="3"/>
              <c:layout>
                <c:manualLayout>
                  <c:x val="9.8235001776422901E-2"/>
                  <c:y val="-0.101101755034986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DA-47A7-82E7-5128DEAE5C1A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4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CDA-47A7-82E7-5128DEAE5C1A}"/>
            </c:ext>
          </c:extLst>
        </c:ser>
      </c:pie3DChart>
    </c:plotArea>
    <c:legend>
      <c:legendPos val="r"/>
      <c:layout>
        <c:manualLayout>
          <c:xMode val="edge"/>
          <c:yMode val="edge"/>
          <c:x val="0.61481847678350166"/>
          <c:y val="0.30791725049330121"/>
          <c:w val="0.36526049102468644"/>
          <c:h val="0.5042193224385626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60-80 лет (17 чел)</c:v>
                </c:pt>
              </c:strCache>
            </c:strRef>
          </c:tx>
          <c:dLbls>
            <c:dLbl>
              <c:idx val="0"/>
              <c:layout>
                <c:manualLayout>
                  <c:x val="-4.8383533724451373E-2"/>
                  <c:y val="-0.2168167731498732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08-470D-B03E-A6EAA3687401}"/>
                </c:ext>
              </c:extLst>
            </c:dLbl>
            <c:dLbl>
              <c:idx val="1"/>
              <c:layout>
                <c:manualLayout>
                  <c:x val="-1.7886577171908842E-2"/>
                  <c:y val="8.0204280961700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08-470D-B03E-A6EAA3687401}"/>
                </c:ext>
              </c:extLst>
            </c:dLbl>
            <c:dLbl>
              <c:idx val="2"/>
              <c:layout>
                <c:manualLayout>
                  <c:x val="-1.4943388452546245E-3"/>
                  <c:y val="-7.092284079482040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08-470D-B03E-A6EAA3687401}"/>
                </c:ext>
              </c:extLst>
            </c:dLbl>
            <c:dLbl>
              <c:idx val="3"/>
              <c:layout>
                <c:manualLayout>
                  <c:x val="7.2182108560213898E-2"/>
                  <c:y val="-0.1106392681126143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08-470D-B03E-A6EAA3687401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частичная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008-470D-B03E-A6EAA3687401}"/>
            </c:ext>
          </c:extLst>
        </c:ser>
      </c:pie3DChart>
      <c:spPr>
        <a:ln>
          <a:noFill/>
        </a:ln>
      </c:spPr>
    </c:plotArea>
    <c:legend>
      <c:legendPos val="r"/>
      <c:layout>
        <c:manualLayout>
          <c:xMode val="edge"/>
          <c:yMode val="edge"/>
          <c:x val="0.59703908626774238"/>
          <c:y val="0.30791725049330126"/>
          <c:w val="0.37307936544453851"/>
          <c:h val="0.5042193224385626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80 лет и старше (2 чел)</c:v>
                </c:pt>
              </c:strCache>
            </c:strRef>
          </c:tx>
          <c:dLbls>
            <c:dLbl>
              <c:idx val="0"/>
              <c:layout>
                <c:manualLayout>
                  <c:x val="-3.5102845596576115E-2"/>
                  <c:y val="-0.1081862606993303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79-4A49-AE89-095762429F84}"/>
                </c:ext>
              </c:extLst>
            </c:dLbl>
            <c:dLbl>
              <c:idx val="1"/>
              <c:layout>
                <c:manualLayout>
                  <c:x val="-1.7886577171908842E-2"/>
                  <c:y val="8.0204280961700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79-4A49-AE89-095762429F84}"/>
                </c:ext>
              </c:extLst>
            </c:dLbl>
            <c:dLbl>
              <c:idx val="2"/>
              <c:layout>
                <c:manualLayout>
                  <c:x val="1.2793119557826286E-2"/>
                  <c:y val="-0.2033162778439195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379-4A49-AE89-095762429F84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379-4A49-AE89-095762429F84}"/>
            </c:ext>
          </c:extLst>
        </c:ser>
      </c:pie3DChart>
    </c:plotArea>
    <c:legend>
      <c:legendPos val="r"/>
      <c:layout>
        <c:manualLayout>
          <c:xMode val="edge"/>
          <c:yMode val="edge"/>
          <c:x val="0.60485796068759501"/>
          <c:y val="0.30452254697922204"/>
          <c:w val="0.39182186728043711"/>
          <c:h val="0.5042193224385626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до 60 лет (4 чел)</a:t>
            </a: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 60 лет (9 чел)</c:v>
                </c:pt>
              </c:strCache>
            </c:strRef>
          </c:tx>
          <c:spPr>
            <a:ln>
              <a:solidFill>
                <a:srgbClr val="00B050"/>
              </a:solidFill>
            </a:ln>
            <a:effectLst>
              <a:outerShdw blurRad="50800" dist="165100" dir="720000" algn="ctr" rotWithShape="0">
                <a:srgbClr val="000000">
                  <a:alpha val="43137"/>
                </a:srgbClr>
              </a:outerShdw>
            </a:effectLst>
          </c:spPr>
          <c:dPt>
            <c:idx val="0"/>
            <c:spPr/>
          </c:dPt>
          <c:dPt>
            <c:idx val="1"/>
            <c:spPr>
              <a:effectLst>
                <a:outerShdw blurRad="50800" dist="165100" dir="4920000" algn="ctr" rotWithShape="0">
                  <a:srgbClr val="000000">
                    <a:alpha val="43137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CDA-47A7-82E7-5128DEAE5C1A}"/>
              </c:ext>
            </c:extLst>
          </c:dPt>
          <c:dLbls>
            <c:dLbl>
              <c:idx val="0"/>
              <c:layout>
                <c:manualLayout>
                  <c:x val="-7.4944909980201868E-2"/>
                  <c:y val="-0.1726856274668401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DA-47A7-82E7-5128DEAE5C1A}"/>
                </c:ext>
              </c:extLst>
            </c:dLbl>
            <c:dLbl>
              <c:idx val="1"/>
              <c:layout>
                <c:manualLayout>
                  <c:x val="-1.7886577171908842E-2"/>
                  <c:y val="8.0204280961700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DA-47A7-82E7-5128DEAE5C1A}"/>
                </c:ext>
              </c:extLst>
            </c:dLbl>
            <c:dLbl>
              <c:idx val="2"/>
              <c:layout>
                <c:manualLayout>
                  <c:x val="-4.7976747292817999E-2"/>
                  <c:y val="-6.41334337666615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DA-47A7-82E7-5128DEAE5C1A}"/>
                </c:ext>
              </c:extLst>
            </c:dLbl>
            <c:dLbl>
              <c:idx val="3"/>
              <c:layout>
                <c:manualLayout>
                  <c:x val="9.8235001776422901E-2"/>
                  <c:y val="-0.101101755034986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DA-47A7-82E7-5128DEAE5C1A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CDA-47A7-82E7-5128DEAE5C1A}"/>
            </c:ext>
          </c:extLst>
        </c:ser>
      </c:pie3DChart>
    </c:plotArea>
    <c:legend>
      <c:legendPos val="r"/>
      <c:layout>
        <c:manualLayout>
          <c:xMode val="edge"/>
          <c:yMode val="edge"/>
          <c:x val="0.61481847678350166"/>
          <c:y val="0.30791725049330121"/>
          <c:w val="0.36526049102468644"/>
          <c:h val="0.5042193224385626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60-80 лет (17 чел)</c:v>
                </c:pt>
              </c:strCache>
            </c:strRef>
          </c:tx>
          <c:dLbls>
            <c:dLbl>
              <c:idx val="0"/>
              <c:layout>
                <c:manualLayout>
                  <c:x val="-4.8383533724451373E-2"/>
                  <c:y val="-0.2168167731498732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08-470D-B03E-A6EAA3687401}"/>
                </c:ext>
              </c:extLst>
            </c:dLbl>
            <c:dLbl>
              <c:idx val="1"/>
              <c:layout>
                <c:manualLayout>
                  <c:x val="-1.7886577171908842E-2"/>
                  <c:y val="8.0204280961700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08-470D-B03E-A6EAA3687401}"/>
                </c:ext>
              </c:extLst>
            </c:dLbl>
            <c:dLbl>
              <c:idx val="2"/>
              <c:layout>
                <c:manualLayout>
                  <c:x val="-1.4943388452546245E-3"/>
                  <c:y val="-7.092284079482040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08-470D-B03E-A6EAA3687401}"/>
                </c:ext>
              </c:extLst>
            </c:dLbl>
            <c:dLbl>
              <c:idx val="3"/>
              <c:layout>
                <c:manualLayout>
                  <c:x val="7.2182108560213898E-2"/>
                  <c:y val="-0.1106392681126143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08-470D-B03E-A6EAA3687401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частичная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5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008-470D-B03E-A6EAA3687401}"/>
            </c:ext>
          </c:extLst>
        </c:ser>
      </c:pie3DChart>
      <c:spPr>
        <a:ln>
          <a:noFill/>
        </a:ln>
      </c:spPr>
    </c:plotArea>
    <c:legend>
      <c:legendPos val="r"/>
      <c:layout>
        <c:manualLayout>
          <c:xMode val="edge"/>
          <c:yMode val="edge"/>
          <c:x val="0.59703908626774238"/>
          <c:y val="0.30791725049330126"/>
          <c:w val="0.37307936544453851"/>
          <c:h val="0.5042193224385626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80 лет и старше (4 чел)</a:t>
            </a: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80 лет и старше (2 чел)</c:v>
                </c:pt>
              </c:strCache>
            </c:strRef>
          </c:tx>
          <c:dLbls>
            <c:dLbl>
              <c:idx val="0"/>
              <c:layout>
                <c:manualLayout>
                  <c:x val="-3.5102845596576115E-2"/>
                  <c:y val="-0.1081862606993303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79-4A49-AE89-095762429F84}"/>
                </c:ext>
              </c:extLst>
            </c:dLbl>
            <c:dLbl>
              <c:idx val="1"/>
              <c:layout>
                <c:manualLayout>
                  <c:x val="-1.7886577171908842E-2"/>
                  <c:y val="8.0204280961700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79-4A49-AE89-095762429F84}"/>
                </c:ext>
              </c:extLst>
            </c:dLbl>
            <c:dLbl>
              <c:idx val="2"/>
              <c:layout>
                <c:manualLayout>
                  <c:x val="1.2793119557826286E-2"/>
                  <c:y val="-0.2033162778439195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379-4A49-AE89-095762429F84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379-4A49-AE89-095762429F84}"/>
            </c:ext>
          </c:extLst>
        </c:ser>
      </c:pie3DChart>
    </c:plotArea>
    <c:legend>
      <c:legendPos val="r"/>
      <c:layout>
        <c:manualLayout>
          <c:xMode val="edge"/>
          <c:yMode val="edge"/>
          <c:x val="0.60485796068759501"/>
          <c:y val="0.30452254697922204"/>
          <c:w val="0.39182186728043711"/>
          <c:h val="0.5042193224385626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 60 лет (9 чел)</c:v>
                </c:pt>
              </c:strCache>
            </c:strRef>
          </c:tx>
          <c:spPr>
            <a:ln>
              <a:solidFill>
                <a:srgbClr val="00B050"/>
              </a:solidFill>
            </a:ln>
            <a:effectLst>
              <a:outerShdw blurRad="50800" dist="165100" dir="720000" algn="ctr" rotWithShape="0">
                <a:srgbClr val="000000">
                  <a:alpha val="43137"/>
                </a:srgbClr>
              </a:outerShdw>
            </a:effectLst>
          </c:spPr>
          <c:dPt>
            <c:idx val="1"/>
            <c:spPr>
              <a:effectLst>
                <a:outerShdw blurRad="50800" dist="165100" dir="4920000" algn="ctr" rotWithShape="0">
                  <a:srgbClr val="000000">
                    <a:alpha val="43137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CDA-47A7-82E7-5128DEAE5C1A}"/>
              </c:ext>
            </c:extLst>
          </c:dPt>
          <c:dLbls>
            <c:dLbl>
              <c:idx val="0"/>
              <c:layout>
                <c:manualLayout>
                  <c:x val="-8.1585254044139466E-2"/>
                  <c:y val="-0.1930538485513169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DA-47A7-82E7-5128DEAE5C1A}"/>
                </c:ext>
              </c:extLst>
            </c:dLbl>
            <c:dLbl>
              <c:idx val="1"/>
              <c:layout>
                <c:manualLayout>
                  <c:x val="4.1876519403529787E-2"/>
                  <c:y val="-8.953116204176191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DA-47A7-82E7-5128DEAE5C1A}"/>
                </c:ext>
              </c:extLst>
            </c:dLbl>
            <c:dLbl>
              <c:idx val="2"/>
              <c:layout>
                <c:manualLayout>
                  <c:x val="-4.7976747292817999E-2"/>
                  <c:y val="-6.41334337666615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DA-47A7-82E7-5128DEAE5C1A}"/>
                </c:ext>
              </c:extLst>
            </c:dLbl>
            <c:dLbl>
              <c:idx val="3"/>
              <c:layout>
                <c:manualLayout>
                  <c:x val="9.8235001776422901E-2"/>
                  <c:y val="-0.101101755034986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DA-47A7-82E7-5128DEAE5C1A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частичная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4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CDA-47A7-82E7-5128DEAE5C1A}"/>
            </c:ext>
          </c:extLst>
        </c:ser>
      </c:pie3DChart>
    </c:plotArea>
    <c:legend>
      <c:legendPos val="r"/>
      <c:layout>
        <c:manualLayout>
          <c:xMode val="edge"/>
          <c:yMode val="edge"/>
          <c:x val="0.61481847678350166"/>
          <c:y val="0.30791725049330121"/>
          <c:w val="0.36526049102468644"/>
          <c:h val="0.5042193224385626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60-80 лет (17 чел)</c:v>
                </c:pt>
              </c:strCache>
            </c:strRef>
          </c:tx>
          <c:dLbls>
            <c:dLbl>
              <c:idx val="0"/>
              <c:layout>
                <c:manualLayout>
                  <c:x val="-0.13470800655564041"/>
                  <c:y val="7.173302554688142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08-470D-B03E-A6EAA3687401}"/>
                </c:ext>
              </c:extLst>
            </c:dLbl>
            <c:dLbl>
              <c:idx val="1"/>
              <c:layout>
                <c:manualLayout>
                  <c:x val="1.1994971115810483E-2"/>
                  <c:y val="-5.558385960147784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08-470D-B03E-A6EAA3687401}"/>
                </c:ext>
              </c:extLst>
            </c:dLbl>
            <c:dLbl>
              <c:idx val="2"/>
              <c:layout>
                <c:manualLayout>
                  <c:x val="-1.4943388452546245E-3"/>
                  <c:y val="-7.092284079482040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08-470D-B03E-A6EAA3687401}"/>
                </c:ext>
              </c:extLst>
            </c:dLbl>
            <c:dLbl>
              <c:idx val="3"/>
              <c:layout>
                <c:manualLayout>
                  <c:x val="7.2182108560213898E-2"/>
                  <c:y val="-0.1106392681126143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08-470D-B03E-A6EAA3687401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частичная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008-470D-B03E-A6EAA3687401}"/>
            </c:ext>
          </c:extLst>
        </c:ser>
      </c:pie3DChart>
      <c:spPr>
        <a:ln>
          <a:noFill/>
        </a:ln>
      </c:spPr>
    </c:plotArea>
    <c:legend>
      <c:legendPos val="r"/>
      <c:layout>
        <c:manualLayout>
          <c:xMode val="edge"/>
          <c:yMode val="edge"/>
          <c:x val="0.59703908626774238"/>
          <c:y val="0.30791725049330126"/>
          <c:w val="0.37307936544453851"/>
          <c:h val="0.5042193224385626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80 лет и старше (2 чел)</c:v>
                </c:pt>
              </c:strCache>
            </c:strRef>
          </c:tx>
          <c:dLbls>
            <c:dLbl>
              <c:idx val="0"/>
              <c:layout>
                <c:manualLayout>
                  <c:x val="-3.5102845596576115E-2"/>
                  <c:y val="-0.1081862606993303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79-4A49-AE89-095762429F84}"/>
                </c:ext>
              </c:extLst>
            </c:dLbl>
            <c:dLbl>
              <c:idx val="1"/>
              <c:layout>
                <c:manualLayout>
                  <c:x val="-1.7886577171908842E-2"/>
                  <c:y val="8.0204280961700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79-4A49-AE89-095762429F84}"/>
                </c:ext>
              </c:extLst>
            </c:dLbl>
            <c:dLbl>
              <c:idx val="2"/>
              <c:layout>
                <c:manualLayout>
                  <c:x val="1.2793119557826286E-2"/>
                  <c:y val="-0.2033162778439195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379-4A49-AE89-095762429F84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частичная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379-4A49-AE89-095762429F84}"/>
            </c:ext>
          </c:extLst>
        </c:ser>
      </c:pie3DChart>
    </c:plotArea>
    <c:legend>
      <c:legendPos val="r"/>
      <c:layout>
        <c:manualLayout>
          <c:xMode val="edge"/>
          <c:yMode val="edge"/>
          <c:x val="0.60485796068759501"/>
          <c:y val="0.30452254697922204"/>
          <c:w val="0.39182186728043711"/>
          <c:h val="0.5042193224385626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Женщины </a:t>
            </a:r>
            <a:r>
              <a:rPr lang="ru-RU" dirty="0"/>
              <a:t>(25 чел)</a:t>
            </a: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Женщин (25 чел)</c:v>
                </c:pt>
              </c:strCache>
            </c:strRef>
          </c:tx>
          <c:dLbls>
            <c:dLbl>
              <c:idx val="0"/>
              <c:layout>
                <c:manualLayout>
                  <c:x val="-7.8265082012170653E-2"/>
                  <c:y val="-0.1149756677274892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87-4368-9974-CF81BE86A936}"/>
                </c:ext>
              </c:extLst>
            </c:dLbl>
            <c:dLbl>
              <c:idx val="1"/>
              <c:layout>
                <c:manualLayout>
                  <c:x val="-1.7886577171908842E-2"/>
                  <c:y val="8.0204280961700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87-4368-9974-CF81BE86A936}"/>
                </c:ext>
              </c:extLst>
            </c:dLbl>
            <c:dLbl>
              <c:idx val="2"/>
              <c:layout>
                <c:manualLayout>
                  <c:x val="-4.7976747292817999E-2"/>
                  <c:y val="-6.41334337666615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787-4368-9974-CF81BE86A936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 60 лет</c:v>
                </c:pt>
                <c:pt idx="1">
                  <c:v>60-80 лет</c:v>
                </c:pt>
                <c:pt idx="2">
                  <c:v>80 лет и старше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17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787-4368-9974-CF81BE86A936}"/>
            </c:ext>
          </c:extLst>
        </c:ser>
      </c:pie3D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до 60 лет (4 чел)</a:t>
            </a: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 60 лет (9 чел)</c:v>
                </c:pt>
              </c:strCache>
            </c:strRef>
          </c:tx>
          <c:spPr>
            <a:ln>
              <a:solidFill>
                <a:srgbClr val="00B050"/>
              </a:solidFill>
            </a:ln>
            <a:effectLst>
              <a:outerShdw blurRad="50800" dist="165100" dir="720000" algn="ctr" rotWithShape="0">
                <a:srgbClr val="000000">
                  <a:alpha val="43137"/>
                </a:srgbClr>
              </a:outerShdw>
            </a:effectLst>
          </c:spPr>
          <c:dPt>
            <c:idx val="1"/>
            <c:spPr>
              <a:effectLst>
                <a:outerShdw blurRad="50800" dist="165100" dir="4920000" algn="ctr" rotWithShape="0">
                  <a:srgbClr val="000000">
                    <a:alpha val="43137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CDA-47A7-82E7-5128DEAE5C1A}"/>
              </c:ext>
            </c:extLst>
          </c:dPt>
          <c:dLbls>
            <c:dLbl>
              <c:idx val="0"/>
              <c:layout>
                <c:manualLayout>
                  <c:x val="-2.5142329500669656E-2"/>
                  <c:y val="2.760187986384835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DA-47A7-82E7-5128DEAE5C1A}"/>
                </c:ext>
              </c:extLst>
            </c:dLbl>
            <c:dLbl>
              <c:idx val="1"/>
              <c:layout>
                <c:manualLayout>
                  <c:x val="-4.6058890440335704E-3"/>
                  <c:y val="-6.57679701437162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DA-47A7-82E7-5128DEAE5C1A}"/>
                </c:ext>
              </c:extLst>
            </c:dLbl>
            <c:dLbl>
              <c:idx val="2"/>
              <c:layout>
                <c:manualLayout>
                  <c:x val="5.146005218683E-3"/>
                  <c:y val="-7.771224782297939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DA-47A7-82E7-5128DEAE5C1A}"/>
                </c:ext>
              </c:extLst>
            </c:dLbl>
            <c:dLbl>
              <c:idx val="3"/>
              <c:layout>
                <c:manualLayout>
                  <c:x val="9.8235001776422901E-2"/>
                  <c:y val="-0.101101755034986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DA-47A7-82E7-5128DEAE5C1A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частичная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CDA-47A7-82E7-5128DEAE5C1A}"/>
            </c:ext>
          </c:extLst>
        </c:ser>
      </c:pie3DChart>
    </c:plotArea>
    <c:legend>
      <c:legendPos val="r"/>
      <c:layout>
        <c:manualLayout>
          <c:xMode val="edge"/>
          <c:yMode val="edge"/>
          <c:x val="0.61481847678350166"/>
          <c:y val="0.30791725049330121"/>
          <c:w val="0.36526049102468644"/>
          <c:h val="0.5042193224385626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60-80 лет (17 чел)</c:v>
                </c:pt>
              </c:strCache>
            </c:strRef>
          </c:tx>
          <c:dLbls>
            <c:dLbl>
              <c:idx val="0"/>
              <c:layout>
                <c:manualLayout>
                  <c:x val="-8.8225598108077272E-2"/>
                  <c:y val="-0.2168167731498733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08-470D-B03E-A6EAA3687401}"/>
                </c:ext>
              </c:extLst>
            </c:dLbl>
            <c:dLbl>
              <c:idx val="1"/>
              <c:layout>
                <c:manualLayout>
                  <c:x val="-1.7886577171908842E-2"/>
                  <c:y val="8.0204280961700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08-470D-B03E-A6EAA3687401}"/>
                </c:ext>
              </c:extLst>
            </c:dLbl>
            <c:dLbl>
              <c:idx val="2"/>
              <c:layout>
                <c:manualLayout>
                  <c:x val="-1.4943388452546245E-3"/>
                  <c:y val="-7.092284079482040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08-470D-B03E-A6EAA3687401}"/>
                </c:ext>
              </c:extLst>
            </c:dLbl>
            <c:dLbl>
              <c:idx val="3"/>
              <c:layout>
                <c:manualLayout>
                  <c:x val="7.2182108560213898E-2"/>
                  <c:y val="-0.1106392681126143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08-470D-B03E-A6EAA3687401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частичная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008-470D-B03E-A6EAA3687401}"/>
            </c:ext>
          </c:extLst>
        </c:ser>
      </c:pie3DChart>
      <c:spPr>
        <a:ln>
          <a:noFill/>
        </a:ln>
      </c:spPr>
    </c:plotArea>
    <c:legend>
      <c:legendPos val="r"/>
      <c:layout>
        <c:manualLayout>
          <c:xMode val="edge"/>
          <c:yMode val="edge"/>
          <c:x val="0.59703908626774238"/>
          <c:y val="0.30791725049330126"/>
          <c:w val="0.37307936544453851"/>
          <c:h val="0.5042193224385626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80 лет и старше (4 чел)</a:t>
            </a: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80 лет и старше (2 чел)</c:v>
                </c:pt>
              </c:strCache>
            </c:strRef>
          </c:tx>
          <c:dLbls>
            <c:dLbl>
              <c:idx val="0"/>
              <c:layout>
                <c:manualLayout>
                  <c:x val="8.0593908190184759E-3"/>
                  <c:y val="4.797010094832514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79-4A49-AE89-095762429F84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79-4A49-AE89-095762429F84}"/>
                </c:ext>
              </c:extLst>
            </c:dLbl>
            <c:dLbl>
              <c:idx val="2"/>
              <c:layout>
                <c:manualLayout>
                  <c:x val="1.2793119557826286E-2"/>
                  <c:y val="-4.037050916810517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379-4A49-AE89-095762429F84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частичная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379-4A49-AE89-095762429F84}"/>
            </c:ext>
          </c:extLst>
        </c:ser>
      </c:pie3DChart>
    </c:plotArea>
    <c:legend>
      <c:legendPos val="r"/>
      <c:layout>
        <c:manualLayout>
          <c:xMode val="edge"/>
          <c:yMode val="edge"/>
          <c:x val="0.60485796068759501"/>
          <c:y val="0.30452254697922204"/>
          <c:w val="0.39182186728043711"/>
          <c:h val="0.5042193224385626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0" i="0" baseline="0" dirty="0" smtClean="0"/>
              <a:t>Приверженность к лечению (до/после): мужчины</a:t>
            </a:r>
            <a:endParaRPr lang="ru-RU" sz="1800" b="0" i="0" baseline="0" dirty="0"/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Частичная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</c:v>
                </c:pt>
                <c:pt idx="1">
                  <c:v>36</c:v>
                </c:pt>
                <c:pt idx="2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F1-4A0A-B272-B0F900FBD1A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После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Частичная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61</c:v>
                </c:pt>
                <c:pt idx="1">
                  <c:v>32</c:v>
                </c:pt>
                <c:pt idx="2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BF1-4A0A-B272-B0F900FBD1AB}"/>
            </c:ext>
          </c:extLst>
        </c:ser>
        <c:gapWidth val="219"/>
        <c:overlap val="-27"/>
        <c:axId val="125793024"/>
        <c:axId val="125794560"/>
      </c:barChart>
      <c:catAx>
        <c:axId val="1257930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794560"/>
        <c:crosses val="autoZero"/>
        <c:auto val="1"/>
        <c:lblAlgn val="ctr"/>
        <c:lblOffset val="100"/>
      </c:catAx>
      <c:valAx>
        <c:axId val="1257945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79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Приверженность к лечению (до/после): женщины</a:t>
            </a:r>
            <a:endParaRPr lang="ru-RU" dirty="0"/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Частичная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</c:v>
                </c:pt>
                <c:pt idx="1">
                  <c:v>32</c:v>
                </c:pt>
                <c:pt idx="2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F1-4A0A-B272-B0F900FBD1A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После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Частичная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68</c:v>
                </c:pt>
                <c:pt idx="1">
                  <c:v>16</c:v>
                </c:pt>
                <c:pt idx="2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BF1-4A0A-B272-B0F900FBD1AB}"/>
            </c:ext>
          </c:extLst>
        </c:ser>
        <c:gapWidth val="219"/>
        <c:overlap val="-27"/>
        <c:axId val="125737984"/>
        <c:axId val="125739776"/>
      </c:barChart>
      <c:catAx>
        <c:axId val="1257379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739776"/>
        <c:crosses val="autoZero"/>
        <c:auto val="1"/>
        <c:lblAlgn val="ctr"/>
        <c:lblOffset val="100"/>
      </c:catAx>
      <c:valAx>
        <c:axId val="1257397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737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Общая приверженность к</a:t>
            </a:r>
            <a:r>
              <a:rPr lang="ru-RU" baseline="0" dirty="0" smtClean="0"/>
              <a:t> лечению</a:t>
            </a:r>
            <a:endParaRPr lang="ru-RU" dirty="0"/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Частичная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45</c:v>
                </c:pt>
                <c:pt idx="1">
                  <c:v>34</c:v>
                </c:pt>
                <c:pt idx="2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F1-4A0A-B272-B0F900FBD1A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После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Полная</c:v>
                </c:pt>
                <c:pt idx="1">
                  <c:v>Частичная</c:v>
                </c:pt>
                <c:pt idx="2">
                  <c:v>Отрицание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64</c:v>
                </c:pt>
                <c:pt idx="1">
                  <c:v>21</c:v>
                </c:pt>
                <c:pt idx="2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BF1-4A0A-B272-B0F900FBD1AB}"/>
            </c:ext>
          </c:extLst>
        </c:ser>
        <c:gapWidth val="219"/>
        <c:overlap val="-27"/>
        <c:axId val="125888000"/>
        <c:axId val="125889536"/>
      </c:barChart>
      <c:catAx>
        <c:axId val="1258880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889536"/>
        <c:crosses val="autoZero"/>
        <c:auto val="1"/>
        <c:lblAlgn val="ctr"/>
        <c:lblOffset val="100"/>
      </c:catAx>
      <c:valAx>
        <c:axId val="1258895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888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 (26 чел)</c:v>
                </c:pt>
              </c:strCache>
            </c:strRef>
          </c:tx>
          <c:dLbls>
            <c:dLbl>
              <c:idx val="0"/>
              <c:layout>
                <c:manualLayout>
                  <c:x val="-7.8265082012170653E-2"/>
                  <c:y val="-0.1149756677274892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A6B-4506-9718-323449F2F997}"/>
                </c:ext>
              </c:extLst>
            </c:dLbl>
            <c:dLbl>
              <c:idx val="1"/>
              <c:layout>
                <c:manualLayout>
                  <c:x val="-1.7886577171908842E-2"/>
                  <c:y val="8.0204280961700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6B-4506-9718-323449F2F997}"/>
                </c:ext>
              </c:extLst>
            </c:dLbl>
            <c:dLbl>
              <c:idx val="2"/>
              <c:layout>
                <c:manualLayout>
                  <c:x val="-4.7976747292817999E-2"/>
                  <c:y val="-6.413343376666148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A6B-4506-9718-323449F2F997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 60 лет</c:v>
                </c:pt>
                <c:pt idx="1">
                  <c:v>60-80 лет</c:v>
                </c:pt>
                <c:pt idx="2">
                  <c:v>80 лет и старше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</c:v>
                </c:pt>
                <c:pt idx="1">
                  <c:v>18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A6B-4506-9718-323449F2F997}"/>
            </c:ext>
          </c:extLst>
        </c:ser>
      </c:pie3D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Женщины </a:t>
            </a:r>
            <a:r>
              <a:rPr lang="ru-RU" dirty="0"/>
              <a:t>(27 чел)</a:t>
            </a: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Женщин (27 чел)</c:v>
                </c:pt>
              </c:strCache>
            </c:strRef>
          </c:tx>
          <c:dLbls>
            <c:dLbl>
              <c:idx val="0"/>
              <c:layout>
                <c:manualLayout>
                  <c:x val="-7.8265082012170653E-2"/>
                  <c:y val="-0.1149756677274892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DC-48D4-B2DB-A36968A7E823}"/>
                </c:ext>
              </c:extLst>
            </c:dLbl>
            <c:dLbl>
              <c:idx val="1"/>
              <c:layout>
                <c:manualLayout>
                  <c:x val="-1.7886577171908842E-2"/>
                  <c:y val="8.0204280961700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DC-48D4-B2DB-A36968A7E823}"/>
                </c:ext>
              </c:extLst>
            </c:dLbl>
            <c:dLbl>
              <c:idx val="2"/>
              <c:layout>
                <c:manualLayout>
                  <c:x val="-4.7976747292817999E-2"/>
                  <c:y val="-6.41334337666615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DC-48D4-B2DB-A36968A7E823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 60 лет</c:v>
                </c:pt>
                <c:pt idx="1">
                  <c:v>60-80 лет</c:v>
                </c:pt>
                <c:pt idx="2">
                  <c:v>80 лет и старше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22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CDC-48D4-B2DB-A36968A7E823}"/>
            </c:ext>
          </c:extLst>
        </c:ser>
      </c:pie3D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 60 лет (9 чел)</c:v>
                </c:pt>
              </c:strCache>
            </c:strRef>
          </c:tx>
          <c:spPr>
            <a:effectLst>
              <a:outerShdw blurRad="50800" dist="165100" dir="720000" algn="ctr" rotWithShape="0">
                <a:srgbClr val="000000">
                  <a:alpha val="43137"/>
                </a:srgbClr>
              </a:outerShdw>
            </a:effectLst>
          </c:spPr>
          <c:dPt>
            <c:idx val="1"/>
            <c:spPr>
              <a:effectLst>
                <a:outerShdw blurRad="50800" dist="165100" dir="4920000" algn="ctr" rotWithShape="0">
                  <a:srgbClr val="000000">
                    <a:alpha val="43137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CDA-47A7-82E7-5128DEAE5C1A}"/>
              </c:ext>
            </c:extLst>
          </c:dPt>
          <c:dLbls>
            <c:dLbl>
              <c:idx val="0"/>
              <c:layout>
                <c:manualLayout>
                  <c:x val="-7.8265082012170653E-2"/>
                  <c:y val="-0.1149756677274892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DA-47A7-82E7-5128DEAE5C1A}"/>
                </c:ext>
              </c:extLst>
            </c:dLbl>
            <c:dLbl>
              <c:idx val="1"/>
              <c:layout>
                <c:manualLayout>
                  <c:x val="-1.7886577171908842E-2"/>
                  <c:y val="8.0204280961700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DA-47A7-82E7-5128DEAE5C1A}"/>
                </c:ext>
              </c:extLst>
            </c:dLbl>
            <c:dLbl>
              <c:idx val="2"/>
              <c:layout>
                <c:manualLayout>
                  <c:x val="-4.7976747292817999E-2"/>
                  <c:y val="-6.41334337666615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DA-47A7-82E7-5128DEAE5C1A}"/>
                </c:ext>
              </c:extLst>
            </c:dLbl>
            <c:dLbl>
              <c:idx val="3"/>
              <c:layout>
                <c:manualLayout>
                  <c:x val="9.8235001776422901E-2"/>
                  <c:y val="-0.101101755034986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DA-47A7-82E7-5128DEAE5C1A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ИБС</c:v>
                </c:pt>
                <c:pt idx="1">
                  <c:v>ХСН</c:v>
                </c:pt>
                <c:pt idx="2">
                  <c:v>ФП</c:v>
                </c:pt>
                <c:pt idx="3">
                  <c:v>АГ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CDA-47A7-82E7-5128DEAE5C1A}"/>
            </c:ext>
          </c:extLst>
        </c:ser>
      </c:pie3D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60-80 лет (17 чел)</c:v>
                </c:pt>
              </c:strCache>
            </c:strRef>
          </c:tx>
          <c:dLbls>
            <c:dLbl>
              <c:idx val="0"/>
              <c:layout>
                <c:manualLayout>
                  <c:x val="-7.8265082012170653E-2"/>
                  <c:y val="-0.1149756677274892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08-470D-B03E-A6EAA3687401}"/>
                </c:ext>
              </c:extLst>
            </c:dLbl>
            <c:dLbl>
              <c:idx val="1"/>
              <c:layout>
                <c:manualLayout>
                  <c:x val="-1.7886577171908842E-2"/>
                  <c:y val="8.0204280961700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08-470D-B03E-A6EAA3687401}"/>
                </c:ext>
              </c:extLst>
            </c:dLbl>
            <c:dLbl>
              <c:idx val="2"/>
              <c:layout>
                <c:manualLayout>
                  <c:x val="-5.1296919324786819E-2"/>
                  <c:y val="4.110237516980199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08-470D-B03E-A6EAA3687401}"/>
                </c:ext>
              </c:extLst>
            </c:dLbl>
            <c:dLbl>
              <c:idx val="3"/>
              <c:layout>
                <c:manualLayout>
                  <c:x val="7.2182108560213898E-2"/>
                  <c:y val="-0.1106392681126143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08-470D-B03E-A6EAA3687401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ИБС</c:v>
                </c:pt>
                <c:pt idx="1">
                  <c:v>ХСН</c:v>
                </c:pt>
                <c:pt idx="2">
                  <c:v>ФП</c:v>
                </c:pt>
                <c:pt idx="3">
                  <c:v>АГ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008-470D-B03E-A6EAA3687401}"/>
            </c:ext>
          </c:extLst>
        </c:ser>
      </c:pie3D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80 лет и старше (2 чел)</c:v>
                </c:pt>
              </c:strCache>
            </c:strRef>
          </c:tx>
          <c:dLbls>
            <c:dLbl>
              <c:idx val="0"/>
              <c:layout>
                <c:manualLayout>
                  <c:x val="-0.1811904150032039"/>
                  <c:y val="-0.2202114766639526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79-4A49-AE89-095762429F84}"/>
                </c:ext>
              </c:extLst>
            </c:dLbl>
            <c:dLbl>
              <c:idx val="1"/>
              <c:layout>
                <c:manualLayout>
                  <c:x val="-1.7886577171908842E-2"/>
                  <c:y val="8.0204280961700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79-4A49-AE89-095762429F84}"/>
                </c:ext>
              </c:extLst>
            </c:dLbl>
            <c:dLbl>
              <c:idx val="2"/>
              <c:layout>
                <c:manualLayout>
                  <c:x val="-4.7976747292817999E-2"/>
                  <c:y val="-6.41334337666615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379-4A49-AE89-095762429F84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ИБС</c:v>
                </c:pt>
                <c:pt idx="1">
                  <c:v>ХСН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379-4A49-AE89-095762429F84}"/>
            </c:ext>
          </c:extLst>
        </c:ser>
      </c:pie3D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до 60 лет (4 чел)</a:t>
            </a: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 60 лет (9 чел)</c:v>
                </c:pt>
              </c:strCache>
            </c:strRef>
          </c:tx>
          <c:spPr>
            <a:effectLst>
              <a:outerShdw blurRad="50800" dist="165100" dir="720000" algn="ctr" rotWithShape="0">
                <a:srgbClr val="000000">
                  <a:alpha val="43137"/>
                </a:srgbClr>
              </a:outerShdw>
            </a:effectLst>
          </c:spPr>
          <c:dPt>
            <c:idx val="1"/>
            <c:spPr>
              <a:effectLst>
                <a:outerShdw blurRad="50800" dist="165100" dir="4920000" algn="ctr" rotWithShape="0">
                  <a:srgbClr val="000000">
                    <a:alpha val="43137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CDA-47A7-82E7-5128DEAE5C1A}"/>
              </c:ext>
            </c:extLst>
          </c:dPt>
          <c:dLbls>
            <c:dLbl>
              <c:idx val="0"/>
              <c:layout>
                <c:manualLayout>
                  <c:x val="1.4190467550808435E-3"/>
                  <c:y val="-0.1115809642134097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DA-47A7-82E7-5128DEAE5C1A}"/>
                </c:ext>
              </c:extLst>
            </c:dLbl>
            <c:dLbl>
              <c:idx val="1"/>
              <c:layout>
                <c:manualLayout>
                  <c:x val="5.3546270518728513E-3"/>
                  <c:y val="-2.842623148884211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DA-47A7-82E7-5128DEAE5C1A}"/>
                </c:ext>
              </c:extLst>
            </c:dLbl>
            <c:dLbl>
              <c:idx val="2"/>
              <c:layout>
                <c:manualLayout>
                  <c:x val="-5.7937263388724437E-2"/>
                  <c:y val="2.07341540853252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DA-47A7-82E7-5128DEAE5C1A}"/>
                </c:ext>
              </c:extLst>
            </c:dLbl>
            <c:dLbl>
              <c:idx val="3"/>
              <c:layout>
                <c:manualLayout>
                  <c:x val="9.8235001776422901E-2"/>
                  <c:y val="-0.101101755034986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DA-47A7-82E7-5128DEAE5C1A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ИБС</c:v>
                </c:pt>
                <c:pt idx="1">
                  <c:v>ХСН</c:v>
                </c:pt>
                <c:pt idx="2">
                  <c:v>ФП</c:v>
                </c:pt>
                <c:pt idx="3">
                  <c:v>АГ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CDA-47A7-82E7-5128DEAE5C1A}"/>
            </c:ext>
          </c:extLst>
        </c:ser>
      </c:pie3DChart>
    </c:plotArea>
    <c:legend>
      <c:legendPos val="r"/>
      <c:layout>
        <c:manualLayout>
          <c:xMode val="edge"/>
          <c:yMode val="edge"/>
          <c:x val="0.7290655964035484"/>
          <c:y val="0.3512173620641082"/>
          <c:w val="0.18793010279723205"/>
          <c:h val="0.37688265712799568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60-80 лет (17 чел)</c:v>
                </c:pt>
              </c:strCache>
            </c:strRef>
          </c:tx>
          <c:dLbls>
            <c:dLbl>
              <c:idx val="0"/>
              <c:layout>
                <c:manualLayout>
                  <c:x val="-5.2212973088567836E-3"/>
                  <c:y val="-0.152317406382363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08-470D-B03E-A6EAA3687401}"/>
                </c:ext>
              </c:extLst>
            </c:dLbl>
            <c:dLbl>
              <c:idx val="1"/>
              <c:layout>
                <c:manualLayout>
                  <c:x val="-4.6058890440335868E-3"/>
                  <c:y val="-1.824212094660375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08-470D-B03E-A6EAA3687401}"/>
                </c:ext>
              </c:extLst>
            </c:dLbl>
            <c:dLbl>
              <c:idx val="2"/>
              <c:layout>
                <c:manualLayout>
                  <c:x val="-5.1296919324786819E-2"/>
                  <c:y val="4.110237516980199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08-470D-B03E-A6EAA3687401}"/>
                </c:ext>
              </c:extLst>
            </c:dLbl>
            <c:dLbl>
              <c:idx val="3"/>
              <c:layout>
                <c:manualLayout>
                  <c:x val="7.2182108560213898E-2"/>
                  <c:y val="-0.1106392681126143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08-470D-B03E-A6EAA3687401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ИБС</c:v>
                </c:pt>
                <c:pt idx="1">
                  <c:v>ХСН</c:v>
                </c:pt>
                <c:pt idx="2">
                  <c:v>ФП</c:v>
                </c:pt>
                <c:pt idx="3">
                  <c:v>АГ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11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008-470D-B03E-A6EAA3687401}"/>
            </c:ext>
          </c:extLst>
        </c:ser>
      </c:pie3DChart>
    </c:plotArea>
    <c:legend>
      <c:legendPos val="r"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620F97-9F7E-4397-A950-2806D211C384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C74C2F-E513-4C60-8FF1-64D020E6606B}">
      <dgm:prSet phldrT="[Текст]"/>
      <dgm:spPr>
        <a:solidFill>
          <a:schemeClr val="accent3">
            <a:lumMod val="20000"/>
            <a:lumOff val="80000"/>
          </a:schemeClr>
        </a:solidFill>
        <a:ln w="38100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b="1" u="sng" dirty="0">
              <a:solidFill>
                <a:srgbClr val="002060"/>
              </a:solidFill>
              <a:latin typeface="Times New Roman"/>
              <a:ea typeface="Calibri"/>
              <a:cs typeface="Times New Roman"/>
            </a:rPr>
            <a:t>Бережная медицина</a:t>
          </a:r>
          <a:endParaRPr lang="ru-RU" dirty="0"/>
        </a:p>
      </dgm:t>
    </dgm:pt>
    <dgm:pt modelId="{04C87649-D581-4358-BE6A-A889334BE6AC}" type="parTrans" cxnId="{132CC4ED-9A80-452C-BCBD-D0209089FD3F}">
      <dgm:prSet/>
      <dgm:spPr/>
      <dgm:t>
        <a:bodyPr/>
        <a:lstStyle/>
        <a:p>
          <a:endParaRPr lang="ru-RU"/>
        </a:p>
      </dgm:t>
    </dgm:pt>
    <dgm:pt modelId="{69128B91-E388-4CC1-970F-0F892E662CE3}" type="sibTrans" cxnId="{132CC4ED-9A80-452C-BCBD-D0209089FD3F}">
      <dgm:prSet/>
      <dgm:spPr/>
      <dgm:t>
        <a:bodyPr/>
        <a:lstStyle/>
        <a:p>
          <a:endParaRPr lang="ru-RU"/>
        </a:p>
      </dgm:t>
    </dgm:pt>
    <dgm:pt modelId="{5867BA69-2996-4604-8820-F1862B6BA2C1}">
      <dgm:prSet/>
      <dgm:spPr>
        <a:solidFill>
          <a:schemeClr val="accent4">
            <a:lumMod val="20000"/>
            <a:lumOff val="80000"/>
          </a:schemeClr>
        </a:solidFill>
        <a:ln w="38100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b="1" dirty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</a:rPr>
            <a:t>Б</a:t>
          </a:r>
          <a:r>
            <a:rPr lang="ru-RU" b="1" dirty="0">
              <a:solidFill>
                <a:schemeClr val="accent1">
                  <a:lumMod val="50000"/>
                </a:schemeClr>
              </a:solidFill>
              <a:effectLst/>
              <a:latin typeface="Times New Roman"/>
              <a:ea typeface="Calibri"/>
            </a:rPr>
            <a:t>ережное отношение к пациенту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A2B091BB-C8C3-4FCB-BA0B-96D8E2D5CC25}" type="parTrans" cxnId="{CC286647-7C5F-4F96-A0C8-C6CD81FA80AB}">
      <dgm:prSet/>
      <dgm:spPr>
        <a:solidFill>
          <a:schemeClr val="accent6"/>
        </a:solidFill>
      </dgm:spPr>
      <dgm:t>
        <a:bodyPr/>
        <a:lstStyle/>
        <a:p>
          <a:endParaRPr lang="ru-RU"/>
        </a:p>
      </dgm:t>
    </dgm:pt>
    <dgm:pt modelId="{360C6615-E082-423C-9C6C-D1509AFF58C1}" type="sibTrans" cxnId="{CC286647-7C5F-4F96-A0C8-C6CD81FA80AB}">
      <dgm:prSet/>
      <dgm:spPr/>
      <dgm:t>
        <a:bodyPr/>
        <a:lstStyle/>
        <a:p>
          <a:endParaRPr lang="ru-RU"/>
        </a:p>
      </dgm:t>
    </dgm:pt>
    <dgm:pt modelId="{BD4EAA5A-26AA-40A3-BE08-6351735FDDBD}">
      <dgm:prSet/>
      <dgm:spPr>
        <a:solidFill>
          <a:schemeClr val="accent4">
            <a:lumMod val="20000"/>
            <a:lumOff val="80000"/>
          </a:schemeClr>
        </a:solidFill>
        <a:ln w="38100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b="1" dirty="0">
              <a:solidFill>
                <a:srgbClr val="002060"/>
              </a:solidFill>
              <a:latin typeface="Times New Roman"/>
              <a:ea typeface="Calibri"/>
            </a:rPr>
            <a:t>Б</a:t>
          </a:r>
          <a:r>
            <a:rPr lang="ru-RU" b="1" dirty="0">
              <a:solidFill>
                <a:srgbClr val="002060"/>
              </a:solidFill>
              <a:effectLst/>
              <a:latin typeface="Times New Roman"/>
              <a:ea typeface="Calibri"/>
            </a:rPr>
            <a:t>ережное отношение к ресурсам</a:t>
          </a:r>
          <a:endParaRPr lang="ru-RU" dirty="0"/>
        </a:p>
      </dgm:t>
    </dgm:pt>
    <dgm:pt modelId="{062EFC48-D9A0-4702-83EB-20F8E605BB8C}" type="parTrans" cxnId="{7B456F43-5E7B-4A70-85AA-65EBE227E760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8ED85228-ED52-4C81-A105-CE002EA169E4}" type="sibTrans" cxnId="{7B456F43-5E7B-4A70-85AA-65EBE227E760}">
      <dgm:prSet/>
      <dgm:spPr/>
      <dgm:t>
        <a:bodyPr/>
        <a:lstStyle/>
        <a:p>
          <a:endParaRPr lang="ru-RU"/>
        </a:p>
      </dgm:t>
    </dgm:pt>
    <dgm:pt modelId="{A3F7B1C3-7D56-4ACF-957F-5CF526D08461}">
      <dgm:prSet/>
      <dgm:spPr>
        <a:solidFill>
          <a:schemeClr val="accent4">
            <a:lumMod val="20000"/>
            <a:lumOff val="80000"/>
          </a:schemeClr>
        </a:solidFill>
        <a:ln w="38100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b="1" dirty="0">
              <a:solidFill>
                <a:srgbClr val="002060"/>
              </a:solidFill>
              <a:latin typeface="Times New Roman"/>
              <a:ea typeface="Calibri"/>
            </a:rPr>
            <a:t>Б</a:t>
          </a:r>
          <a:r>
            <a:rPr lang="ru-RU" b="1" dirty="0">
              <a:solidFill>
                <a:srgbClr val="002060"/>
              </a:solidFill>
              <a:effectLst/>
              <a:latin typeface="Times New Roman"/>
              <a:ea typeface="Calibri"/>
            </a:rPr>
            <a:t>ережное отношение к персоналу </a:t>
          </a:r>
          <a:endParaRPr lang="ru-RU" b="1" dirty="0">
            <a:solidFill>
              <a:srgbClr val="002060"/>
            </a:solidFill>
          </a:endParaRPr>
        </a:p>
      </dgm:t>
    </dgm:pt>
    <dgm:pt modelId="{8C36D589-1FA7-458D-9EDD-4871A866545A}" type="parTrans" cxnId="{996AB473-ED84-4C3D-A725-EB50F29A03C6}">
      <dgm:prSet/>
      <dgm:spPr>
        <a:solidFill>
          <a:schemeClr val="accent6"/>
        </a:solidFill>
      </dgm:spPr>
      <dgm:t>
        <a:bodyPr/>
        <a:lstStyle/>
        <a:p>
          <a:endParaRPr lang="ru-RU"/>
        </a:p>
      </dgm:t>
    </dgm:pt>
    <dgm:pt modelId="{9D068A87-5107-4466-BA55-CCE7B5DC8B0C}" type="sibTrans" cxnId="{996AB473-ED84-4C3D-A725-EB50F29A03C6}">
      <dgm:prSet/>
      <dgm:spPr/>
      <dgm:t>
        <a:bodyPr/>
        <a:lstStyle/>
        <a:p>
          <a:endParaRPr lang="ru-RU"/>
        </a:p>
      </dgm:t>
    </dgm:pt>
    <dgm:pt modelId="{00DC174B-72CB-4412-A006-C4A393D14372}">
      <dgm:prSet/>
      <dgm:spPr/>
      <dgm:t>
        <a:bodyPr/>
        <a:lstStyle/>
        <a:p>
          <a:endParaRPr lang="ru-RU"/>
        </a:p>
      </dgm:t>
    </dgm:pt>
    <dgm:pt modelId="{50F96E3D-95A6-421F-BEC6-EB21B3B59951}" type="parTrans" cxnId="{1E9F177F-6D3B-499A-A6A5-0D17C4D5E883}">
      <dgm:prSet/>
      <dgm:spPr/>
      <dgm:t>
        <a:bodyPr/>
        <a:lstStyle/>
        <a:p>
          <a:endParaRPr lang="ru-RU"/>
        </a:p>
      </dgm:t>
    </dgm:pt>
    <dgm:pt modelId="{4E23D844-C815-4856-9D25-00621DDB8DCB}" type="sibTrans" cxnId="{1E9F177F-6D3B-499A-A6A5-0D17C4D5E883}">
      <dgm:prSet/>
      <dgm:spPr/>
      <dgm:t>
        <a:bodyPr/>
        <a:lstStyle/>
        <a:p>
          <a:endParaRPr lang="ru-RU"/>
        </a:p>
      </dgm:t>
    </dgm:pt>
    <dgm:pt modelId="{A7852528-42C5-4032-92AE-CBED392CAE14}" type="pres">
      <dgm:prSet presAssocID="{BA620F97-9F7E-4397-A950-2806D211C38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BA12E0-E720-4A03-AD47-1C008CE3CD8D}" type="pres">
      <dgm:prSet presAssocID="{E3C74C2F-E513-4C60-8FF1-64D020E6606B}" presName="centerShape" presStyleLbl="node0" presStyleIdx="0" presStyleCnt="1" custScaleX="136523" custScaleY="101238" custLinFactNeighborX="2197" custLinFactNeighborY="-6267"/>
      <dgm:spPr/>
      <dgm:t>
        <a:bodyPr/>
        <a:lstStyle/>
        <a:p>
          <a:endParaRPr lang="ru-RU"/>
        </a:p>
      </dgm:t>
    </dgm:pt>
    <dgm:pt modelId="{3B082AD7-9D10-4A7A-B36D-56A41D711437}" type="pres">
      <dgm:prSet presAssocID="{A2B091BB-C8C3-4FCB-BA0B-96D8E2D5CC25}" presName="parTrans" presStyleLbl="sibTrans2D1" presStyleIdx="0" presStyleCnt="3" custScaleX="220852"/>
      <dgm:spPr/>
      <dgm:t>
        <a:bodyPr/>
        <a:lstStyle/>
        <a:p>
          <a:endParaRPr lang="ru-RU"/>
        </a:p>
      </dgm:t>
    </dgm:pt>
    <dgm:pt modelId="{24E11950-7E63-4F04-BBD4-445BC6128B09}" type="pres">
      <dgm:prSet presAssocID="{A2B091BB-C8C3-4FCB-BA0B-96D8E2D5CC25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71265CFC-D657-48AE-9439-0D09484C76A1}" type="pres">
      <dgm:prSet presAssocID="{5867BA69-2996-4604-8820-F1862B6BA2C1}" presName="node" presStyleLbl="node1" presStyleIdx="0" presStyleCnt="3" custScaleX="166188" custRadScaleRad="103930" custRadScaleInc="2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53F5C6-1A8D-49DA-B92E-0E5C6F3B952B}" type="pres">
      <dgm:prSet presAssocID="{8C36D589-1FA7-458D-9EDD-4871A866545A}" presName="parTrans" presStyleLbl="sibTrans2D1" presStyleIdx="1" presStyleCnt="3" custScaleX="287176" custLinFactX="25582" custLinFactNeighborX="100000" custLinFactNeighborY="-14320"/>
      <dgm:spPr/>
      <dgm:t>
        <a:bodyPr/>
        <a:lstStyle/>
        <a:p>
          <a:endParaRPr lang="ru-RU"/>
        </a:p>
      </dgm:t>
    </dgm:pt>
    <dgm:pt modelId="{01847130-CD17-4D1A-BDBE-3F2463371F74}" type="pres">
      <dgm:prSet presAssocID="{8C36D589-1FA7-458D-9EDD-4871A866545A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1890E476-0C0C-4B1C-9451-B0FC6B8B8FC6}" type="pres">
      <dgm:prSet presAssocID="{A3F7B1C3-7D56-4ACF-957F-5CF526D08461}" presName="node" presStyleLbl="node1" presStyleIdx="1" presStyleCnt="3" custAng="20550877" custScaleX="156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AE877-CE92-4C5F-9349-95C316392B78}" type="pres">
      <dgm:prSet presAssocID="{062EFC48-D9A0-4702-83EB-20F8E605BB8C}" presName="parTrans" presStyleLbl="sibTrans2D1" presStyleIdx="2" presStyleCnt="3" custScaleX="277846" custLinFactX="-4541" custLinFactNeighborX="-100000" custLinFactNeighborY="-23880"/>
      <dgm:spPr/>
      <dgm:t>
        <a:bodyPr/>
        <a:lstStyle/>
        <a:p>
          <a:endParaRPr lang="ru-RU"/>
        </a:p>
      </dgm:t>
    </dgm:pt>
    <dgm:pt modelId="{3C5E9AD2-F941-4AF0-8E99-C2B0F0A1A61A}" type="pres">
      <dgm:prSet presAssocID="{062EFC48-D9A0-4702-83EB-20F8E605BB8C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14EDEAC9-A895-4B01-AB55-D521A4C354C5}" type="pres">
      <dgm:prSet presAssocID="{BD4EAA5A-26AA-40A3-BE08-6351735FDDBD}" presName="node" presStyleLbl="node1" presStyleIdx="2" presStyleCnt="3" custAng="774690" custScaleX="161406" custScaleY="100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B0FED2-F36B-44A5-8E32-66B2824E12E3}" type="presOf" srcId="{8C36D589-1FA7-458D-9EDD-4871A866545A}" destId="{01847130-CD17-4D1A-BDBE-3F2463371F74}" srcOrd="1" destOrd="0" presId="urn:microsoft.com/office/officeart/2005/8/layout/radial5"/>
    <dgm:cxn modelId="{C22AA607-8AC8-497A-9990-26D8FF8992A1}" type="presOf" srcId="{BA620F97-9F7E-4397-A950-2806D211C384}" destId="{A7852528-42C5-4032-92AE-CBED392CAE14}" srcOrd="0" destOrd="0" presId="urn:microsoft.com/office/officeart/2005/8/layout/radial5"/>
    <dgm:cxn modelId="{2B0936BC-CE24-4EBB-9E29-D3315EB4B089}" type="presOf" srcId="{5867BA69-2996-4604-8820-F1862B6BA2C1}" destId="{71265CFC-D657-48AE-9439-0D09484C76A1}" srcOrd="0" destOrd="0" presId="urn:microsoft.com/office/officeart/2005/8/layout/radial5"/>
    <dgm:cxn modelId="{931E9C54-3489-4B63-9B88-34FA95D5D3BF}" type="presOf" srcId="{062EFC48-D9A0-4702-83EB-20F8E605BB8C}" destId="{3C5E9AD2-F941-4AF0-8E99-C2B0F0A1A61A}" srcOrd="1" destOrd="0" presId="urn:microsoft.com/office/officeart/2005/8/layout/radial5"/>
    <dgm:cxn modelId="{132CC4ED-9A80-452C-BCBD-D0209089FD3F}" srcId="{BA620F97-9F7E-4397-A950-2806D211C384}" destId="{E3C74C2F-E513-4C60-8FF1-64D020E6606B}" srcOrd="0" destOrd="0" parTransId="{04C87649-D581-4358-BE6A-A889334BE6AC}" sibTransId="{69128B91-E388-4CC1-970F-0F892E662CE3}"/>
    <dgm:cxn modelId="{E52ECEF7-4FFA-4898-8AB7-AC2AC66CE81E}" type="presOf" srcId="{062EFC48-D9A0-4702-83EB-20F8E605BB8C}" destId="{7A0AE877-CE92-4C5F-9349-95C316392B78}" srcOrd="0" destOrd="0" presId="urn:microsoft.com/office/officeart/2005/8/layout/radial5"/>
    <dgm:cxn modelId="{F0C9DFE6-945F-40DA-9561-6456744BD122}" type="presOf" srcId="{A2B091BB-C8C3-4FCB-BA0B-96D8E2D5CC25}" destId="{24E11950-7E63-4F04-BBD4-445BC6128B09}" srcOrd="1" destOrd="0" presId="urn:microsoft.com/office/officeart/2005/8/layout/radial5"/>
    <dgm:cxn modelId="{CC286647-7C5F-4F96-A0C8-C6CD81FA80AB}" srcId="{E3C74C2F-E513-4C60-8FF1-64D020E6606B}" destId="{5867BA69-2996-4604-8820-F1862B6BA2C1}" srcOrd="0" destOrd="0" parTransId="{A2B091BB-C8C3-4FCB-BA0B-96D8E2D5CC25}" sibTransId="{360C6615-E082-423C-9C6C-D1509AFF58C1}"/>
    <dgm:cxn modelId="{FA8CDDF0-37E6-4373-BCED-6B3C0F035C38}" type="presOf" srcId="{A3F7B1C3-7D56-4ACF-957F-5CF526D08461}" destId="{1890E476-0C0C-4B1C-9451-B0FC6B8B8FC6}" srcOrd="0" destOrd="0" presId="urn:microsoft.com/office/officeart/2005/8/layout/radial5"/>
    <dgm:cxn modelId="{996AB473-ED84-4C3D-A725-EB50F29A03C6}" srcId="{E3C74C2F-E513-4C60-8FF1-64D020E6606B}" destId="{A3F7B1C3-7D56-4ACF-957F-5CF526D08461}" srcOrd="1" destOrd="0" parTransId="{8C36D589-1FA7-458D-9EDD-4871A866545A}" sibTransId="{9D068A87-5107-4466-BA55-CCE7B5DC8B0C}"/>
    <dgm:cxn modelId="{8366355D-898C-4301-9B29-B8CF21D22AF6}" type="presOf" srcId="{8C36D589-1FA7-458D-9EDD-4871A866545A}" destId="{C153F5C6-1A8D-49DA-B92E-0E5C6F3B952B}" srcOrd="0" destOrd="0" presId="urn:microsoft.com/office/officeart/2005/8/layout/radial5"/>
    <dgm:cxn modelId="{50AF994D-3325-4A57-AF91-66E438237AA7}" type="presOf" srcId="{BD4EAA5A-26AA-40A3-BE08-6351735FDDBD}" destId="{14EDEAC9-A895-4B01-AB55-D521A4C354C5}" srcOrd="0" destOrd="0" presId="urn:microsoft.com/office/officeart/2005/8/layout/radial5"/>
    <dgm:cxn modelId="{7B456F43-5E7B-4A70-85AA-65EBE227E760}" srcId="{E3C74C2F-E513-4C60-8FF1-64D020E6606B}" destId="{BD4EAA5A-26AA-40A3-BE08-6351735FDDBD}" srcOrd="2" destOrd="0" parTransId="{062EFC48-D9A0-4702-83EB-20F8E605BB8C}" sibTransId="{8ED85228-ED52-4C81-A105-CE002EA169E4}"/>
    <dgm:cxn modelId="{44162E7E-9235-4359-926F-07F53F198589}" type="presOf" srcId="{E3C74C2F-E513-4C60-8FF1-64D020E6606B}" destId="{F7BA12E0-E720-4A03-AD47-1C008CE3CD8D}" srcOrd="0" destOrd="0" presId="urn:microsoft.com/office/officeart/2005/8/layout/radial5"/>
    <dgm:cxn modelId="{1E9F177F-6D3B-499A-A6A5-0D17C4D5E883}" srcId="{BA620F97-9F7E-4397-A950-2806D211C384}" destId="{00DC174B-72CB-4412-A006-C4A393D14372}" srcOrd="1" destOrd="0" parTransId="{50F96E3D-95A6-421F-BEC6-EB21B3B59951}" sibTransId="{4E23D844-C815-4856-9D25-00621DDB8DCB}"/>
    <dgm:cxn modelId="{FF7E83EB-E293-43E4-9345-9C02F456D1CF}" type="presOf" srcId="{A2B091BB-C8C3-4FCB-BA0B-96D8E2D5CC25}" destId="{3B082AD7-9D10-4A7A-B36D-56A41D711437}" srcOrd="0" destOrd="0" presId="urn:microsoft.com/office/officeart/2005/8/layout/radial5"/>
    <dgm:cxn modelId="{59A327DC-A206-4222-9FAE-777444D958B8}" type="presParOf" srcId="{A7852528-42C5-4032-92AE-CBED392CAE14}" destId="{F7BA12E0-E720-4A03-AD47-1C008CE3CD8D}" srcOrd="0" destOrd="0" presId="urn:microsoft.com/office/officeart/2005/8/layout/radial5"/>
    <dgm:cxn modelId="{AD06C3A3-E057-4B11-AADE-B7931AD5D213}" type="presParOf" srcId="{A7852528-42C5-4032-92AE-CBED392CAE14}" destId="{3B082AD7-9D10-4A7A-B36D-56A41D711437}" srcOrd="1" destOrd="0" presId="urn:microsoft.com/office/officeart/2005/8/layout/radial5"/>
    <dgm:cxn modelId="{7B761EC8-8FB2-4F7F-AE1A-21F249CA02FF}" type="presParOf" srcId="{3B082AD7-9D10-4A7A-B36D-56A41D711437}" destId="{24E11950-7E63-4F04-BBD4-445BC6128B09}" srcOrd="0" destOrd="0" presId="urn:microsoft.com/office/officeart/2005/8/layout/radial5"/>
    <dgm:cxn modelId="{8AB98982-9E10-411C-89E0-426FF75E7DE5}" type="presParOf" srcId="{A7852528-42C5-4032-92AE-CBED392CAE14}" destId="{71265CFC-D657-48AE-9439-0D09484C76A1}" srcOrd="2" destOrd="0" presId="urn:microsoft.com/office/officeart/2005/8/layout/radial5"/>
    <dgm:cxn modelId="{F2A5181B-C902-47DC-9DC0-8A9EF400BAFE}" type="presParOf" srcId="{A7852528-42C5-4032-92AE-CBED392CAE14}" destId="{C153F5C6-1A8D-49DA-B92E-0E5C6F3B952B}" srcOrd="3" destOrd="0" presId="urn:microsoft.com/office/officeart/2005/8/layout/radial5"/>
    <dgm:cxn modelId="{CE2CC9B4-8FE1-4B93-94EE-6AC300D2348D}" type="presParOf" srcId="{C153F5C6-1A8D-49DA-B92E-0E5C6F3B952B}" destId="{01847130-CD17-4D1A-BDBE-3F2463371F74}" srcOrd="0" destOrd="0" presId="urn:microsoft.com/office/officeart/2005/8/layout/radial5"/>
    <dgm:cxn modelId="{644AB8D5-F50B-4C28-BB2E-1B9F7E1FC499}" type="presParOf" srcId="{A7852528-42C5-4032-92AE-CBED392CAE14}" destId="{1890E476-0C0C-4B1C-9451-B0FC6B8B8FC6}" srcOrd="4" destOrd="0" presId="urn:microsoft.com/office/officeart/2005/8/layout/radial5"/>
    <dgm:cxn modelId="{0AD62725-26BB-4AFD-BFEC-BA04F5F1D998}" type="presParOf" srcId="{A7852528-42C5-4032-92AE-CBED392CAE14}" destId="{7A0AE877-CE92-4C5F-9349-95C316392B78}" srcOrd="5" destOrd="0" presId="urn:microsoft.com/office/officeart/2005/8/layout/radial5"/>
    <dgm:cxn modelId="{FB2D648C-A961-4807-A384-04F9F49462DF}" type="presParOf" srcId="{7A0AE877-CE92-4C5F-9349-95C316392B78}" destId="{3C5E9AD2-F941-4AF0-8E99-C2B0F0A1A61A}" srcOrd="0" destOrd="0" presId="urn:microsoft.com/office/officeart/2005/8/layout/radial5"/>
    <dgm:cxn modelId="{B6E3C075-95E1-4947-B990-68E54D755156}" type="presParOf" srcId="{A7852528-42C5-4032-92AE-CBED392CAE14}" destId="{14EDEAC9-A895-4B01-AB55-D521A4C354C5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A12E0-E720-4A03-AD47-1C008CE3CD8D}">
      <dsp:nvSpPr>
        <dsp:cNvPr id="0" name=""/>
        <dsp:cNvSpPr/>
      </dsp:nvSpPr>
      <dsp:spPr>
        <a:xfrm>
          <a:off x="4021920" y="2234832"/>
          <a:ext cx="2503032" cy="1856112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381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u="sng" kern="1200" dirty="0">
              <a:solidFill>
                <a:srgbClr val="002060"/>
              </a:solidFill>
              <a:latin typeface="Times New Roman"/>
              <a:ea typeface="Calibri"/>
              <a:cs typeface="Times New Roman"/>
            </a:rPr>
            <a:t>Бережная медицина</a:t>
          </a:r>
          <a:endParaRPr lang="ru-RU" sz="2800" kern="1200" dirty="0"/>
        </a:p>
      </dsp:txBody>
      <dsp:txXfrm>
        <a:off x="4388481" y="2506653"/>
        <a:ext cx="1769910" cy="1312470"/>
      </dsp:txXfrm>
    </dsp:sp>
    <dsp:sp modelId="{3B082AD7-9D10-4A7A-B36D-56A41D711437}">
      <dsp:nvSpPr>
        <dsp:cNvPr id="0" name=""/>
        <dsp:cNvSpPr/>
      </dsp:nvSpPr>
      <dsp:spPr>
        <a:xfrm rot="16133332">
          <a:off x="5016591" y="1728483"/>
          <a:ext cx="470139" cy="623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 rot="10800000">
        <a:off x="5088480" y="1923663"/>
        <a:ext cx="329097" cy="374016"/>
      </dsp:txXfrm>
    </dsp:sp>
    <dsp:sp modelId="{71265CFC-D657-48AE-9439-0D09484C76A1}">
      <dsp:nvSpPr>
        <dsp:cNvPr id="0" name=""/>
        <dsp:cNvSpPr/>
      </dsp:nvSpPr>
      <dsp:spPr>
        <a:xfrm>
          <a:off x="3706414" y="0"/>
          <a:ext cx="3046915" cy="1833414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</a:rPr>
            <a:t>Б</a:t>
          </a:r>
          <a:r>
            <a:rPr lang="ru-RU" sz="2700" b="1" kern="1200" dirty="0">
              <a:solidFill>
                <a:schemeClr val="accent1">
                  <a:lumMod val="50000"/>
                </a:schemeClr>
              </a:solidFill>
              <a:effectLst/>
              <a:latin typeface="Times New Roman"/>
              <a:ea typeface="Calibri"/>
            </a:rPr>
            <a:t>ережное отношение к пациенту</a:t>
          </a:r>
          <a:endParaRPr lang="ru-RU" sz="27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152624" y="268497"/>
        <a:ext cx="2154495" cy="1296420"/>
      </dsp:txXfrm>
    </dsp:sp>
    <dsp:sp modelId="{C153F5C6-1A8D-49DA-B92E-0E5C6F3B952B}">
      <dsp:nvSpPr>
        <dsp:cNvPr id="0" name=""/>
        <dsp:cNvSpPr/>
      </dsp:nvSpPr>
      <dsp:spPr>
        <a:xfrm rot="2235561">
          <a:off x="6261393" y="3542021"/>
          <a:ext cx="598903" cy="623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>
        <a:off x="6279728" y="3612304"/>
        <a:ext cx="419232" cy="374016"/>
      </dsp:txXfrm>
    </dsp:sp>
    <dsp:sp modelId="{1890E476-0C0C-4B1C-9451-B0FC6B8B8FC6}">
      <dsp:nvSpPr>
        <dsp:cNvPr id="0" name=""/>
        <dsp:cNvSpPr/>
      </dsp:nvSpPr>
      <dsp:spPr>
        <a:xfrm rot="20550877">
          <a:off x="5950801" y="3850190"/>
          <a:ext cx="2862601" cy="1833414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rgbClr val="002060"/>
              </a:solidFill>
              <a:latin typeface="Times New Roman"/>
              <a:ea typeface="Calibri"/>
            </a:rPr>
            <a:t>Б</a:t>
          </a:r>
          <a:r>
            <a:rPr lang="ru-RU" sz="2700" b="1" kern="1200" dirty="0">
              <a:solidFill>
                <a:srgbClr val="002060"/>
              </a:solidFill>
              <a:effectLst/>
              <a:latin typeface="Times New Roman"/>
              <a:ea typeface="Calibri"/>
            </a:rPr>
            <a:t>ережное отношение к персоналу </a:t>
          </a:r>
          <a:endParaRPr lang="ru-RU" sz="2700" b="1" kern="1200" dirty="0">
            <a:solidFill>
              <a:srgbClr val="002060"/>
            </a:solidFill>
          </a:endParaRPr>
        </a:p>
      </dsp:txBody>
      <dsp:txXfrm>
        <a:off x="6370019" y="4118687"/>
        <a:ext cx="2024165" cy="1296420"/>
      </dsp:txXfrm>
    </dsp:sp>
    <dsp:sp modelId="{7A0AE877-CE92-4C5F-9349-95C316392B78}">
      <dsp:nvSpPr>
        <dsp:cNvPr id="0" name=""/>
        <dsp:cNvSpPr/>
      </dsp:nvSpPr>
      <dsp:spPr>
        <a:xfrm rot="8730159">
          <a:off x="3486059" y="3474482"/>
          <a:ext cx="757548" cy="623360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 rot="10800000">
        <a:off x="3656625" y="3546196"/>
        <a:ext cx="570540" cy="374016"/>
      </dsp:txXfrm>
    </dsp:sp>
    <dsp:sp modelId="{14EDEAC9-A895-4B01-AB55-D521A4C354C5}">
      <dsp:nvSpPr>
        <dsp:cNvPr id="0" name=""/>
        <dsp:cNvSpPr/>
      </dsp:nvSpPr>
      <dsp:spPr>
        <a:xfrm rot="774690">
          <a:off x="1459737" y="3847825"/>
          <a:ext cx="2959241" cy="1838144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rgbClr val="002060"/>
              </a:solidFill>
              <a:latin typeface="Times New Roman"/>
              <a:ea typeface="Calibri"/>
            </a:rPr>
            <a:t>Б</a:t>
          </a:r>
          <a:r>
            <a:rPr lang="ru-RU" sz="2700" b="1" kern="1200" dirty="0">
              <a:solidFill>
                <a:srgbClr val="002060"/>
              </a:solidFill>
              <a:effectLst/>
              <a:latin typeface="Times New Roman"/>
              <a:ea typeface="Calibri"/>
            </a:rPr>
            <a:t>ережное отношение к ресурсам</a:t>
          </a:r>
          <a:endParaRPr lang="ru-RU" sz="2700" kern="1200" dirty="0"/>
        </a:p>
      </dsp:txBody>
      <dsp:txXfrm>
        <a:off x="1893108" y="4117015"/>
        <a:ext cx="2092499" cy="1299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E3CCE-4F1D-47E5-B7D0-3E8E84074ECE}" type="datetimeFigureOut">
              <a:rPr lang="ru-RU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A2676-2EB8-4EE8-BA2B-973F7C696B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C0797-AA1D-4FD9-874E-87BFFCDC237C}" type="datetimeFigureOut">
              <a:rPr lang="ru-RU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75ED5-3400-430D-86D4-2C19CD484C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ABFBB-8922-4E8D-BE48-3021C9E9C770}" type="datetimeFigureOut">
              <a:rPr lang="ru-RU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F7479-36ED-4D88-B06E-0BB3C2D57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8BEB6-69BA-4DDE-A39C-DA7B7BF51FD8}" type="datetimeFigureOut">
              <a:rPr lang="ru-RU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FADE0-EE70-4F57-9069-7B972E3F46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D21ED-F1A9-4B65-82E3-2C1DA018C800}" type="datetimeFigureOut">
              <a:rPr lang="ru-RU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5A844-57C3-4E1C-8D3F-2CB5DBC4F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7A368-8789-4E82-B960-2E5DF75660B7}" type="datetimeFigureOut">
              <a:rPr lang="ru-RU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CDC6-809F-41D8-B5FD-6125B8C7E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087A4-BBA8-47D6-B5C1-721C0C1F210C}" type="datetimeFigureOut">
              <a:rPr lang="ru-RU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C95CE-0DDF-4FEC-BCB3-C5FFDC9461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48A1F-26C4-4357-9062-F24FABCE2F86}" type="datetimeFigureOut">
              <a:rPr lang="ru-RU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3E8-4F58-409B-8CB0-4CCEB50E9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E4F5E-26DD-4F95-9C84-0B9613839E46}" type="datetimeFigureOut">
              <a:rPr lang="ru-RU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66828-389C-46C5-9825-548DA7681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5DE22-A2C9-4800-A421-BB16A7C20183}" type="datetimeFigureOut">
              <a:rPr lang="ru-RU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8D841-F12A-45E4-803F-CB332FFE69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7E225-4471-477C-91F8-0B1D1AC4E784}" type="datetimeFigureOut">
              <a:rPr lang="ru-RU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29DA-249A-49C8-8535-D4F22C6CD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DA15F-F1F2-412F-B337-03441D8213AE}" type="datetimeFigureOut">
              <a:rPr lang="ru-RU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3E3E4-D011-473F-A9CD-72FBF7B10F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C90316-3A8C-4A8A-A0DD-AC4DB25CB6D1}" type="datetimeFigureOut">
              <a:rPr lang="ru-RU"/>
              <a:pPr>
                <a:defRPr/>
              </a:pPr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7D174A-6A3F-499F-83DE-CDA42FDF2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0%B0%D0%BC%D0%B0%D1%80%D1%81%D0%BA%D0%B0%D1%8F_%D0%9B%D1%83%D0%BA%D0%B0" TargetMode="External"/><Relationship Id="rId2" Type="http://schemas.openxmlformats.org/officeDocument/2006/relationships/hyperlink" Target="https://ru.wikipedia.org/wiki/%D0%92%D0%BE%D0%BB%D0%B3%D0%B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2"/>
          <p:cNvSpPr>
            <a:spLocks noChangeArrowheads="1"/>
          </p:cNvSpPr>
          <p:nvPr/>
        </p:nvSpPr>
        <p:spPr bwMode="auto">
          <a:xfrm>
            <a:off x="1044575" y="4089400"/>
            <a:ext cx="1093787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Иноземцева Светлана Владимировна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Главная медицинская сестра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ГБУЗ СО «Волжская РКБ»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г. Самара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2023 г.</a:t>
            </a:r>
          </a:p>
        </p:txBody>
      </p:sp>
      <p:sp>
        <p:nvSpPr>
          <p:cNvPr id="2051" name="Прямоугольник 4"/>
          <p:cNvSpPr>
            <a:spLocks noChangeArrowheads="1"/>
          </p:cNvSpPr>
          <p:nvPr/>
        </p:nvSpPr>
        <p:spPr bwMode="auto">
          <a:xfrm>
            <a:off x="2198688" y="652463"/>
            <a:ext cx="91662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A32813"/>
                </a:solidFill>
              </a:rPr>
              <a:t>Роль медицинской сестры кабинета врача-кардиолога районной поликлиники в улучшении качества жизни пациентов с </a:t>
            </a:r>
            <a:r>
              <a:rPr lang="ru-RU" sz="3600" b="1" dirty="0" err="1" smtClean="0">
                <a:solidFill>
                  <a:srgbClr val="A32813"/>
                </a:solidFill>
              </a:rPr>
              <a:t>сердечно-сосудистой</a:t>
            </a:r>
            <a:r>
              <a:rPr lang="ru-RU" sz="3600" b="1" dirty="0" smtClean="0">
                <a:solidFill>
                  <a:srgbClr val="A32813"/>
                </a:solidFill>
              </a:rPr>
              <a:t> патологией</a:t>
            </a:r>
            <a:endParaRPr lang="ru-RU" sz="3600" b="1" dirty="0">
              <a:solidFill>
                <a:srgbClr val="A32813"/>
              </a:solidFill>
            </a:endParaRPr>
          </a:p>
        </p:txBody>
      </p:sp>
      <p:pic>
        <p:nvPicPr>
          <p:cNvPr id="1026" name="Picture 2" descr="C:\Users\Gost\Desktop\logo-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257" y="1920240"/>
            <a:ext cx="1573665" cy="14695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308" y="470263"/>
            <a:ext cx="9509761" cy="2155371"/>
          </a:xfrm>
        </p:spPr>
        <p:txBody>
          <a:bodyPr/>
          <a:lstStyle/>
          <a:p>
            <a:r>
              <a:rPr lang="ru-RU" sz="2400" b="1" dirty="0">
                <a:solidFill>
                  <a:srgbClr val="002060"/>
                </a:solidFill>
              </a:rPr>
              <a:t>На протяжении многих десятилетий формировалась структура центральной районной больницы.</a:t>
            </a:r>
          </a:p>
          <a:p>
            <a:r>
              <a:rPr lang="ru-RU" sz="2400" b="1" dirty="0">
                <a:solidFill>
                  <a:srgbClr val="A32813"/>
                </a:solidFill>
              </a:rPr>
              <a:t>В мае 2023 года Волжская ЦРБ получила почетный статус Клиническая.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 Сегодня в состав  ГБУЗ СО «Волжская РКБ»  входят: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    11 поликлинических отделений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2367" r="4150"/>
          <a:stretch>
            <a:fillRect/>
          </a:stretch>
        </p:blipFill>
        <p:spPr bwMode="auto">
          <a:xfrm>
            <a:off x="5538787" y="2988720"/>
            <a:ext cx="66532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061" y="3882028"/>
            <a:ext cx="5584557" cy="271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65690" y="3210637"/>
            <a:ext cx="754254" cy="7542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1074" y="5128591"/>
            <a:ext cx="5277395" cy="1048371"/>
          </a:xfrm>
        </p:spPr>
        <p:txBody>
          <a:bodyPr/>
          <a:lstStyle/>
          <a:p>
            <a:r>
              <a:rPr lang="ru-RU" sz="2400" b="1" dirty="0"/>
              <a:t>2</a:t>
            </a:r>
            <a:r>
              <a:rPr lang="ru-RU" sz="2400" dirty="0"/>
              <a:t> </a:t>
            </a:r>
            <a:r>
              <a:rPr lang="ru-RU" sz="2400" b="1" dirty="0"/>
              <a:t>амбулатории</a:t>
            </a:r>
            <a:endParaRPr lang="ru-RU" sz="2400" dirty="0"/>
          </a:p>
          <a:p>
            <a:r>
              <a:rPr lang="ru-RU" sz="2400" b="1" dirty="0"/>
              <a:t>4 стационара круглосуточного пребывания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" name="Содержимое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0045" y="799061"/>
            <a:ext cx="5815241" cy="360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Gost\Desktop\Документы для работы\ФОТО для работы\IMG202309131427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7285" y="251791"/>
            <a:ext cx="4049575" cy="5399433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67956" y="5112599"/>
            <a:ext cx="1298603" cy="12531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4493624"/>
            <a:ext cx="6557555" cy="2079454"/>
          </a:xfrm>
        </p:spPr>
        <p:txBody>
          <a:bodyPr/>
          <a:lstStyle/>
          <a:p>
            <a:r>
              <a:rPr lang="ru-RU" sz="3200" b="1" dirty="0"/>
              <a:t>-8 отделений общей врачебной практики: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-</a:t>
            </a:r>
            <a:r>
              <a:rPr lang="ru-RU" sz="3200" b="1" dirty="0"/>
              <a:t>26 </a:t>
            </a:r>
            <a:r>
              <a:rPr lang="ru-RU" sz="3200" b="1" dirty="0" err="1"/>
              <a:t>ФАПов</a:t>
            </a:r>
            <a:r>
              <a:rPr lang="ru-RU" sz="3200" b="1" dirty="0"/>
              <a:t> </a:t>
            </a:r>
            <a:r>
              <a:rPr lang="ru-RU" sz="3200" dirty="0"/>
              <a:t>(включая 2 передвижных)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6" name="Picture 2" descr="C:\Users\Gost\Desktop\Документы для работы\ФОТО для работы\Фото 2023г\ffZTulH7zi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659" y="169818"/>
            <a:ext cx="4871052" cy="382424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7526" y="2573384"/>
            <a:ext cx="5021938" cy="37664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132" y="1776549"/>
            <a:ext cx="4062548" cy="4400414"/>
          </a:xfrm>
        </p:spPr>
        <p:txBody>
          <a:bodyPr/>
          <a:lstStyle/>
          <a:p>
            <a:r>
              <a:rPr lang="ru-RU" sz="2000" dirty="0"/>
              <a:t>Амбулаторно-поликлиническая помощь оказывается во всех подразделениях и рассчитана на мощность 1424 посещения в смену. Лечебно-профилактическое учреждение располагает широким спектром лабораторных, эндоскопических, ультразвуковых и функциональных методов обследования. Проводятся все необходимые рентгенологические исследования, включая маммографию.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FBF57E-B8E4-93BB-1E8F-AEF90CBC56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905"/>
          <a:stretch/>
        </p:blipFill>
        <p:spPr>
          <a:xfrm>
            <a:off x="7598980" y="2181498"/>
            <a:ext cx="4593020" cy="391027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E3EE538-2BED-793D-F12A-EE90AE05C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8349" y="2910839"/>
            <a:ext cx="3676756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3BF188B-10D3-68A6-E663-D38964C27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8639" y="235131"/>
            <a:ext cx="5825067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4532243"/>
            <a:ext cx="5151783" cy="1644719"/>
          </a:xfrm>
        </p:spPr>
        <p:txBody>
          <a:bodyPr/>
          <a:lstStyle/>
          <a:p>
            <a:r>
              <a:rPr lang="ru-RU" sz="2000" dirty="0"/>
              <a:t>Также больница тесно сотрудничает с медицинскими образовательными учреждениями и является базой для прохождения производственной практики и преддипломной практики для студентов СМК им. </a:t>
            </a:r>
            <a:r>
              <a:rPr lang="ru-RU" sz="2000" dirty="0" err="1"/>
              <a:t>Н.Ляпиной</a:t>
            </a:r>
            <a:r>
              <a:rPr lang="ru-RU" sz="2000" dirty="0"/>
              <a:t> и </a:t>
            </a:r>
            <a:r>
              <a:rPr lang="ru-RU" sz="2000" dirty="0" err="1"/>
              <a:t>СамГМУ</a:t>
            </a:r>
            <a:r>
              <a:rPr lang="ru-RU" sz="2000" dirty="0"/>
              <a:t>. </a:t>
            </a:r>
          </a:p>
          <a:p>
            <a:endParaRPr lang="ru-RU" dirty="0"/>
          </a:p>
        </p:txBody>
      </p:sp>
      <p:pic>
        <p:nvPicPr>
          <p:cNvPr id="5" name="Picture 6" descr="C:\Users\Gost\Desktop\Документы для работы\ФОТО для работы\Фото 2023г\IMG202304200831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5913" y="1444487"/>
            <a:ext cx="5701842" cy="427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Gost\Desktop\Документы для работы\ФОТО для работы\Фото 2023г\IMG_20230420_095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4002" y="649149"/>
            <a:ext cx="4090781" cy="3068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91408" y="463826"/>
            <a:ext cx="5476935" cy="5713137"/>
          </a:xfrm>
        </p:spPr>
        <p:txBody>
          <a:bodyPr/>
          <a:lstStyle/>
          <a:p>
            <a:r>
              <a:rPr lang="ru-RU" dirty="0"/>
              <a:t>Руководит Волжской РКБ главный врач Сергей Николаевич Братко, доцент, </a:t>
            </a:r>
            <a:r>
              <a:rPr lang="ru-RU" dirty="0" err="1"/>
              <a:t>кмн</a:t>
            </a:r>
            <a:r>
              <a:rPr lang="ru-RU" dirty="0"/>
              <a:t>, </a:t>
            </a:r>
          </a:p>
          <a:p>
            <a:pPr>
              <a:buNone/>
            </a:pPr>
            <a:r>
              <a:rPr lang="ru-RU" dirty="0"/>
              <a:t>   врач высшей категории.</a:t>
            </a:r>
          </a:p>
          <a:p>
            <a:endParaRPr lang="ru-RU" dirty="0"/>
          </a:p>
        </p:txBody>
      </p:sp>
      <p:pic>
        <p:nvPicPr>
          <p:cNvPr id="4" name="Picture 4" descr="C:\Users\Gost\Desktop\Братк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6486" y="2273128"/>
            <a:ext cx="2707983" cy="391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Gost\Desktop\Документы для работы\ФОТО для работы\Mvu8K6X5Ic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2171" y="752747"/>
            <a:ext cx="3857625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032A18C0-C7BD-80A3-FD3C-BDA4B8EF9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7AC523-559A-FF6A-100F-3CA2F4029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743" y="1587592"/>
            <a:ext cx="4913015" cy="28537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86F3E3D-83FC-47A6-2A35-9D770981F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1955" y="966651"/>
            <a:ext cx="6219317" cy="3017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53233C-0BC5-DCA6-334F-28CD47D48EC3}"/>
              </a:ext>
            </a:extLst>
          </p:cNvPr>
          <p:cNvSpPr txBox="1"/>
          <p:nvPr/>
        </p:nvSpPr>
        <p:spPr>
          <a:xfrm>
            <a:off x="2547257" y="304800"/>
            <a:ext cx="87129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поликлиники 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микрорайоне Кошелев-Парк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E005304-A805-8CD6-C691-722FA8002EBD}"/>
              </a:ext>
            </a:extLst>
          </p:cNvPr>
          <p:cNvSpPr txBox="1"/>
          <p:nvPr/>
        </p:nvSpPr>
        <p:spPr>
          <a:xfrm>
            <a:off x="533400" y="4702629"/>
            <a:ext cx="10363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2913"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поселке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Смышляевка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Волжского района Самарской области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микрорайоне Кошелев-Парк в 2023 году началось возведение новой поликлиники. Поликлиника рассчитана на 1062 посещения в смену. Планируется открытие следующих служб: стоматологической, клинико-диагностической и рентгенологической (с размещением компьютерного и магнитно-резонансного томографов.  Также будут организованы кабинеты самостоятельного сестринского приема, в том числе и узкой специализации. 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479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9874" y="365125"/>
            <a:ext cx="9093926" cy="2417832"/>
          </a:xfrm>
        </p:spPr>
        <p:txBody>
          <a:bodyPr/>
          <a:lstStyle/>
          <a:p>
            <a:r>
              <a:rPr lang="ru-RU" sz="2400" dirty="0"/>
              <a:t>В сравнении с 2021 годом территориальное население </a:t>
            </a:r>
            <a:r>
              <a:rPr lang="ru-RU" sz="2400" u="sng" dirty="0"/>
              <a:t>выросло </a:t>
            </a:r>
            <a:r>
              <a:rPr lang="ru-RU" sz="2400" dirty="0"/>
              <a:t>на 5966 человек. Взрослое территориальное население </a:t>
            </a:r>
            <a:r>
              <a:rPr lang="ru-RU" sz="2400" u="sng" dirty="0"/>
              <a:t>выросло</a:t>
            </a:r>
            <a:r>
              <a:rPr lang="ru-RU" sz="2400" dirty="0"/>
              <a:t> на 4252 человека. Трудоспособное территориальное население </a:t>
            </a:r>
            <a:r>
              <a:rPr lang="ru-RU" sz="2400" u="sng" dirty="0"/>
              <a:t>выросло</a:t>
            </a:r>
            <a:r>
              <a:rPr lang="ru-RU" sz="2400" dirty="0"/>
              <a:t> на 2492 человека.</a:t>
            </a:r>
            <a:br>
              <a:rPr lang="ru-RU" sz="2400" dirty="0"/>
            </a:br>
            <a:r>
              <a:rPr lang="ru-RU" sz="2400" dirty="0"/>
              <a:t>На 01.09.2023 год, в связи с активным строительством новых жилых микрорайонов, прирост населения уже составил </a:t>
            </a:r>
            <a:r>
              <a:rPr lang="ru-RU" sz="2400" b="1" dirty="0"/>
              <a:t>7252 человека</a:t>
            </a:r>
            <a:r>
              <a:rPr lang="ru-RU" sz="2400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87451" y="2835964"/>
          <a:ext cx="11051174" cy="3339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21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05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60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73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47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2165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787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r>
                        <a:rPr lang="ru-RU" sz="1600" dirty="0"/>
                        <a:t>Население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2022 год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2021 год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4887"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b="1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Общее</a:t>
                      </a:r>
                      <a:endParaRPr lang="ru-RU" sz="1600" kern="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b="1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Взрослое</a:t>
                      </a:r>
                      <a:endParaRPr lang="ru-RU" sz="1600" kern="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b="1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Трудоспособное </a:t>
                      </a:r>
                      <a:endParaRPr lang="ru-RU" sz="1600" kern="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b="1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Общее</a:t>
                      </a:r>
                      <a:endParaRPr lang="ru-RU" sz="1600" kern="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b="1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Взрослое</a:t>
                      </a:r>
                      <a:endParaRPr lang="ru-RU" sz="1600" kern="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b="1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Трудоспособное </a:t>
                      </a:r>
                      <a:endParaRPr lang="ru-RU" sz="1600" kern="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4887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b="1" kern="1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Территориа-льное</a:t>
                      </a:r>
                      <a:endParaRPr lang="ru-RU" sz="1600" kern="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128374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101653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75493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122408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97401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73001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4887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b="1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Прикрепленное</a:t>
                      </a:r>
                      <a:endParaRPr lang="ru-RU" sz="1600" kern="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101365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73666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52839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99739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72605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00300" algn="l"/>
                        </a:tabLst>
                      </a:pPr>
                      <a:r>
                        <a:rPr lang="ru-RU" sz="1600" kern="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52259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5878" y="397565"/>
            <a:ext cx="9462052" cy="2292626"/>
          </a:xfrm>
        </p:spPr>
        <p:txBody>
          <a:bodyPr/>
          <a:lstStyle/>
          <a:p>
            <a:pPr algn="ctr"/>
            <a:r>
              <a:rPr lang="ru-RU" sz="3200" b="1" dirty="0"/>
              <a:t>Полнота охвата диспансерным наблюдением пациентов с БСК в 2022 году увеличилась с 17524 до 18313 человек, увеличение составило 4,3%.</a:t>
            </a:r>
            <a:br>
              <a:rPr lang="ru-RU" sz="3200" b="1" dirty="0"/>
            </a:br>
            <a:r>
              <a:rPr lang="ru-RU" sz="3200" b="1" dirty="0"/>
              <a:t>В 2023 году на 01.09.23 г. увеличение составило 7,2%.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38200" y="3047999"/>
          <a:ext cx="10515600" cy="2888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38291">
                <a:tc>
                  <a:txBody>
                    <a:bodyPr/>
                    <a:lstStyle/>
                    <a:p>
                      <a:endParaRPr lang="ru-RU" sz="28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800" b="1" kern="100" dirty="0" smtClean="0">
                          <a:latin typeface="+mn-lt"/>
                          <a:ea typeface="Calibri"/>
                          <a:cs typeface="Times New Roman"/>
                        </a:rPr>
                        <a:t>2022 г</a:t>
                      </a:r>
                      <a:r>
                        <a:rPr lang="ru-RU" sz="2800" b="1" kern="100" dirty="0"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ru-RU" sz="2800" kern="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800" b="1" kern="100" dirty="0" smtClean="0">
                          <a:latin typeface="+mn-lt"/>
                          <a:ea typeface="Calibri"/>
                          <a:cs typeface="Times New Roman"/>
                        </a:rPr>
                        <a:t>2021 г</a:t>
                      </a:r>
                      <a:r>
                        <a:rPr lang="ru-RU" sz="2800" b="1" kern="100" dirty="0"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ru-RU" sz="2800" kern="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8291">
                <a:tc>
                  <a:txBody>
                    <a:bodyPr/>
                    <a:lstStyle/>
                    <a:p>
                      <a:endParaRPr lang="ru-RU" sz="2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>
                          <a:latin typeface="+mn-lt"/>
                          <a:ea typeface="Calibri"/>
                          <a:cs typeface="Times New Roman"/>
                        </a:rPr>
                        <a:t>Абс.</a:t>
                      </a:r>
                      <a:r>
                        <a:rPr lang="en-US" sz="2800" b="1" kern="100">
                          <a:latin typeface="+mn-lt"/>
                          <a:ea typeface="Calibri"/>
                          <a:cs typeface="Times New Roman"/>
                        </a:rPr>
                        <a:t>#</a:t>
                      </a:r>
                      <a:r>
                        <a:rPr lang="ru-RU" sz="2800" b="1" kern="100">
                          <a:latin typeface="+mn-lt"/>
                          <a:ea typeface="Calibri"/>
                          <a:cs typeface="Times New Roman"/>
                        </a:rPr>
                        <a:t>    </a:t>
                      </a:r>
                      <a:endParaRPr lang="ru-RU" sz="2800" kern="1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>
                          <a:latin typeface="+mn-lt"/>
                          <a:ea typeface="Calibri"/>
                          <a:cs typeface="Times New Roman"/>
                        </a:rPr>
                        <a:t>Отн.</a:t>
                      </a:r>
                      <a:endParaRPr lang="ru-RU" sz="2800" kern="1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 dirty="0" err="1">
                          <a:latin typeface="+mn-lt"/>
                          <a:ea typeface="Calibri"/>
                          <a:cs typeface="Times New Roman"/>
                        </a:rPr>
                        <a:t>Абс</a:t>
                      </a:r>
                      <a:r>
                        <a:rPr lang="ru-RU" sz="2800" b="1" kern="100" dirty="0"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2800" b="1" kern="100" dirty="0">
                          <a:latin typeface="+mn-lt"/>
                          <a:ea typeface="Calibri"/>
                          <a:cs typeface="Times New Roman"/>
                        </a:rPr>
                        <a:t>#</a:t>
                      </a:r>
                      <a:r>
                        <a:rPr lang="ru-RU" sz="2800" b="1" kern="100" dirty="0">
                          <a:latin typeface="+mn-lt"/>
                          <a:ea typeface="Calibri"/>
                          <a:cs typeface="Times New Roman"/>
                        </a:rPr>
                        <a:t>    </a:t>
                      </a:r>
                      <a:endParaRPr lang="ru-RU" sz="2800" kern="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 dirty="0" err="1">
                          <a:latin typeface="+mn-lt"/>
                          <a:ea typeface="Calibri"/>
                          <a:cs typeface="Times New Roman"/>
                        </a:rPr>
                        <a:t>Отн</a:t>
                      </a:r>
                      <a:r>
                        <a:rPr lang="ru-RU" sz="2800" b="1" kern="100" dirty="0"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ru-RU" sz="2800" kern="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74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>
                          <a:latin typeface="+mn-lt"/>
                          <a:ea typeface="Calibri"/>
                          <a:cs typeface="Times New Roman"/>
                        </a:rPr>
                        <a:t>БСК</a:t>
                      </a:r>
                      <a:endParaRPr lang="ru-RU" sz="2800" kern="1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latin typeface="+mn-lt"/>
                          <a:ea typeface="Calibri"/>
                          <a:cs typeface="Times New Roman"/>
                        </a:rPr>
                        <a:t>18313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latin typeface="+mn-lt"/>
                          <a:ea typeface="Calibri"/>
                          <a:cs typeface="Times New Roman"/>
                        </a:rPr>
                        <a:t>248,6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latin typeface="+mn-lt"/>
                          <a:ea typeface="Calibri"/>
                          <a:cs typeface="Times New Roman"/>
                        </a:rPr>
                        <a:t>17524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latin typeface="+mn-lt"/>
                          <a:ea typeface="Calibri"/>
                          <a:cs typeface="Times New Roman"/>
                        </a:rPr>
                        <a:t>241,4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74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>
                          <a:latin typeface="+mn-lt"/>
                          <a:ea typeface="Calibri"/>
                          <a:cs typeface="Times New Roman"/>
                        </a:rPr>
                        <a:t>ИБС</a:t>
                      </a:r>
                      <a:endParaRPr lang="ru-RU" sz="2800" kern="1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latin typeface="+mn-lt"/>
                          <a:ea typeface="Calibri"/>
                          <a:cs typeface="Times New Roman"/>
                        </a:rPr>
                        <a:t>3062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latin typeface="+mn-lt"/>
                          <a:ea typeface="Calibri"/>
                          <a:cs typeface="Times New Roman"/>
                        </a:rPr>
                        <a:t>41,9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latin typeface="+mn-lt"/>
                          <a:ea typeface="Calibri"/>
                          <a:cs typeface="Times New Roman"/>
                        </a:rPr>
                        <a:t>2929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latin typeface="+mn-lt"/>
                          <a:ea typeface="Calibri"/>
                          <a:cs typeface="Times New Roman"/>
                        </a:rPr>
                        <a:t>40,3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74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>
                          <a:latin typeface="+mn-lt"/>
                          <a:ea typeface="Calibri"/>
                          <a:cs typeface="Times New Roman"/>
                        </a:rPr>
                        <a:t>АГ</a:t>
                      </a:r>
                      <a:endParaRPr lang="ru-RU" sz="2800" kern="1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latin typeface="+mn-lt"/>
                          <a:ea typeface="Calibri"/>
                          <a:cs typeface="Times New Roman"/>
                        </a:rPr>
                        <a:t>9642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latin typeface="+mn-lt"/>
                          <a:ea typeface="Calibri"/>
                          <a:cs typeface="Times New Roman"/>
                        </a:rPr>
                        <a:t>130,9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latin typeface="+mn-lt"/>
                          <a:ea typeface="Calibri"/>
                          <a:cs typeface="Times New Roman"/>
                        </a:rPr>
                        <a:t>9201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latin typeface="+mn-lt"/>
                          <a:ea typeface="Calibri"/>
                          <a:cs typeface="Times New Roman"/>
                        </a:rPr>
                        <a:t>126,7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91840" y="365760"/>
            <a:ext cx="8582108" cy="5811203"/>
          </a:xfrm>
        </p:spPr>
        <p:txBody>
          <a:bodyPr/>
          <a:lstStyle/>
          <a:p>
            <a:r>
              <a:rPr lang="ru-RU" b="1" dirty="0" err="1">
                <a:solidFill>
                  <a:srgbClr val="002060"/>
                </a:solidFill>
              </a:rPr>
              <a:t>Одноцентровое</a:t>
            </a:r>
            <a:r>
              <a:rPr lang="ru-RU" b="1" dirty="0">
                <a:solidFill>
                  <a:srgbClr val="002060"/>
                </a:solidFill>
              </a:rPr>
              <a:t> одномоментное </a:t>
            </a:r>
            <a:r>
              <a:rPr lang="ru-RU" b="1" dirty="0" err="1">
                <a:solidFill>
                  <a:srgbClr val="002060"/>
                </a:solidFill>
              </a:rPr>
              <a:t>проспективное</a:t>
            </a:r>
            <a:r>
              <a:rPr lang="ru-RU" b="1" dirty="0">
                <a:solidFill>
                  <a:srgbClr val="002060"/>
                </a:solidFill>
              </a:rPr>
              <a:t> исследование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>
                <a:solidFill>
                  <a:srgbClr val="002060"/>
                </a:solidFill>
              </a:rPr>
              <a:t>Название: </a:t>
            </a:r>
            <a:r>
              <a:rPr lang="ru-RU" b="1" dirty="0">
                <a:solidFill>
                  <a:srgbClr val="A32813"/>
                </a:solidFill>
              </a:rPr>
              <a:t>Повышение вовлеченности медицинской сестры в работу кардиологического кабинета.</a:t>
            </a:r>
            <a:endParaRPr lang="ru-RU" dirty="0">
              <a:solidFill>
                <a:srgbClr val="A32813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Научный комитет: 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   </a:t>
            </a:r>
            <a:r>
              <a:rPr lang="ru-RU" b="1" dirty="0">
                <a:solidFill>
                  <a:srgbClr val="A32813"/>
                </a:solidFill>
              </a:rPr>
              <a:t>Виноградова Н.Г., Иноземцева С.В.</a:t>
            </a:r>
            <a:endParaRPr lang="ru-RU" dirty="0">
              <a:solidFill>
                <a:srgbClr val="A32813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Руководитель в учреждении: </a:t>
            </a:r>
            <a:r>
              <a:rPr lang="ru-RU" dirty="0">
                <a:solidFill>
                  <a:srgbClr val="002060"/>
                </a:solidFill>
              </a:rPr>
              <a:t>Иноземцева С.В., главная медицинская сестра ГБУЗ СО «Волжская РКБ»</a:t>
            </a:r>
          </a:p>
          <a:p>
            <a:r>
              <a:rPr lang="ru-RU" b="1" dirty="0">
                <a:solidFill>
                  <a:srgbClr val="002060"/>
                </a:solidFill>
              </a:rPr>
              <a:t>Исполнители: </a:t>
            </a:r>
            <a:r>
              <a:rPr lang="ru-RU" dirty="0">
                <a:solidFill>
                  <a:srgbClr val="002060"/>
                </a:solidFill>
              </a:rPr>
              <a:t>Иноземцева С.В., главная медицинская сестра ГБУЗ СО «Волжская РКБ»</a:t>
            </a:r>
          </a:p>
          <a:p>
            <a:r>
              <a:rPr lang="ru-RU" dirty="0">
                <a:solidFill>
                  <a:srgbClr val="002060"/>
                </a:solidFill>
              </a:rPr>
              <a:t>Акимова О.В., медицинская сестра кабинета врача кардиолога поликлиники Южного города, ГБУЗ СО «Волжская РКБ» </a:t>
            </a:r>
          </a:p>
          <a:p>
            <a:endParaRPr lang="ru-RU" dirty="0"/>
          </a:p>
        </p:txBody>
      </p:sp>
      <p:pic>
        <p:nvPicPr>
          <p:cNvPr id="15362" name="Picture 2" descr="C:\Users\Gost\Desktop\Исследование для РКО\Работа с пиациентами\Без названия (2)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2147595"/>
            <a:ext cx="2967174" cy="3573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2"/>
          <p:cNvSpPr>
            <a:spLocks noChangeArrowheads="1"/>
          </p:cNvSpPr>
          <p:nvPr/>
        </p:nvSpPr>
        <p:spPr bwMode="auto">
          <a:xfrm>
            <a:off x="1973263" y="1560513"/>
            <a:ext cx="82502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4400">
                <a:solidFill>
                  <a:srgbClr val="18889F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Информация о потенциальном </a:t>
            </a:r>
            <a:endParaRPr lang="en-US" altLang="ru-RU" sz="4400">
              <a:solidFill>
                <a:srgbClr val="18889F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altLang="ru-RU" sz="4400">
                <a:solidFill>
                  <a:srgbClr val="18889F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конфликте интересов</a:t>
            </a:r>
            <a:endParaRPr lang="ru-RU" sz="4400">
              <a:solidFill>
                <a:srgbClr val="18889F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2928938" y="3713163"/>
            <a:ext cx="6096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Автор заявляет об отсутствии конфликта интересов в докладе </a:t>
            </a:r>
            <a:endParaRPr lang="en-US" sz="2400">
              <a:solidFill>
                <a:srgbClr val="002060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2400" b="1">
                <a:solidFill>
                  <a:srgbClr val="A32813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«</a:t>
            </a:r>
            <a:r>
              <a:rPr lang="ru-RU" b="1">
                <a:solidFill>
                  <a:srgbClr val="C00000"/>
                </a:solidFill>
                <a:ea typeface="Cambria" pitchFamily="18" charset="0"/>
                <a:cs typeface="Times New Roman" pitchFamily="18" charset="0"/>
              </a:rPr>
              <a:t>Повышение вовлеченности медицинской сестры в работу кардиологического кабинета</a:t>
            </a:r>
            <a:r>
              <a:rPr lang="ru-RU" sz="2400" b="1">
                <a:solidFill>
                  <a:srgbClr val="A32813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0080" y="1825625"/>
            <a:ext cx="5016137" cy="4351338"/>
          </a:xfrm>
        </p:spPr>
        <p:txBody>
          <a:bodyPr/>
          <a:lstStyle/>
          <a:p>
            <a:r>
              <a:rPr lang="ru-RU" sz="3200" b="1" dirty="0">
                <a:solidFill>
                  <a:srgbClr val="A32813"/>
                </a:solidFill>
              </a:rPr>
              <a:t>Главная идея</a:t>
            </a:r>
            <a:r>
              <a:rPr lang="ru-RU" sz="3200" dirty="0">
                <a:solidFill>
                  <a:srgbClr val="A32813"/>
                </a:solidFill>
              </a:rPr>
              <a:t> – </a:t>
            </a:r>
            <a:r>
              <a:rPr lang="ru-RU" sz="3200" dirty="0">
                <a:solidFill>
                  <a:srgbClr val="05015F"/>
                </a:solidFill>
              </a:rPr>
              <a:t>модификация сестринского участия в кардиологическом приеме может повлиять на приверженность пациентов и улучшить качество медицинской помощи.</a:t>
            </a:r>
          </a:p>
          <a:p>
            <a:endParaRPr lang="ru-RU" dirty="0"/>
          </a:p>
        </p:txBody>
      </p:sp>
      <p:pic>
        <p:nvPicPr>
          <p:cNvPr id="2051" name="Picture 3" descr="C:\Users\Gost\Desktop\Исследование для РКО\Работа с пиациентами\pngtree-doctor-patient-nurse-nurse-patient-hospital-image_22542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2343" y="415834"/>
            <a:ext cx="5775959" cy="57759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006" y="1998617"/>
            <a:ext cx="4323805" cy="3862433"/>
          </a:xfrm>
        </p:spPr>
        <p:txBody>
          <a:bodyPr/>
          <a:lstStyle/>
          <a:p>
            <a:r>
              <a:rPr lang="ru-RU" sz="3200" b="1" dirty="0">
                <a:solidFill>
                  <a:srgbClr val="A32813"/>
                </a:solidFill>
              </a:rPr>
              <a:t>Цель исследования:</a:t>
            </a:r>
            <a:r>
              <a:rPr lang="ru-RU" sz="3200" dirty="0">
                <a:solidFill>
                  <a:srgbClr val="A32813"/>
                </a:solidFill>
              </a:rPr>
              <a:t> </a:t>
            </a:r>
            <a:r>
              <a:rPr lang="ru-RU" sz="3200" b="1" dirty="0">
                <a:solidFill>
                  <a:srgbClr val="05015F"/>
                </a:solidFill>
              </a:rPr>
              <a:t>оценить эффективность сестринского вмешательства в работу амбулаторного кардиологического кабинета. </a:t>
            </a:r>
          </a:p>
          <a:p>
            <a:endParaRPr lang="ru-RU" dirty="0"/>
          </a:p>
        </p:txBody>
      </p:sp>
      <p:pic>
        <p:nvPicPr>
          <p:cNvPr id="3081" name="Picture 9" descr="C:\Users\Gost\Desktop\Исследование для РКО\Работа с пиациентами\1639922457_2-abrakadabra-fun-p-risunok-chelovechka-dlya-prezentatsii-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28890" y="1998391"/>
            <a:ext cx="4824412" cy="4351337"/>
          </a:xfrm>
          <a:prstGeom prst="rect">
            <a:avLst/>
          </a:prstGeom>
          <a:noFill/>
        </p:spPr>
      </p:pic>
      <p:pic>
        <p:nvPicPr>
          <p:cNvPr id="3083" name="Picture 11" descr="C:\Users\Gost\Desktop\Исследование для РКО\Работа с пиациентами\free-png.ru-57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4760" y="248194"/>
            <a:ext cx="4286250" cy="428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A32813"/>
                </a:solidFill>
              </a:rPr>
              <a:t>Задачи исследования:</a:t>
            </a:r>
            <a:br>
              <a:rPr lang="ru-RU" b="1" dirty="0">
                <a:solidFill>
                  <a:srgbClr val="A32813"/>
                </a:solidFill>
              </a:rPr>
            </a:br>
            <a:endParaRPr lang="ru-RU" b="1" dirty="0">
              <a:solidFill>
                <a:srgbClr val="A3281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6390" y="1825625"/>
            <a:ext cx="7498079" cy="4351338"/>
          </a:xfrm>
        </p:spPr>
        <p:txBody>
          <a:bodyPr/>
          <a:lstStyle/>
          <a:p>
            <a:pPr lvl="0"/>
            <a:r>
              <a:rPr lang="ru-RU" dirty="0">
                <a:solidFill>
                  <a:srgbClr val="05015F"/>
                </a:solidFill>
              </a:rPr>
              <a:t>Оценить приверженность пациентов к амбулаторному наблюдению.</a:t>
            </a:r>
          </a:p>
          <a:p>
            <a:pPr lvl="0"/>
            <a:r>
              <a:rPr lang="ru-RU" dirty="0">
                <a:solidFill>
                  <a:srgbClr val="05015F"/>
                </a:solidFill>
              </a:rPr>
              <a:t>Оценить приверженность пациентов к выполнению рекомендаций по </a:t>
            </a:r>
            <a:r>
              <a:rPr lang="ru-RU" dirty="0" err="1">
                <a:solidFill>
                  <a:srgbClr val="05015F"/>
                </a:solidFill>
              </a:rPr>
              <a:t>немедикаментозному</a:t>
            </a:r>
            <a:r>
              <a:rPr lang="ru-RU" dirty="0">
                <a:solidFill>
                  <a:srgbClr val="05015F"/>
                </a:solidFill>
              </a:rPr>
              <a:t> и медикаментозному лечению.</a:t>
            </a:r>
          </a:p>
          <a:p>
            <a:pPr lvl="0"/>
            <a:r>
              <a:rPr lang="ru-RU" dirty="0">
                <a:solidFill>
                  <a:srgbClr val="05015F"/>
                </a:solidFill>
              </a:rPr>
              <a:t>Оценить влияние сестринского вмешательства на динамику гемодинамических показателей.</a:t>
            </a:r>
          </a:p>
          <a:p>
            <a:pPr lvl="0"/>
            <a:r>
              <a:rPr lang="ru-RU" dirty="0">
                <a:solidFill>
                  <a:srgbClr val="05015F"/>
                </a:solidFill>
              </a:rPr>
              <a:t>Оценить влияние сестринского вмешательства на динамику показателей качества жизни.</a:t>
            </a:r>
          </a:p>
          <a:p>
            <a:endParaRPr lang="ru-RU" dirty="0"/>
          </a:p>
        </p:txBody>
      </p:sp>
      <p:pic>
        <p:nvPicPr>
          <p:cNvPr id="6146" name="Picture 2" descr="C:\Users\Gost\Desktop\Исследование для РКО\Работа с пиациентами\images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0883" y="1619793"/>
            <a:ext cx="4052986" cy="2269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98616" y="365125"/>
            <a:ext cx="9355183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A32813"/>
                </a:solidFill>
              </a:rPr>
              <a:t>Материалы и методы исследования:</a:t>
            </a:r>
            <a:r>
              <a:rPr lang="ru-RU" dirty="0">
                <a:solidFill>
                  <a:srgbClr val="A32813"/>
                </a:solidFill>
              </a:rPr>
              <a:t/>
            </a:r>
            <a:br>
              <a:rPr lang="ru-RU" dirty="0">
                <a:solidFill>
                  <a:srgbClr val="A32813"/>
                </a:solidFill>
              </a:rPr>
            </a:br>
            <a:endParaRPr lang="ru-RU" dirty="0">
              <a:solidFill>
                <a:srgbClr val="A3281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6572" y="1580606"/>
            <a:ext cx="6714308" cy="4596357"/>
          </a:xfrm>
        </p:spPr>
        <p:txBody>
          <a:bodyPr/>
          <a:lstStyle/>
          <a:p>
            <a:r>
              <a:rPr lang="ru-RU" dirty="0">
                <a:solidFill>
                  <a:srgbClr val="05015F"/>
                </a:solidFill>
              </a:rPr>
              <a:t>Было принято решение создать 2 группы пациентов по 53 человека. </a:t>
            </a:r>
          </a:p>
          <a:p>
            <a:r>
              <a:rPr lang="ru-RU" dirty="0">
                <a:solidFill>
                  <a:srgbClr val="05015F"/>
                </a:solidFill>
              </a:rPr>
              <a:t>Все пациенты кардиологического профиля (АГ, ИБС, ХСН и другие СС заболевания) и состоят на диспансерном учете в кабинете врача-кардиолога поликлиники Южного города ГБУЗ СО «Волжская РКБ». </a:t>
            </a:r>
          </a:p>
          <a:p>
            <a:r>
              <a:rPr lang="ru-RU" dirty="0">
                <a:solidFill>
                  <a:srgbClr val="05015F"/>
                </a:solidFill>
              </a:rPr>
              <a:t>Отбор проводился среди пациентов, которые посещают поликлинику </a:t>
            </a:r>
            <a:r>
              <a:rPr lang="ru-RU" dirty="0" err="1">
                <a:solidFill>
                  <a:srgbClr val="05015F"/>
                </a:solidFill>
              </a:rPr>
              <a:t>амбулаторно</a:t>
            </a:r>
            <a:r>
              <a:rPr lang="ru-RU" dirty="0">
                <a:solidFill>
                  <a:srgbClr val="05015F"/>
                </a:solidFill>
              </a:rPr>
              <a:t>, в рамках кардиологического приема. </a:t>
            </a:r>
          </a:p>
          <a:p>
            <a:endParaRPr lang="ru-RU" dirty="0"/>
          </a:p>
        </p:txBody>
      </p:sp>
      <p:pic>
        <p:nvPicPr>
          <p:cNvPr id="4098" name="Picture 2" descr="C:\Users\Gost\Desktop\Документы для работы\ФОТО для работы\IMG20230901110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4783" y="1656126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1886" y="1825625"/>
            <a:ext cx="6570617" cy="4351338"/>
          </a:xfrm>
        </p:spPr>
        <p:txBody>
          <a:bodyPr/>
          <a:lstStyle/>
          <a:p>
            <a:r>
              <a:rPr lang="ru-RU" b="1" dirty="0">
                <a:solidFill>
                  <a:srgbClr val="05015F"/>
                </a:solidFill>
              </a:rPr>
              <a:t>На протяжении месяца </a:t>
            </a:r>
            <a:r>
              <a:rPr lang="ru-RU" b="1" dirty="0">
                <a:solidFill>
                  <a:srgbClr val="A32813"/>
                </a:solidFill>
              </a:rPr>
              <a:t>(с 22 марта по 24 апреля 2023 года) </a:t>
            </a:r>
            <a:r>
              <a:rPr lang="ru-RU" b="1" dirty="0">
                <a:solidFill>
                  <a:srgbClr val="05015F"/>
                </a:solidFill>
              </a:rPr>
              <a:t>пациенты включались последовательно непрерывно среди больных, которые подписали информированное согласие на участие в исследовании, до достижения </a:t>
            </a:r>
            <a:r>
              <a:rPr lang="ru-RU" b="1" dirty="0">
                <a:solidFill>
                  <a:srgbClr val="A32813"/>
                </a:solidFill>
              </a:rPr>
              <a:t>53 человек </a:t>
            </a:r>
            <a:r>
              <a:rPr lang="ru-RU" b="1" dirty="0">
                <a:solidFill>
                  <a:srgbClr val="05015F"/>
                </a:solidFill>
              </a:rPr>
              <a:t>в каждой группе. </a:t>
            </a:r>
          </a:p>
          <a:p>
            <a:r>
              <a:rPr lang="ru-RU" b="1" dirty="0">
                <a:solidFill>
                  <a:srgbClr val="05015F"/>
                </a:solidFill>
              </a:rPr>
              <a:t>Всего в исследовании приняли участие </a:t>
            </a:r>
            <a:r>
              <a:rPr lang="ru-RU" b="1" dirty="0">
                <a:solidFill>
                  <a:srgbClr val="A32813"/>
                </a:solidFill>
              </a:rPr>
              <a:t>106 человек</a:t>
            </a:r>
          </a:p>
          <a:p>
            <a:endParaRPr lang="ru-RU" b="1" dirty="0"/>
          </a:p>
        </p:txBody>
      </p:sp>
      <p:pic>
        <p:nvPicPr>
          <p:cNvPr id="5122" name="Picture 2" descr="C:\Users\Gost\Desktop\Исследование для РКО\Работа с пиациентами\1-07-1-554x4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3944" y="1294186"/>
            <a:ext cx="4837430" cy="389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xmlns="" id="{2A09CADE-4126-1158-365B-02CED4E335F6}"/>
              </a:ext>
            </a:extLst>
          </p:cNvPr>
          <p:cNvSpPr/>
          <p:nvPr/>
        </p:nvSpPr>
        <p:spPr>
          <a:xfrm>
            <a:off x="414670" y="5389813"/>
            <a:ext cx="11362660" cy="1382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Визит 0 (включение)                        Визит 1 (через 1 месяц+2 </a:t>
            </a:r>
            <a:r>
              <a:rPr lang="ru-RU" sz="2000" dirty="0" err="1"/>
              <a:t>нед</a:t>
            </a:r>
            <a:r>
              <a:rPr lang="ru-RU" sz="2000" dirty="0"/>
              <a:t>)         Визит 2 (через 3 месяца  +1мес)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99EE9E30-A721-4EC4-4808-0984B3110FE0}"/>
              </a:ext>
            </a:extLst>
          </p:cNvPr>
          <p:cNvSpPr/>
          <p:nvPr/>
        </p:nvSpPr>
        <p:spPr>
          <a:xfrm>
            <a:off x="414670" y="2619814"/>
            <a:ext cx="11142921" cy="2936422"/>
          </a:xfrm>
          <a:prstGeom prst="rightArrow">
            <a:avLst/>
          </a:prstGeom>
          <a:solidFill>
            <a:srgbClr val="0048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</a:rPr>
              <a:t>Очный визит</a:t>
            </a:r>
          </a:p>
          <a:p>
            <a:r>
              <a:rPr lang="ru-RU" dirty="0">
                <a:solidFill>
                  <a:schemeClr val="bg1"/>
                </a:solidFill>
              </a:rPr>
              <a:t>Сбор анамнеза, </a:t>
            </a:r>
            <a:r>
              <a:rPr lang="en-US" dirty="0">
                <a:solidFill>
                  <a:schemeClr val="bg1"/>
                </a:solidFill>
              </a:rPr>
              <a:t>EQ5DL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Объективный осмотр</a:t>
            </a:r>
          </a:p>
          <a:p>
            <a:r>
              <a:rPr lang="ru-RU" dirty="0">
                <a:solidFill>
                  <a:schemeClr val="bg1"/>
                </a:solidFill>
              </a:rPr>
              <a:t>Обучение (вмешательство м/с)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0D22F17-33B9-CA45-3898-71BCA893FE68}"/>
              </a:ext>
            </a:extLst>
          </p:cNvPr>
          <p:cNvSpPr txBox="1"/>
          <p:nvPr/>
        </p:nvSpPr>
        <p:spPr>
          <a:xfrm>
            <a:off x="4715691" y="2306323"/>
            <a:ext cx="1975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Группа 1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xmlns="" id="{5DE72309-F203-E673-0BA0-BA98A22932D1}"/>
              </a:ext>
            </a:extLst>
          </p:cNvPr>
          <p:cNvSpPr/>
          <p:nvPr/>
        </p:nvSpPr>
        <p:spPr>
          <a:xfrm>
            <a:off x="510362" y="589256"/>
            <a:ext cx="3423685" cy="181722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dirty="0">
                <a:solidFill>
                  <a:schemeClr val="bg1"/>
                </a:solidFill>
              </a:rPr>
              <a:t>Очный визит</a:t>
            </a:r>
          </a:p>
          <a:p>
            <a:pPr lvl="1"/>
            <a:r>
              <a:rPr lang="ru-RU" dirty="0">
                <a:solidFill>
                  <a:schemeClr val="bg1"/>
                </a:solidFill>
              </a:rPr>
              <a:t>Сбор анамнеза</a:t>
            </a:r>
            <a:r>
              <a:rPr lang="en-US" dirty="0">
                <a:solidFill>
                  <a:schemeClr val="bg1"/>
                </a:solidFill>
              </a:rPr>
              <a:t>, EQ5DL</a:t>
            </a:r>
            <a:endParaRPr lang="ru-RU" dirty="0">
              <a:solidFill>
                <a:schemeClr val="bg1"/>
              </a:solidFill>
            </a:endParaRPr>
          </a:p>
          <a:p>
            <a:pPr lvl="1"/>
            <a:r>
              <a:rPr lang="ru-RU" dirty="0">
                <a:solidFill>
                  <a:schemeClr val="bg1"/>
                </a:solidFill>
              </a:rPr>
              <a:t>Объективный осмотр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7A3C90-0196-86A2-E388-3A2F41FD6C32}"/>
              </a:ext>
            </a:extLst>
          </p:cNvPr>
          <p:cNvSpPr txBox="1"/>
          <p:nvPr/>
        </p:nvSpPr>
        <p:spPr>
          <a:xfrm>
            <a:off x="4508205" y="127591"/>
            <a:ext cx="2349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Группа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487D10-A38E-2794-8307-EA1F087023D2}"/>
              </a:ext>
            </a:extLst>
          </p:cNvPr>
          <p:cNvSpPr txBox="1"/>
          <p:nvPr/>
        </p:nvSpPr>
        <p:spPr>
          <a:xfrm>
            <a:off x="7878727" y="3432574"/>
            <a:ext cx="3232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Очный визит</a:t>
            </a:r>
          </a:p>
          <a:p>
            <a:r>
              <a:rPr lang="ru-RU" dirty="0">
                <a:solidFill>
                  <a:schemeClr val="bg1"/>
                </a:solidFill>
              </a:rPr>
              <a:t>Сбор анамнеза, </a:t>
            </a:r>
            <a:r>
              <a:rPr lang="en-US" dirty="0">
                <a:solidFill>
                  <a:schemeClr val="bg1"/>
                </a:solidFill>
              </a:rPr>
              <a:t>EQ5DL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Объективный осмотр.</a:t>
            </a:r>
          </a:p>
          <a:p>
            <a:r>
              <a:rPr lang="ru-RU" dirty="0">
                <a:solidFill>
                  <a:schemeClr val="bg1"/>
                </a:solidFill>
              </a:rPr>
              <a:t>Оценка приверженности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8B4257-3FF4-5FCC-2EDE-BB8C7297D3BA}"/>
              </a:ext>
            </a:extLst>
          </p:cNvPr>
          <p:cNvSpPr txBox="1"/>
          <p:nvPr/>
        </p:nvSpPr>
        <p:spPr>
          <a:xfrm>
            <a:off x="4194544" y="3429000"/>
            <a:ext cx="2977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Структурированный телефонный звонок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Оценка приверженности и Дополнительное обучение.</a:t>
            </a:r>
          </a:p>
          <a:p>
            <a:endParaRPr lang="ru-RU" dirty="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xmlns="" id="{E4F7399C-9829-2B25-3046-BCF4338EE638}"/>
              </a:ext>
            </a:extLst>
          </p:cNvPr>
          <p:cNvSpPr/>
          <p:nvPr/>
        </p:nvSpPr>
        <p:spPr>
          <a:xfrm>
            <a:off x="7740502" y="138721"/>
            <a:ext cx="3654053" cy="2476444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</a:rPr>
              <a:t>Очный визит</a:t>
            </a:r>
          </a:p>
          <a:p>
            <a:r>
              <a:rPr lang="ru-RU" dirty="0">
                <a:solidFill>
                  <a:schemeClr val="bg1"/>
                </a:solidFill>
              </a:rPr>
              <a:t>Сбор анамнеза, </a:t>
            </a:r>
            <a:r>
              <a:rPr lang="en-US" dirty="0">
                <a:solidFill>
                  <a:schemeClr val="bg1"/>
                </a:solidFill>
              </a:rPr>
              <a:t>EQ5DL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Объективный осмотр.</a:t>
            </a:r>
          </a:p>
          <a:p>
            <a:r>
              <a:rPr lang="ru-RU" dirty="0">
                <a:solidFill>
                  <a:schemeClr val="bg1"/>
                </a:solidFill>
              </a:rPr>
              <a:t>Оценка приверженности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4D9617-1926-F1DC-0DBF-E7F6814B6332}"/>
              </a:ext>
            </a:extLst>
          </p:cNvPr>
          <p:cNvSpPr txBox="1"/>
          <p:nvPr/>
        </p:nvSpPr>
        <p:spPr>
          <a:xfrm rot="16200000">
            <a:off x="9722749" y="2908162"/>
            <a:ext cx="4378524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xmlns="" val="3151358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1074" y="1825625"/>
            <a:ext cx="4702629" cy="4351338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A32813"/>
                </a:solidFill>
              </a:rPr>
              <a:t>1 группа – </a:t>
            </a:r>
          </a:p>
          <a:p>
            <a:pPr>
              <a:buNone/>
            </a:pPr>
            <a:r>
              <a:rPr lang="ru-RU" dirty="0">
                <a:solidFill>
                  <a:srgbClr val="002060"/>
                </a:solidFill>
              </a:rPr>
              <a:t>   пациенты, набирались в рамках усовершенствованного кардиологического приема, так называемая </a:t>
            </a:r>
          </a:p>
          <a:p>
            <a:pPr>
              <a:buNone/>
            </a:pPr>
            <a:r>
              <a:rPr lang="ru-RU" b="1" dirty="0">
                <a:solidFill>
                  <a:srgbClr val="A32813"/>
                </a:solidFill>
              </a:rPr>
              <a:t>   «группа активного вмешательства». </a:t>
            </a:r>
          </a:p>
          <a:p>
            <a:endParaRPr lang="ru-RU" b="1" dirty="0">
              <a:solidFill>
                <a:srgbClr val="A32813"/>
              </a:solidFill>
            </a:endParaRPr>
          </a:p>
        </p:txBody>
      </p:sp>
      <p:pic>
        <p:nvPicPr>
          <p:cNvPr id="7171" name="Picture 3" descr="C:\Users\Gost\Desktop\Документы для работы\ФОТО для работы\IMG202309011058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1897" y="872355"/>
            <a:ext cx="6282690" cy="47120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823" y="2233749"/>
            <a:ext cx="3487783" cy="3943214"/>
          </a:xfrm>
        </p:spPr>
        <p:txBody>
          <a:bodyPr/>
          <a:lstStyle/>
          <a:p>
            <a:r>
              <a:rPr lang="ru-RU" b="1" dirty="0">
                <a:solidFill>
                  <a:srgbClr val="A32813"/>
                </a:solidFill>
              </a:rPr>
              <a:t>2 группа – </a:t>
            </a:r>
            <a:r>
              <a:rPr lang="ru-RU" dirty="0">
                <a:solidFill>
                  <a:srgbClr val="05015F"/>
                </a:solidFill>
              </a:rPr>
              <a:t>пациенты, набранные в рамках стандартной практики учреждения, то есть </a:t>
            </a:r>
            <a:r>
              <a:rPr lang="ru-RU" b="1" dirty="0">
                <a:solidFill>
                  <a:srgbClr val="A32813"/>
                </a:solidFill>
              </a:rPr>
              <a:t>«группа контроля». </a:t>
            </a:r>
          </a:p>
          <a:p>
            <a:endParaRPr lang="ru-RU" dirty="0"/>
          </a:p>
        </p:txBody>
      </p:sp>
      <p:pic>
        <p:nvPicPr>
          <p:cNvPr id="8195" name="Picture 3" descr="C:\Users\Gost\Desktop\Исследование для РКО\Работа с пиациентами\1a52190e27b5561fddb09ae35efb81f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3886" y="1197021"/>
            <a:ext cx="6231526" cy="50059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446" y="4480560"/>
            <a:ext cx="6492239" cy="1522674"/>
          </a:xfrm>
        </p:spPr>
        <p:txBody>
          <a:bodyPr/>
          <a:lstStyle/>
          <a:p>
            <a:r>
              <a:rPr lang="ru-RU" sz="2800" b="1" dirty="0"/>
              <a:t>Каждый пациент, принявший участие в исследовании, дал информированное согласие.</a:t>
            </a:r>
          </a:p>
        </p:txBody>
      </p:sp>
      <p:pic>
        <p:nvPicPr>
          <p:cNvPr id="5122" name="Picture 2" descr="C:\Users\Gost\Desktop\Исследование для РКО\Работа с пиациентами\Согласи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05546" y="367887"/>
            <a:ext cx="4183561" cy="5913644"/>
          </a:xfrm>
          <a:prstGeom prst="rect">
            <a:avLst/>
          </a:prstGeom>
          <a:noFill/>
        </p:spPr>
      </p:pic>
      <p:pic>
        <p:nvPicPr>
          <p:cNvPr id="9218" name="Picture 2" descr="C:\Users\Gost\Desktop\Исследование для РКО\Работа с пиациентами\images (1)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0540" y="1306286"/>
            <a:ext cx="5015205" cy="2808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07095" y="384313"/>
            <a:ext cx="9541565" cy="579265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800" b="1" dirty="0"/>
              <a:t>На начальном этапе (визит 0 – период с </a:t>
            </a:r>
            <a:r>
              <a:rPr lang="ru-RU" sz="1800" b="1" dirty="0" smtClean="0"/>
              <a:t>27.03.2023 г .по 24.04.2023 г .) </a:t>
            </a:r>
            <a:r>
              <a:rPr lang="ru-RU" sz="1800" b="1" dirty="0"/>
              <a:t>для всех пациентов регистрировались следующие исходные данные:</a:t>
            </a:r>
            <a:endParaRPr lang="ru-RU" sz="1800" dirty="0"/>
          </a:p>
          <a:p>
            <a:pPr lvl="0">
              <a:spcBef>
                <a:spcPts val="0"/>
              </a:spcBef>
            </a:pPr>
            <a:r>
              <a:rPr lang="ru-RU" sz="1800" dirty="0"/>
              <a:t>Порядковый номер участника.</a:t>
            </a:r>
          </a:p>
          <a:p>
            <a:pPr lvl="0">
              <a:spcBef>
                <a:spcPts val="0"/>
              </a:spcBef>
            </a:pPr>
            <a:r>
              <a:rPr lang="ru-RU" sz="1800" dirty="0"/>
              <a:t>Пол.</a:t>
            </a:r>
          </a:p>
          <a:p>
            <a:pPr lvl="0">
              <a:spcBef>
                <a:spcPts val="0"/>
              </a:spcBef>
            </a:pPr>
            <a:r>
              <a:rPr lang="ru-RU" sz="1800" dirty="0"/>
              <a:t>Возраст.</a:t>
            </a:r>
          </a:p>
          <a:p>
            <a:pPr lvl="0">
              <a:spcBef>
                <a:spcPts val="0"/>
              </a:spcBef>
            </a:pPr>
            <a:r>
              <a:rPr lang="ru-RU" sz="1800" dirty="0"/>
              <a:t>Вес, рост, ИМТ, ОТ (объем талии).</a:t>
            </a:r>
          </a:p>
          <a:p>
            <a:pPr lvl="0">
              <a:spcBef>
                <a:spcPts val="0"/>
              </a:spcBef>
            </a:pPr>
            <a:r>
              <a:rPr lang="ru-RU" sz="1800" dirty="0"/>
              <a:t>Основные заболевания по профилю кардиология: артериальная гипертония (АГ), ишемическая болезнь сердца (ИБС), фибрилляция предсердий(ФП) и другие нарушения ритма, хроническая сердечная недостаточность (ХСН), пороки сердца, </a:t>
            </a:r>
            <a:r>
              <a:rPr lang="ru-RU" sz="1800" dirty="0" err="1"/>
              <a:t>кардиомиопатии</a:t>
            </a:r>
            <a:r>
              <a:rPr lang="ru-RU" sz="1800" dirty="0"/>
              <a:t> (КМП), перенесенные кардиохирургические вмешательства и прочее. </a:t>
            </a:r>
          </a:p>
          <a:p>
            <a:pPr lvl="0">
              <a:spcBef>
                <a:spcPts val="0"/>
              </a:spcBef>
            </a:pPr>
            <a:r>
              <a:rPr lang="ru-RU" sz="1800" dirty="0"/>
              <a:t>Сопутствующие заболевания, которые оказывают влияние на основное заболевание: сахарный диабет (СД), хроническая болезнь почек (ХБП), онкология, бронхиальная астма (БА), хроническая </a:t>
            </a:r>
            <a:r>
              <a:rPr lang="ru-RU" sz="1800" dirty="0" err="1"/>
              <a:t>обструктивная</a:t>
            </a:r>
            <a:r>
              <a:rPr lang="ru-RU" sz="1800" dirty="0"/>
              <a:t> болезнь легких (ХОБЛ), анемия, язвенная болезнь (ЯБ), цирроз печени и прочее. </a:t>
            </a:r>
          </a:p>
          <a:p>
            <a:pPr lvl="0">
              <a:spcBef>
                <a:spcPts val="0"/>
              </a:spcBef>
            </a:pPr>
            <a:r>
              <a:rPr lang="ru-RU" sz="1800" dirty="0"/>
              <a:t>Расчет индекса </a:t>
            </a:r>
            <a:r>
              <a:rPr lang="ru-RU" sz="1800" dirty="0" err="1"/>
              <a:t>Коморбидности</a:t>
            </a:r>
            <a:r>
              <a:rPr lang="ru-RU" sz="1800" dirty="0"/>
              <a:t> по </a:t>
            </a:r>
            <a:r>
              <a:rPr lang="ru-RU" sz="1800" dirty="0" err="1"/>
              <a:t>Чарльсону</a:t>
            </a:r>
            <a:endParaRPr lang="ru-RU" sz="1800" dirty="0"/>
          </a:p>
          <a:p>
            <a:pPr lvl="0">
              <a:spcBef>
                <a:spcPts val="0"/>
              </a:spcBef>
            </a:pPr>
            <a:r>
              <a:rPr lang="ru-RU" sz="1800" dirty="0"/>
              <a:t>АД, пульс, ЧСС.</a:t>
            </a:r>
          </a:p>
          <a:p>
            <a:pPr lvl="0">
              <a:spcBef>
                <a:spcPts val="0"/>
              </a:spcBef>
            </a:pPr>
            <a:r>
              <a:rPr lang="ru-RU" sz="1800" dirty="0" err="1"/>
              <a:t>Пульсоксиметрия</a:t>
            </a:r>
            <a:r>
              <a:rPr lang="ru-RU" sz="1800" dirty="0"/>
              <a:t>.</a:t>
            </a:r>
          </a:p>
          <a:p>
            <a:pPr lvl="0">
              <a:spcBef>
                <a:spcPts val="0"/>
              </a:spcBef>
            </a:pPr>
            <a:r>
              <a:rPr lang="ru-RU" sz="1800" dirty="0"/>
              <a:t> Уровень </a:t>
            </a:r>
            <a:r>
              <a:rPr lang="ru-RU" sz="1800" dirty="0" err="1"/>
              <a:t>креатинина</a:t>
            </a:r>
            <a:r>
              <a:rPr lang="ru-RU" sz="1800" dirty="0"/>
              <a:t> сыворотки.</a:t>
            </a:r>
          </a:p>
          <a:p>
            <a:pPr lvl="0">
              <a:spcBef>
                <a:spcPts val="0"/>
              </a:spcBef>
            </a:pPr>
            <a:r>
              <a:rPr lang="ru-RU" sz="1800" dirty="0"/>
              <a:t> Европейский </a:t>
            </a:r>
            <a:r>
              <a:rPr lang="ru-RU" sz="1800" dirty="0" err="1"/>
              <a:t>опросник</a:t>
            </a:r>
            <a:r>
              <a:rPr lang="ru-RU" sz="1800" dirty="0"/>
              <a:t> качества жизни </a:t>
            </a:r>
            <a:r>
              <a:rPr lang="en-US" sz="1800" dirty="0"/>
              <a:t>EQ</a:t>
            </a:r>
            <a:r>
              <a:rPr lang="ru-RU" sz="1800" dirty="0"/>
              <a:t>5</a:t>
            </a:r>
            <a:r>
              <a:rPr lang="en-US" sz="1800" dirty="0"/>
              <a:t>D</a:t>
            </a:r>
            <a:r>
              <a:rPr lang="ru-RU" sz="1800" dirty="0"/>
              <a:t>5.</a:t>
            </a:r>
          </a:p>
          <a:p>
            <a:pPr lvl="0">
              <a:spcBef>
                <a:spcPts val="0"/>
              </a:spcBef>
            </a:pPr>
            <a:r>
              <a:rPr lang="ru-RU" sz="1800" dirty="0"/>
              <a:t> Регистрация названия и доз всех принимаемых до 0 визита и назначенных на 0 визите лекарственных средств.</a:t>
            </a:r>
          </a:p>
          <a:p>
            <a:pPr lvl="0">
              <a:spcBef>
                <a:spcPts val="0"/>
              </a:spcBef>
            </a:pPr>
            <a:r>
              <a:rPr lang="ru-RU" sz="1800" dirty="0"/>
              <a:t> Регистрация назначенных </a:t>
            </a:r>
            <a:r>
              <a:rPr lang="ru-RU" sz="1800" dirty="0" err="1"/>
              <a:t>немедикаментозных</a:t>
            </a:r>
            <a:r>
              <a:rPr lang="ru-RU" sz="1800" dirty="0"/>
              <a:t> методов лечения заболеваний </a:t>
            </a:r>
            <a:r>
              <a:rPr lang="ru-RU" sz="1800" dirty="0" err="1"/>
              <a:t>сердечно-сосудистой</a:t>
            </a:r>
            <a:r>
              <a:rPr lang="ru-RU" sz="1800" dirty="0"/>
              <a:t> системы.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2"/>
          <p:cNvSpPr>
            <a:spLocks noChangeArrowheads="1"/>
          </p:cNvSpPr>
          <p:nvPr/>
        </p:nvSpPr>
        <p:spPr bwMode="auto">
          <a:xfrm>
            <a:off x="2928938" y="390525"/>
            <a:ext cx="7921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600">
                <a:solidFill>
                  <a:srgbClr val="18889F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Информация о потенциальном </a:t>
            </a:r>
            <a:endParaRPr lang="en-US" altLang="ru-RU" sz="3600">
              <a:solidFill>
                <a:srgbClr val="18889F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altLang="ru-RU" sz="3600">
                <a:solidFill>
                  <a:srgbClr val="18889F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конфликте интересов</a:t>
            </a:r>
            <a:endParaRPr lang="ru-RU" sz="3600">
              <a:solidFill>
                <a:srgbClr val="18889F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099" name="Прямоугольник 3"/>
          <p:cNvSpPr>
            <a:spLocks noChangeArrowheads="1"/>
          </p:cNvSpPr>
          <p:nvPr/>
        </p:nvSpPr>
        <p:spPr bwMode="auto">
          <a:xfrm>
            <a:off x="595313" y="4567238"/>
            <a:ext cx="10463212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mbria" pitchFamily="18" charset="0"/>
                <a:ea typeface="Cambria" pitchFamily="18" charset="0"/>
                <a:cs typeface="Times New Roman" pitchFamily="18" charset="0"/>
              </a:rPr>
              <a:t>Автор заявляет, что вышеуказанная информация никоим образом не повлияла на результаты исследования и собственное мнение при изложении доклада</a:t>
            </a:r>
          </a:p>
        </p:txBody>
      </p:sp>
      <p:sp>
        <p:nvSpPr>
          <p:cNvPr id="4100" name="Rectangle 3"/>
          <p:cNvSpPr txBox="1">
            <a:spLocks noChangeArrowheads="1"/>
          </p:cNvSpPr>
          <p:nvPr/>
        </p:nvSpPr>
        <p:spPr bwMode="auto">
          <a:xfrm>
            <a:off x="595313" y="2012950"/>
            <a:ext cx="10702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Научные гранты/клинические исследования: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</a:t>
            </a:r>
            <a:r>
              <a:rPr lang="ru-RU" altLang="ru-RU" sz="2400">
                <a:solidFill>
                  <a:srgbClr val="E84F3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Нет</a:t>
            </a:r>
          </a:p>
          <a:p>
            <a:pPr>
              <a:spcBef>
                <a:spcPct val="20000"/>
              </a:spcBef>
            </a:pP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Спикер – бюро (лекции и круглые столы):    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</a:t>
            </a: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</a:t>
            </a:r>
            <a:r>
              <a:rPr lang="ru-RU" altLang="ru-RU" sz="2400">
                <a:solidFill>
                  <a:srgbClr val="E84F3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Нет</a:t>
            </a:r>
          </a:p>
          <a:p>
            <a:pPr>
              <a:spcBef>
                <a:spcPct val="20000"/>
              </a:spcBef>
            </a:pP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Консультант:			             	          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</a:t>
            </a: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</a:t>
            </a:r>
            <a:r>
              <a:rPr lang="ru-RU" altLang="ru-RU" sz="2400">
                <a:solidFill>
                  <a:srgbClr val="E84F3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Нет</a:t>
            </a:r>
          </a:p>
          <a:p>
            <a:pPr>
              <a:spcBef>
                <a:spcPct val="20000"/>
              </a:spcBef>
            </a:pP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Сотрудник (в т.ч. – частичная занятость):     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 </a:t>
            </a: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</a:t>
            </a:r>
            <a:r>
              <a:rPr lang="ru-RU" altLang="ru-RU" sz="2400">
                <a:solidFill>
                  <a:srgbClr val="E84F3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Нет</a:t>
            </a:r>
          </a:p>
          <a:p>
            <a:pPr>
              <a:spcBef>
                <a:spcPct val="20000"/>
              </a:spcBef>
            </a:pP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Финансовые интересы в фарм-бизнесе:        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 </a:t>
            </a:r>
            <a:r>
              <a:rPr lang="ru-RU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ru-RU" sz="2400">
                <a:solidFill>
                  <a:srgbClr val="17889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</a:t>
            </a:r>
            <a:r>
              <a:rPr lang="ru-RU" altLang="ru-RU" sz="2400">
                <a:solidFill>
                  <a:srgbClr val="E84F3E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Нет</a:t>
            </a:r>
          </a:p>
          <a:p>
            <a:pPr>
              <a:spcBef>
                <a:spcPct val="20000"/>
              </a:spcBef>
            </a:pPr>
            <a:endParaRPr lang="en-US" altLang="ru-RU" sz="2400">
              <a:solidFill>
                <a:srgbClr val="17889E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891" y="4807131"/>
            <a:ext cx="5296325" cy="1593668"/>
          </a:xfrm>
        </p:spPr>
        <p:txBody>
          <a:bodyPr/>
          <a:lstStyle/>
          <a:p>
            <a:pPr algn="ctr"/>
            <a:r>
              <a:rPr lang="ru-RU" sz="3200" b="1" dirty="0"/>
              <a:t>На каждого пациента оформлялся</a:t>
            </a:r>
            <a:br>
              <a:rPr lang="ru-RU" sz="3200" b="1" dirty="0"/>
            </a:br>
            <a:r>
              <a:rPr lang="ru-RU" sz="3200" b="1" dirty="0">
                <a:solidFill>
                  <a:srgbClr val="A32813"/>
                </a:solidFill>
              </a:rPr>
              <a:t>Протокол исследования</a:t>
            </a:r>
          </a:p>
        </p:txBody>
      </p:sp>
      <p:pic>
        <p:nvPicPr>
          <p:cNvPr id="4098" name="Picture 2" descr="C:\Users\Gost\Desktop\Исследование для РКО\Работа с пиациентами\Протокол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84353" y="225197"/>
            <a:ext cx="4359508" cy="6162352"/>
          </a:xfrm>
          <a:prstGeom prst="rect">
            <a:avLst/>
          </a:prstGeom>
          <a:noFill/>
        </p:spPr>
      </p:pic>
      <p:pic>
        <p:nvPicPr>
          <p:cNvPr id="10243" name="Picture 3" descr="C:\Users\Gost\Desktop\Исследование для РКО\Работа с пиациентами\images (2)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8251" y="1050471"/>
            <a:ext cx="4144037" cy="3626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27644" cy="4351338"/>
          </a:xfrm>
        </p:spPr>
        <p:txBody>
          <a:bodyPr/>
          <a:lstStyle/>
          <a:p>
            <a:r>
              <a:rPr lang="ru-RU" b="1" dirty="0">
                <a:solidFill>
                  <a:srgbClr val="A32813"/>
                </a:solidFill>
              </a:rPr>
              <a:t>Визит 1</a:t>
            </a:r>
            <a:r>
              <a:rPr lang="ru-RU" dirty="0"/>
              <a:t> проводился в период с 01.06.2023г по 09.06.2023г только для пациентов группы 1, так как он предполагает возможность продолжения сестринского вмешательства и модификацию лечения и образа жизни пациента путем структурированного телефонного звонка </a:t>
            </a:r>
          </a:p>
          <a:p>
            <a:r>
              <a:rPr lang="ru-RU" b="1" dirty="0">
                <a:solidFill>
                  <a:srgbClr val="05015F"/>
                </a:solidFill>
              </a:rPr>
              <a:t>(разработка Н.Г. Виноградовой)</a:t>
            </a:r>
          </a:p>
          <a:p>
            <a:endParaRPr lang="ru-RU" dirty="0"/>
          </a:p>
        </p:txBody>
      </p:sp>
      <p:pic>
        <p:nvPicPr>
          <p:cNvPr id="6149" name="Picture 5" descr="C:\Users\Gost\Desktop\Исследование для РКО\Работа с пиациентами\Звоно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41892" y="221111"/>
            <a:ext cx="4279047" cy="604861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319657" y="627017"/>
            <a:ext cx="1162594" cy="156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1887" y="1550504"/>
            <a:ext cx="5904410" cy="4626459"/>
          </a:xfrm>
        </p:spPr>
        <p:txBody>
          <a:bodyPr/>
          <a:lstStyle/>
          <a:p>
            <a:r>
              <a:rPr lang="ru-RU" sz="2400" b="1" dirty="0">
                <a:solidFill>
                  <a:srgbClr val="A32813"/>
                </a:solidFill>
              </a:rPr>
              <a:t>Визит 1 – заочный</a:t>
            </a:r>
            <a:r>
              <a:rPr lang="ru-RU" sz="2400" b="1" dirty="0"/>
              <a:t>. Проводился с помощью телефонного контакта и </a:t>
            </a:r>
            <a:r>
              <a:rPr lang="ru-RU" sz="2400" b="1" dirty="0">
                <a:solidFill>
                  <a:srgbClr val="A32813"/>
                </a:solidFill>
              </a:rPr>
              <a:t>структурированного телефонного звонка</a:t>
            </a:r>
            <a:r>
              <a:rPr lang="ru-RU" sz="2400" b="1" dirty="0"/>
              <a:t>. </a:t>
            </a:r>
          </a:p>
          <a:p>
            <a:r>
              <a:rPr lang="ru-RU" sz="2400" b="1" dirty="0"/>
              <a:t>На визите 1 медицинской сестре кардиологического кабинета необходимо было собрать информацию по прямой приверженности пациента к наблюдению и лечению, в том числе и к </a:t>
            </a:r>
            <a:r>
              <a:rPr lang="ru-RU" sz="2400" b="1" dirty="0" err="1"/>
              <a:t>немедикаментозным</a:t>
            </a:r>
            <a:r>
              <a:rPr lang="ru-RU" sz="2400" b="1" dirty="0"/>
              <a:t> рекомендациям. </a:t>
            </a:r>
          </a:p>
          <a:p>
            <a:r>
              <a:rPr lang="ru-RU" sz="2400" b="1" dirty="0">
                <a:solidFill>
                  <a:srgbClr val="A32813"/>
                </a:solidFill>
              </a:rPr>
              <a:t>Визит 1 проводился через 1 месяц + 2 </a:t>
            </a:r>
            <a:r>
              <a:rPr lang="ru-RU" sz="2400" b="1" dirty="0"/>
              <a:t>недели после включения пациента в исследование. </a:t>
            </a:r>
          </a:p>
          <a:p>
            <a:endParaRPr lang="ru-RU" dirty="0"/>
          </a:p>
        </p:txBody>
      </p:sp>
      <p:pic>
        <p:nvPicPr>
          <p:cNvPr id="1026" name="Picture 2" descr="C:\Users\Gost\Desktop\Документы для работы\ФОТО для работы\IMG202309181051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2335" y="1293224"/>
            <a:ext cx="5262539" cy="3946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9026" y="1590261"/>
            <a:ext cx="4174435" cy="4586702"/>
          </a:xfrm>
        </p:spPr>
        <p:txBody>
          <a:bodyPr/>
          <a:lstStyle/>
          <a:p>
            <a:r>
              <a:rPr lang="ru-RU" sz="2400" b="1" dirty="0">
                <a:solidFill>
                  <a:srgbClr val="A32813"/>
                </a:solidFill>
              </a:rPr>
              <a:t>Визит 2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05015F"/>
                </a:solidFill>
              </a:rPr>
              <a:t>проводился </a:t>
            </a:r>
            <a:r>
              <a:rPr lang="ru-RU" sz="2400" dirty="0" err="1">
                <a:solidFill>
                  <a:srgbClr val="05015F"/>
                </a:solidFill>
              </a:rPr>
              <a:t>очно</a:t>
            </a:r>
            <a:r>
              <a:rPr lang="ru-RU" sz="2400" dirty="0">
                <a:solidFill>
                  <a:srgbClr val="05015F"/>
                </a:solidFill>
              </a:rPr>
              <a:t> в обеих группах: и в группе активного вмешательства № 1 и в группе контроля № 2 в период с 24.07.2023 </a:t>
            </a:r>
            <a:r>
              <a:rPr lang="ru-RU" sz="2400" dirty="0" smtClean="0">
                <a:solidFill>
                  <a:srgbClr val="05015F"/>
                </a:solidFill>
              </a:rPr>
              <a:t>г. по 24.08.2023 г</a:t>
            </a:r>
            <a:r>
              <a:rPr lang="ru-RU" sz="2400" dirty="0">
                <a:solidFill>
                  <a:srgbClr val="05015F"/>
                </a:solidFill>
              </a:rPr>
              <a:t>. </a:t>
            </a:r>
          </a:p>
          <a:p>
            <a:r>
              <a:rPr lang="ru-RU" sz="2400" dirty="0">
                <a:solidFill>
                  <a:srgbClr val="05015F"/>
                </a:solidFill>
              </a:rPr>
              <a:t>На данном этапе, кроме всех стандартных показателей (согласно протокола), оценивался также сам факт наличия визита 2, как доказательство приверженности пациента к наблюдению. </a:t>
            </a:r>
          </a:p>
          <a:p>
            <a:endParaRPr lang="ru-RU" dirty="0"/>
          </a:p>
        </p:txBody>
      </p:sp>
      <p:pic>
        <p:nvPicPr>
          <p:cNvPr id="9" name="Picture 2" descr="C:\Users\Gost\Desktop\Документы для работы\ФОТО для работы\IMG202309011055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81750" y="2215356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88726" cy="4351338"/>
          </a:xfrm>
        </p:spPr>
        <p:txBody>
          <a:bodyPr/>
          <a:lstStyle/>
          <a:p>
            <a:r>
              <a:rPr lang="ru-RU" sz="3200" b="1" dirty="0">
                <a:solidFill>
                  <a:srgbClr val="A32813"/>
                </a:solidFill>
              </a:rPr>
              <a:t>На визите 2 </a:t>
            </a:r>
            <a:r>
              <a:rPr lang="ru-RU" sz="3200" b="1" dirty="0">
                <a:solidFill>
                  <a:srgbClr val="05015F"/>
                </a:solidFill>
              </a:rPr>
              <a:t>фиксировалась вся информация, полученная на </a:t>
            </a:r>
            <a:r>
              <a:rPr lang="ru-RU" sz="3200" b="1" dirty="0">
                <a:solidFill>
                  <a:srgbClr val="A32813"/>
                </a:solidFill>
              </a:rPr>
              <a:t>визите 0 </a:t>
            </a:r>
            <a:r>
              <a:rPr lang="ru-RU" sz="3200" b="1" dirty="0">
                <a:solidFill>
                  <a:srgbClr val="05015F"/>
                </a:solidFill>
              </a:rPr>
              <a:t>повторно с обязательной прямой оценкой  приверженности пациента к медикаментозным и </a:t>
            </a:r>
            <a:r>
              <a:rPr lang="ru-RU" sz="3200" b="1" dirty="0" err="1">
                <a:solidFill>
                  <a:srgbClr val="05015F"/>
                </a:solidFill>
              </a:rPr>
              <a:t>немедикаментозным</a:t>
            </a:r>
            <a:r>
              <a:rPr lang="ru-RU" sz="3200" b="1" dirty="0">
                <a:solidFill>
                  <a:srgbClr val="05015F"/>
                </a:solidFill>
              </a:rPr>
              <a:t> методам лечения. </a:t>
            </a:r>
          </a:p>
        </p:txBody>
      </p:sp>
      <p:pic>
        <p:nvPicPr>
          <p:cNvPr id="11266" name="Picture 2" descr="C:\Users\Gost\Desktop\Исследование для РКО\Работа с пиациентами\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51393" y="378823"/>
            <a:ext cx="4294918" cy="5798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4949" y="1825625"/>
            <a:ext cx="5614851" cy="4351338"/>
          </a:xfrm>
        </p:spPr>
        <p:txBody>
          <a:bodyPr/>
          <a:lstStyle/>
          <a:p>
            <a:r>
              <a:rPr lang="ru-RU" b="1" dirty="0">
                <a:solidFill>
                  <a:srgbClr val="05015F"/>
                </a:solidFill>
              </a:rPr>
              <a:t>Опрос на тему </a:t>
            </a:r>
            <a:r>
              <a:rPr lang="ru-RU" b="1" dirty="0">
                <a:solidFill>
                  <a:srgbClr val="A32813"/>
                </a:solidFill>
              </a:rPr>
              <a:t>«Какие лекарства и дозы принимает пациент?» </a:t>
            </a:r>
            <a:r>
              <a:rPr lang="ru-RU" b="1" dirty="0">
                <a:solidFill>
                  <a:srgbClr val="05015F"/>
                </a:solidFill>
              </a:rPr>
              <a:t>должен быть проведен медсестрой до приема врача, сразу после регистрации объективных показателей (АД, ЧСС, пульс и </a:t>
            </a:r>
            <a:r>
              <a:rPr lang="ru-RU" b="1" dirty="0" smtClean="0">
                <a:solidFill>
                  <a:srgbClr val="05015F"/>
                </a:solidFill>
              </a:rPr>
              <a:t>проч.) </a:t>
            </a:r>
            <a:endParaRPr lang="ru-RU" b="1" dirty="0">
              <a:solidFill>
                <a:srgbClr val="05015F"/>
              </a:solidFill>
            </a:endParaRPr>
          </a:p>
          <a:p>
            <a:r>
              <a:rPr lang="ru-RU" b="1" dirty="0">
                <a:solidFill>
                  <a:srgbClr val="05015F"/>
                </a:solidFill>
              </a:rPr>
              <a:t>Сроки проведения </a:t>
            </a:r>
            <a:r>
              <a:rPr lang="ru-RU" b="1" dirty="0">
                <a:solidFill>
                  <a:srgbClr val="A32813"/>
                </a:solidFill>
              </a:rPr>
              <a:t>через 3 месяца + 1 месяц</a:t>
            </a:r>
            <a:r>
              <a:rPr lang="ru-RU" b="1" dirty="0">
                <a:solidFill>
                  <a:srgbClr val="05015F"/>
                </a:solidFill>
              </a:rPr>
              <a:t> – период проведения с </a:t>
            </a:r>
            <a:r>
              <a:rPr lang="ru-RU" b="1" dirty="0" smtClean="0">
                <a:solidFill>
                  <a:srgbClr val="05015F"/>
                </a:solidFill>
              </a:rPr>
              <a:t>24.07.2023 г. </a:t>
            </a:r>
            <a:r>
              <a:rPr lang="ru-RU" b="1" dirty="0">
                <a:solidFill>
                  <a:srgbClr val="05015F"/>
                </a:solidFill>
              </a:rPr>
              <a:t>по </a:t>
            </a:r>
            <a:r>
              <a:rPr lang="ru-RU" b="1" dirty="0" smtClean="0">
                <a:solidFill>
                  <a:srgbClr val="05015F"/>
                </a:solidFill>
              </a:rPr>
              <a:t>24.08.2023 г</a:t>
            </a:r>
            <a:r>
              <a:rPr lang="ru-RU" b="1" dirty="0">
                <a:solidFill>
                  <a:srgbClr val="05015F"/>
                </a:solidFill>
              </a:rPr>
              <a:t>.</a:t>
            </a:r>
          </a:p>
        </p:txBody>
      </p:sp>
      <p:pic>
        <p:nvPicPr>
          <p:cNvPr id="12292" name="Picture 4" descr="C:\Users\Gost\Desktop\Исследование для РКО\Работа с пиациентами\Без названия (1)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1093" y="4229371"/>
            <a:ext cx="2466975" cy="1847850"/>
          </a:xfrm>
          <a:prstGeom prst="rect">
            <a:avLst/>
          </a:prstGeom>
          <a:noFill/>
        </p:spPr>
      </p:pic>
      <p:pic>
        <p:nvPicPr>
          <p:cNvPr id="8" name="Picture 3" descr="C:\Users\Gost\Desktop\Документы для работы\ФОТО для работы\IMG202309011058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395327" y="268990"/>
            <a:ext cx="5232249" cy="3924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05015F"/>
                </a:solidFill>
              </a:rPr>
              <a:t>Таким образом, все пациенты завершили участие в исследовании </a:t>
            </a:r>
            <a:r>
              <a:rPr lang="ru-RU" sz="4000" b="1" dirty="0">
                <a:solidFill>
                  <a:srgbClr val="A32813"/>
                </a:solidFill>
              </a:rPr>
              <a:t>через 4 месяца</a:t>
            </a:r>
            <a:r>
              <a:rPr lang="ru-RU" sz="4000" b="1" dirty="0">
                <a:solidFill>
                  <a:srgbClr val="05015F"/>
                </a:solidFill>
              </a:rPr>
              <a:t> с момента включения</a:t>
            </a:r>
            <a:r>
              <a:rPr lang="ru-RU" b="1" dirty="0">
                <a:solidFill>
                  <a:srgbClr val="05015F"/>
                </a:solidFill>
              </a:rPr>
              <a:t>.</a:t>
            </a:r>
          </a:p>
        </p:txBody>
      </p:sp>
      <p:pic>
        <p:nvPicPr>
          <p:cNvPr id="13314" name="Picture 2" descr="C:\Users\Gost\Desktop\Исследование для РКО\Работа с пиациентами\Без названия.jf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23672" y="1476103"/>
            <a:ext cx="4918661" cy="3684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642" y="365125"/>
            <a:ext cx="8955157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Полученные результаты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A32813"/>
                </a:solidFill>
              </a:rPr>
              <a:t>(анализ данных)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Всего в исследовании приняло участие 106 человек</a:t>
            </a:r>
            <a:r>
              <a:rPr lang="ru-RU" dirty="0"/>
              <a:t>: </a:t>
            </a:r>
          </a:p>
          <a:p>
            <a:r>
              <a:rPr lang="ru-RU" b="1" dirty="0">
                <a:solidFill>
                  <a:srgbClr val="A32813"/>
                </a:solidFill>
              </a:rPr>
              <a:t>1-я группа</a:t>
            </a:r>
            <a:r>
              <a:rPr lang="ru-RU" dirty="0">
                <a:solidFill>
                  <a:srgbClr val="A32813"/>
                </a:solidFill>
              </a:rPr>
              <a:t> «</a:t>
            </a:r>
            <a:r>
              <a:rPr lang="ru-RU" dirty="0" err="1">
                <a:solidFill>
                  <a:srgbClr val="A32813"/>
                </a:solidFill>
              </a:rPr>
              <a:t>группа</a:t>
            </a:r>
            <a:r>
              <a:rPr lang="ru-RU" dirty="0">
                <a:solidFill>
                  <a:srgbClr val="A32813"/>
                </a:solidFill>
              </a:rPr>
              <a:t> активного вмешательства»</a:t>
            </a:r>
            <a:r>
              <a:rPr lang="ru-RU" b="1" dirty="0">
                <a:solidFill>
                  <a:srgbClr val="A32813"/>
                </a:solidFill>
              </a:rPr>
              <a:t> 53 человека: </a:t>
            </a:r>
          </a:p>
          <a:p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679052611"/>
              </p:ext>
            </p:extLst>
          </p:nvPr>
        </p:nvGraphicFramePr>
        <p:xfrm>
          <a:off x="1114423" y="2855621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049289837"/>
              </p:ext>
            </p:extLst>
          </p:nvPr>
        </p:nvGraphicFramePr>
        <p:xfrm>
          <a:off x="6191520" y="2759827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642" y="365125"/>
            <a:ext cx="8955157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Полученные результаты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A32813"/>
                </a:solidFill>
              </a:rPr>
              <a:t>(анализ данных)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Всего в исследовании приняло участие 106 человек</a:t>
            </a:r>
            <a:r>
              <a:rPr lang="ru-RU" dirty="0"/>
              <a:t>: </a:t>
            </a:r>
          </a:p>
          <a:p>
            <a:r>
              <a:rPr lang="ru-RU" b="1" dirty="0">
                <a:solidFill>
                  <a:srgbClr val="A32813"/>
                </a:solidFill>
              </a:rPr>
              <a:t>2-я группа </a:t>
            </a:r>
            <a:r>
              <a:rPr lang="ru-RU" dirty="0">
                <a:solidFill>
                  <a:srgbClr val="A32813"/>
                </a:solidFill>
              </a:rPr>
              <a:t>«</a:t>
            </a:r>
            <a:r>
              <a:rPr lang="ru-RU" dirty="0" err="1">
                <a:solidFill>
                  <a:srgbClr val="A32813"/>
                </a:solidFill>
              </a:rPr>
              <a:t>группа</a:t>
            </a:r>
            <a:r>
              <a:rPr lang="ru-RU" dirty="0">
                <a:solidFill>
                  <a:srgbClr val="A32813"/>
                </a:solidFill>
              </a:rPr>
              <a:t> контроля» </a:t>
            </a:r>
            <a:r>
              <a:rPr lang="ru-RU" b="1" dirty="0">
                <a:solidFill>
                  <a:srgbClr val="A32813"/>
                </a:solidFill>
              </a:rPr>
              <a:t>53 человека: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567054109"/>
              </p:ext>
            </p:extLst>
          </p:nvPr>
        </p:nvGraphicFramePr>
        <p:xfrm>
          <a:off x="1140549" y="2816432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714166094"/>
              </p:ext>
            </p:extLst>
          </p:nvPr>
        </p:nvGraphicFramePr>
        <p:xfrm>
          <a:off x="6191520" y="2799015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642" y="365125"/>
            <a:ext cx="8955157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A32813"/>
                </a:solidFill>
              </a:rPr>
              <a:t>Основной диагноз</a:t>
            </a:r>
            <a:br>
              <a:rPr lang="ru-RU" b="1" dirty="0">
                <a:solidFill>
                  <a:srgbClr val="A32813"/>
                </a:solidFill>
              </a:rPr>
            </a:br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</a:rPr>
              <a:t>«группа активного вмешательства» </a:t>
            </a:r>
            <a:endParaRPr lang="ru-RU" b="1" dirty="0">
              <a:solidFill>
                <a:srgbClr val="A3281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05015F"/>
                </a:solidFill>
              </a:rPr>
              <a:t>Мужчины</a:t>
            </a:r>
            <a:r>
              <a:rPr lang="en-US" b="1" u="sng" dirty="0" smtClean="0">
                <a:solidFill>
                  <a:srgbClr val="05015F"/>
                </a:solidFill>
              </a:rPr>
              <a:t> </a:t>
            </a:r>
            <a:r>
              <a:rPr lang="ru-RU" b="1" u="sng" dirty="0" smtClean="0">
                <a:solidFill>
                  <a:srgbClr val="05015F"/>
                </a:solidFill>
              </a:rPr>
              <a:t>-</a:t>
            </a:r>
            <a:r>
              <a:rPr lang="en-US" b="1" u="sng" dirty="0" smtClean="0">
                <a:solidFill>
                  <a:srgbClr val="05015F"/>
                </a:solidFill>
              </a:rPr>
              <a:t> </a:t>
            </a:r>
            <a:r>
              <a:rPr lang="ru-RU" b="1" u="sng" dirty="0" smtClean="0">
                <a:solidFill>
                  <a:srgbClr val="05015F"/>
                </a:solidFill>
              </a:rPr>
              <a:t>28 </a:t>
            </a:r>
            <a:r>
              <a:rPr lang="ru-RU" b="1" u="sng" dirty="0">
                <a:solidFill>
                  <a:srgbClr val="05015F"/>
                </a:solidFill>
              </a:rPr>
              <a:t>человек: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399508462"/>
              </p:ext>
            </p:extLst>
          </p:nvPr>
        </p:nvGraphicFramePr>
        <p:xfrm>
          <a:off x="200023" y="2555176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4140652" y="2576947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8118702" y="2511632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554480"/>
            <a:ext cx="4595949" cy="4622483"/>
          </a:xfrm>
        </p:spPr>
        <p:txBody>
          <a:bodyPr/>
          <a:lstStyle/>
          <a:p>
            <a:r>
              <a:rPr lang="ru-RU" dirty="0"/>
              <a:t>Район расположен в центре области, преимущественно в левобережье излучины </a:t>
            </a:r>
            <a:r>
              <a:rPr lang="ru-RU" dirty="0">
                <a:hlinkClick r:id="rId2" tooltip="Волга"/>
              </a:rPr>
              <a:t>Волги</a:t>
            </a:r>
            <a:r>
              <a:rPr lang="ru-RU" dirty="0"/>
              <a:t>, также включает в себя восточную часть полуострова </a:t>
            </a:r>
            <a:r>
              <a:rPr lang="ru-RU" dirty="0">
                <a:hlinkClick r:id="rId3" tooltip="Самарская Лука"/>
              </a:rPr>
              <a:t>Самарской Луки</a:t>
            </a:r>
            <a:r>
              <a:rPr lang="ru-RU" dirty="0"/>
              <a:t>. Площадь района — </a:t>
            </a:r>
            <a:r>
              <a:rPr lang="ru-RU" b="1" dirty="0"/>
              <a:t>2481 км². </a:t>
            </a:r>
            <a:r>
              <a:rPr lang="ru-RU" dirty="0"/>
              <a:t>По площади это один из крупнейших районов области.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0" t="1883" r="2700" b="1230"/>
          <a:stretch/>
        </p:blipFill>
        <p:spPr>
          <a:xfrm>
            <a:off x="5982789" y="81850"/>
            <a:ext cx="5947954" cy="677615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642" y="365125"/>
            <a:ext cx="8955157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A32813"/>
                </a:solidFill>
              </a:rPr>
              <a:t>Основной диагноз</a:t>
            </a:r>
            <a:br>
              <a:rPr lang="ru-RU" b="1" dirty="0">
                <a:solidFill>
                  <a:srgbClr val="A32813"/>
                </a:solidFill>
              </a:rPr>
            </a:br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</a:rPr>
              <a:t>«группа активного вмешательства» </a:t>
            </a:r>
            <a:endParaRPr lang="ru-RU" b="1" dirty="0">
              <a:solidFill>
                <a:srgbClr val="A3281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C00000"/>
                </a:solidFill>
              </a:rPr>
              <a:t>Женщины - 25 человек</a:t>
            </a:r>
            <a:r>
              <a:rPr lang="ru-RU" b="1" u="sng" dirty="0">
                <a:solidFill>
                  <a:srgbClr val="C00000"/>
                </a:solidFill>
              </a:rPr>
              <a:t>: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511647070"/>
              </p:ext>
            </p:extLst>
          </p:nvPr>
        </p:nvGraphicFramePr>
        <p:xfrm>
          <a:off x="200023" y="2555176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3486316010"/>
              </p:ext>
            </p:extLst>
          </p:nvPr>
        </p:nvGraphicFramePr>
        <p:xfrm>
          <a:off x="4140652" y="2576947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2054591360"/>
              </p:ext>
            </p:extLst>
          </p:nvPr>
        </p:nvGraphicFramePr>
        <p:xfrm>
          <a:off x="8118702" y="2511632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0554646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642" y="365125"/>
            <a:ext cx="8955157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A32813"/>
                </a:solidFill>
              </a:rPr>
              <a:t>Приверженность к лечению </a:t>
            </a:r>
            <a:br>
              <a:rPr lang="ru-RU" b="1" dirty="0">
                <a:solidFill>
                  <a:srgbClr val="A32813"/>
                </a:solidFill>
              </a:rPr>
            </a:br>
            <a:r>
              <a:rPr lang="ru-RU" b="1" dirty="0">
                <a:solidFill>
                  <a:srgbClr val="A32813"/>
                </a:solidFill>
              </a:rPr>
              <a:t>на начало исследования</a:t>
            </a:r>
            <a:br>
              <a:rPr lang="ru-RU" b="1" dirty="0">
                <a:solidFill>
                  <a:srgbClr val="A32813"/>
                </a:solidFill>
              </a:rPr>
            </a:br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</a:rPr>
              <a:t>«группа активного вмешательства» </a:t>
            </a:r>
            <a:endParaRPr lang="ru-RU" b="1" dirty="0">
              <a:solidFill>
                <a:srgbClr val="A3281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9155" y="1825625"/>
            <a:ext cx="11434649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05015F"/>
                </a:solidFill>
              </a:rPr>
              <a:t>Мужчины - 28 </a:t>
            </a:r>
            <a:r>
              <a:rPr lang="ru-RU" b="1" u="sng" dirty="0">
                <a:solidFill>
                  <a:srgbClr val="05015F"/>
                </a:solidFill>
              </a:rPr>
              <a:t>человек: </a:t>
            </a:r>
            <a:r>
              <a:rPr lang="ru-RU" b="1" u="sng" dirty="0">
                <a:solidFill>
                  <a:srgbClr val="00B050"/>
                </a:solidFill>
              </a:rPr>
              <a:t>полная – 43%, </a:t>
            </a:r>
            <a:r>
              <a:rPr lang="ru-RU" b="1" u="sng" dirty="0">
                <a:solidFill>
                  <a:srgbClr val="05015F"/>
                </a:solidFill>
              </a:rPr>
              <a:t>частичная – 36%, </a:t>
            </a:r>
            <a:r>
              <a:rPr lang="ru-RU" b="1" u="sng" dirty="0">
                <a:solidFill>
                  <a:srgbClr val="FF0000"/>
                </a:solidFill>
              </a:rPr>
              <a:t>отрицание -21%</a:t>
            </a:r>
            <a:r>
              <a:rPr lang="ru-RU" b="1" u="sng" dirty="0">
                <a:solidFill>
                  <a:srgbClr val="05015F"/>
                </a:solidFill>
              </a:rPr>
              <a:t>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111968296"/>
              </p:ext>
            </p:extLst>
          </p:nvPr>
        </p:nvGraphicFramePr>
        <p:xfrm>
          <a:off x="200023" y="2555176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940756518"/>
              </p:ext>
            </p:extLst>
          </p:nvPr>
        </p:nvGraphicFramePr>
        <p:xfrm>
          <a:off x="4140652" y="2576947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3281937525"/>
              </p:ext>
            </p:extLst>
          </p:nvPr>
        </p:nvGraphicFramePr>
        <p:xfrm>
          <a:off x="8157891" y="2511632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3126443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642" y="365125"/>
            <a:ext cx="8955157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A32813"/>
                </a:solidFill>
              </a:rPr>
              <a:t>Приверженность к лечению </a:t>
            </a:r>
            <a:br>
              <a:rPr lang="ru-RU" b="1" dirty="0">
                <a:solidFill>
                  <a:srgbClr val="A32813"/>
                </a:solidFill>
              </a:rPr>
            </a:br>
            <a:r>
              <a:rPr lang="ru-RU" b="1" dirty="0">
                <a:solidFill>
                  <a:srgbClr val="A32813"/>
                </a:solidFill>
              </a:rPr>
              <a:t>на начало исследования</a:t>
            </a:r>
            <a:br>
              <a:rPr lang="ru-RU" b="1" dirty="0">
                <a:solidFill>
                  <a:srgbClr val="A32813"/>
                </a:solidFill>
              </a:rPr>
            </a:br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</a:rPr>
              <a:t>«группа активного вмешательства» </a:t>
            </a:r>
            <a:endParaRPr lang="ru-RU" b="1" dirty="0">
              <a:solidFill>
                <a:srgbClr val="A3281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9155" y="1825625"/>
            <a:ext cx="11434649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FF0000"/>
                </a:solidFill>
              </a:rPr>
              <a:t>Женщины - 25 </a:t>
            </a:r>
            <a:r>
              <a:rPr lang="ru-RU" b="1" u="sng" dirty="0">
                <a:solidFill>
                  <a:srgbClr val="FF0000"/>
                </a:solidFill>
              </a:rPr>
              <a:t>человек: </a:t>
            </a:r>
            <a:r>
              <a:rPr lang="ru-RU" b="1" u="sng" dirty="0">
                <a:solidFill>
                  <a:srgbClr val="00B050"/>
                </a:solidFill>
              </a:rPr>
              <a:t>полная – 48%, </a:t>
            </a:r>
            <a:r>
              <a:rPr lang="ru-RU" b="1" u="sng" dirty="0">
                <a:solidFill>
                  <a:srgbClr val="05015F"/>
                </a:solidFill>
              </a:rPr>
              <a:t>частичная – 32%, </a:t>
            </a:r>
            <a:r>
              <a:rPr lang="ru-RU" b="1" u="sng" dirty="0">
                <a:solidFill>
                  <a:srgbClr val="FF0000"/>
                </a:solidFill>
              </a:rPr>
              <a:t>отрицание -20%</a:t>
            </a:r>
            <a:r>
              <a:rPr lang="ru-RU" b="1" u="sng" dirty="0">
                <a:solidFill>
                  <a:srgbClr val="05015F"/>
                </a:solidFill>
              </a:rPr>
              <a:t>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539122368"/>
              </p:ext>
            </p:extLst>
          </p:nvPr>
        </p:nvGraphicFramePr>
        <p:xfrm>
          <a:off x="200023" y="2555176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358774429"/>
              </p:ext>
            </p:extLst>
          </p:nvPr>
        </p:nvGraphicFramePr>
        <p:xfrm>
          <a:off x="4140652" y="2576947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3822337133"/>
              </p:ext>
            </p:extLst>
          </p:nvPr>
        </p:nvGraphicFramePr>
        <p:xfrm>
          <a:off x="8118702" y="2511632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6428266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09006" y="1825625"/>
            <a:ext cx="4702627" cy="4351338"/>
          </a:xfrm>
        </p:spPr>
        <p:txBody>
          <a:bodyPr/>
          <a:lstStyle/>
          <a:p>
            <a:r>
              <a:rPr lang="ru-RU" b="1" dirty="0">
                <a:solidFill>
                  <a:srgbClr val="05015F"/>
                </a:solidFill>
              </a:rPr>
              <a:t>Суть сестринского процесса и вмешательства для модификации приверженности пациента. </a:t>
            </a:r>
            <a:endParaRPr lang="ru-RU" dirty="0">
              <a:solidFill>
                <a:srgbClr val="05015F"/>
              </a:solidFill>
            </a:endParaRPr>
          </a:p>
          <a:p>
            <a:pPr lvl="0"/>
            <a:r>
              <a:rPr lang="ru-RU" dirty="0">
                <a:solidFill>
                  <a:srgbClr val="05015F"/>
                </a:solidFill>
              </a:rPr>
              <a:t>Участие в сборе объективных данных: вес, рост, ИМТ, ОТ (объем талии) на уровне пупка, АД, пульс, ЧСС, </a:t>
            </a:r>
            <a:r>
              <a:rPr lang="ru-RU" dirty="0" err="1">
                <a:solidFill>
                  <a:srgbClr val="05015F"/>
                </a:solidFill>
              </a:rPr>
              <a:t>пульсоксиметрия</a:t>
            </a:r>
            <a:r>
              <a:rPr lang="ru-RU" dirty="0">
                <a:solidFill>
                  <a:srgbClr val="05015F"/>
                </a:solidFill>
              </a:rPr>
              <a:t>.</a:t>
            </a:r>
          </a:p>
        </p:txBody>
      </p:sp>
      <p:pic>
        <p:nvPicPr>
          <p:cNvPr id="5" name="Picture 2" descr="C:\Users\Gost\Desktop\Документы для работы\ФОТО для работы\IMG202309011056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620414" y="388711"/>
            <a:ext cx="3263504" cy="4351338"/>
          </a:xfrm>
          <a:prstGeom prst="rect">
            <a:avLst/>
          </a:prstGeom>
          <a:noFill/>
        </p:spPr>
      </p:pic>
      <p:pic>
        <p:nvPicPr>
          <p:cNvPr id="17416" name="Picture 8" descr="C:\Users\Gost\Desktop\Документы для работы\ФОТО для работы\Фото 2023г\IMG_2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4074" y="1550679"/>
            <a:ext cx="3067594" cy="4090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44138" y="1825625"/>
            <a:ext cx="4519748" cy="4351338"/>
          </a:xfrm>
        </p:spPr>
        <p:txBody>
          <a:bodyPr/>
          <a:lstStyle/>
          <a:p>
            <a:pPr lvl="0"/>
            <a:r>
              <a:rPr lang="ru-RU" sz="3200" b="1" dirty="0">
                <a:solidFill>
                  <a:srgbClr val="05015F"/>
                </a:solidFill>
              </a:rPr>
              <a:t>Обучение пациентов по специальной 5-минутной методике: презентация, распечатка, методические материалы, ответы на вопросы пациентов.</a:t>
            </a:r>
          </a:p>
        </p:txBody>
      </p:sp>
      <p:pic>
        <p:nvPicPr>
          <p:cNvPr id="2050" name="Picture 2" descr="C:\Users\Gost\Desktop\Документы для работы\ФОТО для работы\IMG-63b510030cd9f8f90b10335773889b8a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05590" y="1476103"/>
            <a:ext cx="6592348" cy="3708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61703" y="1825625"/>
            <a:ext cx="4402183" cy="4351338"/>
          </a:xfrm>
        </p:spPr>
        <p:txBody>
          <a:bodyPr/>
          <a:lstStyle/>
          <a:p>
            <a:r>
              <a:rPr lang="ru-RU" sz="3200" b="1" dirty="0">
                <a:solidFill>
                  <a:srgbClr val="05015F"/>
                </a:solidFill>
              </a:rPr>
              <a:t>Модификация приверженности пациента в рамках структурированного телефонного контакта (повторное обучение, ответы на вопросы пациентов). </a:t>
            </a:r>
          </a:p>
          <a:p>
            <a:endParaRPr lang="ru-RU" dirty="0"/>
          </a:p>
        </p:txBody>
      </p:sp>
      <p:pic>
        <p:nvPicPr>
          <p:cNvPr id="3074" name="Picture 2" descr="C:\Users\Gost\Desktop\Документы для работы\ФОТО для работы\IMG202309181051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3922" y="1156856"/>
            <a:ext cx="5528884" cy="4146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642" y="365125"/>
            <a:ext cx="8955157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A32813"/>
                </a:solidFill>
              </a:rPr>
              <a:t>Приверженность к лечению </a:t>
            </a:r>
            <a:br>
              <a:rPr lang="ru-RU" b="1" dirty="0">
                <a:solidFill>
                  <a:srgbClr val="A32813"/>
                </a:solidFill>
              </a:rPr>
            </a:br>
            <a:r>
              <a:rPr lang="ru-RU" b="1" dirty="0">
                <a:solidFill>
                  <a:srgbClr val="A32813"/>
                </a:solidFill>
              </a:rPr>
              <a:t>по завершении </a:t>
            </a:r>
            <a:r>
              <a:rPr lang="ru-RU" b="1" dirty="0" smtClean="0">
                <a:solidFill>
                  <a:srgbClr val="A32813"/>
                </a:solidFill>
              </a:rPr>
              <a:t> исследования</a:t>
            </a:r>
            <a:r>
              <a:rPr lang="ru-RU" b="1" dirty="0">
                <a:solidFill>
                  <a:srgbClr val="A32813"/>
                </a:solidFill>
              </a:rPr>
              <a:t/>
            </a:r>
            <a:br>
              <a:rPr lang="ru-RU" b="1" dirty="0">
                <a:solidFill>
                  <a:srgbClr val="A32813"/>
                </a:solidFill>
              </a:rPr>
            </a:br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</a:rPr>
              <a:t>«группа активного вмешательства» </a:t>
            </a:r>
            <a:endParaRPr lang="ru-RU" b="1" dirty="0">
              <a:solidFill>
                <a:srgbClr val="A3281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9155" y="1825625"/>
            <a:ext cx="11434649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05015F"/>
                </a:solidFill>
              </a:rPr>
              <a:t>Мужчины - 28 </a:t>
            </a:r>
            <a:r>
              <a:rPr lang="ru-RU" b="1" u="sng" dirty="0">
                <a:solidFill>
                  <a:srgbClr val="05015F"/>
                </a:solidFill>
              </a:rPr>
              <a:t>человек: </a:t>
            </a:r>
            <a:r>
              <a:rPr lang="ru-RU" b="1" u="sng" dirty="0">
                <a:solidFill>
                  <a:srgbClr val="00B050"/>
                </a:solidFill>
              </a:rPr>
              <a:t>полная – 61%, </a:t>
            </a:r>
            <a:r>
              <a:rPr lang="ru-RU" b="1" u="sng" dirty="0">
                <a:solidFill>
                  <a:srgbClr val="05015F"/>
                </a:solidFill>
              </a:rPr>
              <a:t>частичная – 32%, </a:t>
            </a:r>
            <a:r>
              <a:rPr lang="ru-RU" b="1" u="sng" dirty="0">
                <a:solidFill>
                  <a:srgbClr val="FF0000"/>
                </a:solidFill>
              </a:rPr>
              <a:t>отрицание </a:t>
            </a:r>
            <a:r>
              <a:rPr lang="ru-RU" b="1" u="sng" dirty="0" smtClean="0">
                <a:solidFill>
                  <a:srgbClr val="FF0000"/>
                </a:solidFill>
              </a:rPr>
              <a:t>- 7</a:t>
            </a:r>
            <a:r>
              <a:rPr lang="ru-RU" b="1" u="sng" dirty="0">
                <a:solidFill>
                  <a:srgbClr val="FF0000"/>
                </a:solidFill>
              </a:rPr>
              <a:t>%</a:t>
            </a:r>
            <a:r>
              <a:rPr lang="ru-RU" b="1" u="sng" dirty="0">
                <a:solidFill>
                  <a:srgbClr val="05015F"/>
                </a:solidFill>
              </a:rPr>
              <a:t>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37450556"/>
              </p:ext>
            </p:extLst>
          </p:nvPr>
        </p:nvGraphicFramePr>
        <p:xfrm>
          <a:off x="200023" y="2555176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3716926209"/>
              </p:ext>
            </p:extLst>
          </p:nvPr>
        </p:nvGraphicFramePr>
        <p:xfrm>
          <a:off x="4140652" y="2576947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3956977469"/>
              </p:ext>
            </p:extLst>
          </p:nvPr>
        </p:nvGraphicFramePr>
        <p:xfrm>
          <a:off x="8118702" y="2511632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8365315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642" y="365125"/>
            <a:ext cx="8955157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A32813"/>
                </a:solidFill>
              </a:rPr>
              <a:t>Приверженность к лечению </a:t>
            </a:r>
            <a:br>
              <a:rPr lang="ru-RU" b="1" dirty="0">
                <a:solidFill>
                  <a:srgbClr val="A32813"/>
                </a:solidFill>
              </a:rPr>
            </a:br>
            <a:r>
              <a:rPr lang="ru-RU" b="1" dirty="0">
                <a:solidFill>
                  <a:srgbClr val="A32813"/>
                </a:solidFill>
              </a:rPr>
              <a:t>по завершении </a:t>
            </a:r>
            <a:r>
              <a:rPr lang="ru-RU" b="1" dirty="0" smtClean="0">
                <a:solidFill>
                  <a:srgbClr val="A32813"/>
                </a:solidFill>
              </a:rPr>
              <a:t> исследования</a:t>
            </a:r>
            <a:r>
              <a:rPr lang="ru-RU" b="1" dirty="0">
                <a:solidFill>
                  <a:srgbClr val="A32813"/>
                </a:solidFill>
              </a:rPr>
              <a:t/>
            </a:r>
            <a:br>
              <a:rPr lang="ru-RU" b="1" dirty="0">
                <a:solidFill>
                  <a:srgbClr val="A32813"/>
                </a:solidFill>
              </a:rPr>
            </a:br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</a:rPr>
              <a:t>«группа активного вмешательства» </a:t>
            </a:r>
            <a:endParaRPr lang="ru-RU" b="1" dirty="0">
              <a:solidFill>
                <a:srgbClr val="A3281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9155" y="1825625"/>
            <a:ext cx="11434649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FF0000"/>
                </a:solidFill>
              </a:rPr>
              <a:t>Женщины - 25 </a:t>
            </a:r>
            <a:r>
              <a:rPr lang="ru-RU" b="1" u="sng" dirty="0">
                <a:solidFill>
                  <a:srgbClr val="FF0000"/>
                </a:solidFill>
              </a:rPr>
              <a:t>человек: </a:t>
            </a:r>
            <a:r>
              <a:rPr lang="ru-RU" b="1" u="sng" dirty="0">
                <a:solidFill>
                  <a:srgbClr val="00B050"/>
                </a:solidFill>
              </a:rPr>
              <a:t>полная – 48%, </a:t>
            </a:r>
            <a:r>
              <a:rPr lang="ru-RU" b="1" u="sng" dirty="0">
                <a:solidFill>
                  <a:srgbClr val="05015F"/>
                </a:solidFill>
              </a:rPr>
              <a:t>частичная – 32%, </a:t>
            </a:r>
            <a:r>
              <a:rPr lang="ru-RU" b="1" u="sng" dirty="0">
                <a:solidFill>
                  <a:srgbClr val="FF0000"/>
                </a:solidFill>
              </a:rPr>
              <a:t>отрицание </a:t>
            </a:r>
            <a:r>
              <a:rPr lang="ru-RU" b="1" u="sng" dirty="0" smtClean="0">
                <a:solidFill>
                  <a:srgbClr val="FF0000"/>
                </a:solidFill>
              </a:rPr>
              <a:t>- 20</a:t>
            </a:r>
            <a:r>
              <a:rPr lang="ru-RU" b="1" u="sng" dirty="0">
                <a:solidFill>
                  <a:srgbClr val="FF0000"/>
                </a:solidFill>
              </a:rPr>
              <a:t>%</a:t>
            </a:r>
            <a:r>
              <a:rPr lang="ru-RU" b="1" u="sng" dirty="0">
                <a:solidFill>
                  <a:srgbClr val="05015F"/>
                </a:solidFill>
              </a:rPr>
              <a:t>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415527814"/>
              </p:ext>
            </p:extLst>
          </p:nvPr>
        </p:nvGraphicFramePr>
        <p:xfrm>
          <a:off x="200023" y="2555176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3636480745"/>
              </p:ext>
            </p:extLst>
          </p:nvPr>
        </p:nvGraphicFramePr>
        <p:xfrm>
          <a:off x="4140652" y="2576947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733256197"/>
              </p:ext>
            </p:extLst>
          </p:nvPr>
        </p:nvGraphicFramePr>
        <p:xfrm>
          <a:off x="8118702" y="2511632"/>
          <a:ext cx="3825103" cy="37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551945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7426" y="365125"/>
            <a:ext cx="8756374" cy="186124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A32813"/>
                </a:solidFill>
              </a:rPr>
              <a:t>Изменение общей приверженности к лечению </a:t>
            </a:r>
            <a:br>
              <a:rPr lang="ru-RU" b="1" dirty="0">
                <a:solidFill>
                  <a:srgbClr val="A32813"/>
                </a:solidFill>
              </a:rPr>
            </a:br>
            <a:r>
              <a:rPr lang="ru-RU" b="1" dirty="0">
                <a:solidFill>
                  <a:srgbClr val="A32813"/>
                </a:solidFill>
              </a:rPr>
              <a:t>по завершении </a:t>
            </a:r>
            <a:r>
              <a:rPr lang="ru-RU" b="1" dirty="0" smtClean="0">
                <a:solidFill>
                  <a:srgbClr val="A32813"/>
                </a:solidFill>
              </a:rPr>
              <a:t>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332383"/>
            <a:ext cx="10515600" cy="3844580"/>
          </a:xfrm>
        </p:spPr>
        <p:txBody>
          <a:bodyPr/>
          <a:lstStyle/>
          <a:p>
            <a:pPr algn="ctr">
              <a:buNone/>
            </a:pPr>
            <a:r>
              <a:rPr lang="ru-RU" b="1" u="sng" dirty="0">
                <a:solidFill>
                  <a:srgbClr val="05015F"/>
                </a:solidFill>
              </a:rPr>
              <a:t>Мужчины-28 человек: </a:t>
            </a:r>
          </a:p>
          <a:p>
            <a:pPr>
              <a:buNone/>
            </a:pPr>
            <a:r>
              <a:rPr lang="ru-RU" b="1" dirty="0">
                <a:solidFill>
                  <a:srgbClr val="07AF2F"/>
                </a:solidFill>
              </a:rPr>
              <a:t>полная – 43%/61%</a:t>
            </a:r>
            <a:r>
              <a:rPr lang="ru-RU" b="1" dirty="0"/>
              <a:t>, </a:t>
            </a:r>
            <a:r>
              <a:rPr lang="ru-RU" b="1" dirty="0">
                <a:solidFill>
                  <a:srgbClr val="002060"/>
                </a:solidFill>
              </a:rPr>
              <a:t>частичная – 36%/32%, </a:t>
            </a:r>
            <a:r>
              <a:rPr lang="ru-RU" b="1" dirty="0">
                <a:solidFill>
                  <a:srgbClr val="A32813"/>
                </a:solidFill>
              </a:rPr>
              <a:t>отрицание -21%/7%</a:t>
            </a:r>
          </a:p>
          <a:p>
            <a:pPr algn="ctr">
              <a:buNone/>
            </a:pPr>
            <a:endParaRPr lang="ru-RU" b="1" u="sng" dirty="0">
              <a:solidFill>
                <a:srgbClr val="A32813"/>
              </a:solidFill>
            </a:endParaRPr>
          </a:p>
          <a:p>
            <a:pPr algn="ctr">
              <a:buNone/>
            </a:pPr>
            <a:endParaRPr lang="ru-RU" sz="3200" b="1" u="sng" dirty="0">
              <a:solidFill>
                <a:srgbClr val="A32813"/>
              </a:solidFill>
            </a:endParaRP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AB40E30B-4428-2E04-4097-1A7B7DA47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363743845"/>
              </p:ext>
            </p:extLst>
          </p:nvPr>
        </p:nvGraphicFramePr>
        <p:xfrm>
          <a:off x="2098964" y="3314700"/>
          <a:ext cx="8061036" cy="2823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8537867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7426" y="365125"/>
            <a:ext cx="8756374" cy="186124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A32813"/>
                </a:solidFill>
              </a:rPr>
              <a:t>Изменение общей приверженности к лечению </a:t>
            </a:r>
            <a:br>
              <a:rPr lang="ru-RU" b="1" dirty="0">
                <a:solidFill>
                  <a:srgbClr val="A32813"/>
                </a:solidFill>
              </a:rPr>
            </a:br>
            <a:r>
              <a:rPr lang="ru-RU" b="1" dirty="0">
                <a:solidFill>
                  <a:srgbClr val="A32813"/>
                </a:solidFill>
              </a:rPr>
              <a:t>по завершении </a:t>
            </a:r>
            <a:r>
              <a:rPr lang="ru-RU" b="1" dirty="0" smtClean="0">
                <a:solidFill>
                  <a:srgbClr val="A32813"/>
                </a:solidFill>
              </a:rPr>
              <a:t>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332383"/>
            <a:ext cx="10515600" cy="3844580"/>
          </a:xfrm>
        </p:spPr>
        <p:txBody>
          <a:bodyPr/>
          <a:lstStyle/>
          <a:p>
            <a:pPr algn="ctr">
              <a:buNone/>
            </a:pPr>
            <a:r>
              <a:rPr lang="ru-RU" b="1" u="sng" dirty="0" smtClean="0">
                <a:solidFill>
                  <a:srgbClr val="FF0000"/>
                </a:solidFill>
              </a:rPr>
              <a:t>Женщины - 25 человек: </a:t>
            </a:r>
            <a:endParaRPr lang="ru-RU" b="1" u="sng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b="1" dirty="0">
                <a:solidFill>
                  <a:srgbClr val="07AF2F"/>
                </a:solidFill>
              </a:rPr>
              <a:t>полная – </a:t>
            </a:r>
            <a:r>
              <a:rPr lang="ru-RU" b="1" dirty="0" smtClean="0">
                <a:solidFill>
                  <a:srgbClr val="07AF2F"/>
                </a:solidFill>
              </a:rPr>
              <a:t>48%/68%, </a:t>
            </a:r>
            <a:r>
              <a:rPr lang="ru-RU" b="1" dirty="0">
                <a:solidFill>
                  <a:srgbClr val="002060"/>
                </a:solidFill>
              </a:rPr>
              <a:t>частичная – 32%/16%, </a:t>
            </a:r>
            <a:r>
              <a:rPr lang="ru-RU" b="1" dirty="0">
                <a:solidFill>
                  <a:srgbClr val="A32813"/>
                </a:solidFill>
              </a:rPr>
              <a:t>отрицание -20%/16%</a:t>
            </a:r>
          </a:p>
          <a:p>
            <a:pPr algn="ctr">
              <a:buNone/>
            </a:pPr>
            <a:endParaRPr lang="ru-RU" b="1" u="sng" dirty="0">
              <a:solidFill>
                <a:srgbClr val="A32813"/>
              </a:solidFill>
            </a:endParaRPr>
          </a:p>
          <a:p>
            <a:pPr algn="ctr">
              <a:buNone/>
            </a:pPr>
            <a:endParaRPr lang="ru-RU" sz="3200" b="1" u="sng" dirty="0">
              <a:solidFill>
                <a:srgbClr val="A32813"/>
              </a:solidFill>
            </a:endParaRP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AB40E30B-4428-2E04-4097-1A7B7DA47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269625045"/>
              </p:ext>
            </p:extLst>
          </p:nvPr>
        </p:nvGraphicFramePr>
        <p:xfrm>
          <a:off x="2098964" y="3314700"/>
          <a:ext cx="8061036" cy="2823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58189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4467497"/>
            <a:ext cx="10515600" cy="1709466"/>
          </a:xfrm>
        </p:spPr>
        <p:txBody>
          <a:bodyPr/>
          <a:lstStyle/>
          <a:p>
            <a:r>
              <a:rPr lang="ru-RU" sz="1800" b="1" dirty="0"/>
              <a:t>Государственное бюджетное  учреждение здравоохранения  Самарской области </a:t>
            </a:r>
          </a:p>
          <a:p>
            <a:pPr>
              <a:buNone/>
            </a:pPr>
            <a:r>
              <a:rPr lang="ru-RU" sz="1800" b="1" dirty="0"/>
              <a:t>    "Волжская РКБ" является одной из самых крупных медицинских организаций Самарской области. Прикрепленному населению Волжского района (взрослым, детям и подросткам), а это более 130 тысяч человек, сегодня доступна амбулаторно-поликлиническая (диагностическая, лечебная, профилактическая) и консультативная медицинская помощь, в том числе с выездом на дом и по договорам в учреждениях, предприятиях.</a:t>
            </a:r>
          </a:p>
          <a:p>
            <a:endParaRPr lang="ru-RU" dirty="0"/>
          </a:p>
        </p:txBody>
      </p:sp>
      <p:pic>
        <p:nvPicPr>
          <p:cNvPr id="4" name="Picture 5" descr="C:\Users\Gost\Desktop\ЦРБ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73944" y="457676"/>
            <a:ext cx="6670947" cy="3676900"/>
          </a:xfr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7426" y="365125"/>
            <a:ext cx="8756374" cy="186124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A32813"/>
                </a:solidFill>
              </a:rPr>
              <a:t>Изменение общей приверженности к лечению </a:t>
            </a:r>
            <a:br>
              <a:rPr lang="ru-RU" b="1" dirty="0">
                <a:solidFill>
                  <a:srgbClr val="A32813"/>
                </a:solidFill>
              </a:rPr>
            </a:br>
            <a:r>
              <a:rPr lang="ru-RU" b="1" dirty="0">
                <a:solidFill>
                  <a:srgbClr val="A32813"/>
                </a:solidFill>
              </a:rPr>
              <a:t>по завершении </a:t>
            </a:r>
            <a:r>
              <a:rPr lang="ru-RU" b="1" dirty="0" smtClean="0">
                <a:solidFill>
                  <a:srgbClr val="A32813"/>
                </a:solidFill>
              </a:rPr>
              <a:t>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332383"/>
            <a:ext cx="10515600" cy="3844580"/>
          </a:xfrm>
        </p:spPr>
        <p:txBody>
          <a:bodyPr/>
          <a:lstStyle/>
          <a:p>
            <a:pPr algn="ctr">
              <a:buNone/>
            </a:pPr>
            <a:r>
              <a:rPr lang="ru-RU" b="1" u="sng" dirty="0" smtClean="0">
                <a:solidFill>
                  <a:schemeClr val="bg2">
                    <a:lumMod val="50000"/>
                  </a:schemeClr>
                </a:solidFill>
              </a:rPr>
              <a:t>Мужчины и женщины всех возрастных групп - 53 человека: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endParaRPr lang="ru-RU" b="1" u="sng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b="1" dirty="0">
                <a:solidFill>
                  <a:srgbClr val="07AF2F"/>
                </a:solidFill>
              </a:rPr>
              <a:t>полная – </a:t>
            </a:r>
            <a:r>
              <a:rPr lang="ru-RU" b="1" dirty="0" smtClean="0">
                <a:solidFill>
                  <a:srgbClr val="07AF2F"/>
                </a:solidFill>
              </a:rPr>
              <a:t>45%/64%, </a:t>
            </a:r>
            <a:r>
              <a:rPr lang="ru-RU" b="1" dirty="0">
                <a:solidFill>
                  <a:srgbClr val="002060"/>
                </a:solidFill>
              </a:rPr>
              <a:t>частичная – </a:t>
            </a:r>
            <a:r>
              <a:rPr lang="ru-RU" b="1" dirty="0" smtClean="0">
                <a:solidFill>
                  <a:srgbClr val="002060"/>
                </a:solidFill>
              </a:rPr>
              <a:t>34%/21%, </a:t>
            </a:r>
            <a:r>
              <a:rPr lang="ru-RU" b="1" dirty="0">
                <a:solidFill>
                  <a:srgbClr val="A32813"/>
                </a:solidFill>
              </a:rPr>
              <a:t>отрицание -</a:t>
            </a:r>
            <a:r>
              <a:rPr lang="ru-RU" b="1" dirty="0" smtClean="0">
                <a:solidFill>
                  <a:srgbClr val="A32813"/>
                </a:solidFill>
              </a:rPr>
              <a:t>21%/15%</a:t>
            </a:r>
            <a:endParaRPr lang="ru-RU" b="1" dirty="0">
              <a:solidFill>
                <a:srgbClr val="A32813"/>
              </a:solidFill>
            </a:endParaRPr>
          </a:p>
          <a:p>
            <a:pPr algn="ctr">
              <a:buNone/>
            </a:pPr>
            <a:endParaRPr lang="ru-RU" b="1" u="sng" dirty="0">
              <a:solidFill>
                <a:srgbClr val="A32813"/>
              </a:solidFill>
            </a:endParaRPr>
          </a:p>
          <a:p>
            <a:pPr algn="ctr">
              <a:buNone/>
            </a:pPr>
            <a:endParaRPr lang="ru-RU" sz="3200" b="1" u="sng" dirty="0">
              <a:solidFill>
                <a:srgbClr val="A32813"/>
              </a:solidFill>
            </a:endParaRP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AB40E30B-4428-2E04-4097-1A7B7DA47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269625045"/>
              </p:ext>
            </p:extLst>
          </p:nvPr>
        </p:nvGraphicFramePr>
        <p:xfrm>
          <a:off x="2098964" y="3314700"/>
          <a:ext cx="8061036" cy="2823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581898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60993">
            <a:off x="459311" y="2182161"/>
            <a:ext cx="4053204" cy="150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17563" y="286448"/>
            <a:ext cx="1824203" cy="203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1187805335"/>
              </p:ext>
            </p:extLst>
          </p:nvPr>
        </p:nvGraphicFramePr>
        <p:xfrm>
          <a:off x="623392" y="404664"/>
          <a:ext cx="10273141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692764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Прямоугольник 2"/>
          <p:cNvSpPr>
            <a:spLocks noChangeArrowheads="1"/>
          </p:cNvSpPr>
          <p:nvPr/>
        </p:nvSpPr>
        <p:spPr bwMode="auto">
          <a:xfrm>
            <a:off x="3179763" y="2474913"/>
            <a:ext cx="57864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400">
                <a:solidFill>
                  <a:srgbClr val="18889F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371" y="1908313"/>
            <a:ext cx="10657184" cy="4426225"/>
          </a:xfrm>
        </p:spPr>
        <p:txBody>
          <a:bodyPr>
            <a:normAutofit/>
          </a:bodyPr>
          <a:lstStyle/>
          <a:p>
            <a:pPr marL="45720" lvl="0" indent="0" algn="r">
              <a:buClr>
                <a:srgbClr val="F14124">
                  <a:lumMod val="75000"/>
                </a:srgbClr>
              </a:buClr>
              <a:buNone/>
            </a:pPr>
            <a:endParaRPr lang="ru-RU" sz="110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Развитие первичной медико-санитарной помощи — одно из основных направлений государственной политики в сфере здравоохранения.</a:t>
            </a:r>
          </a:p>
          <a:p>
            <a:pPr marL="45720" lvl="0" indent="0" algn="r">
              <a:buClr>
                <a:srgbClr val="F14124">
                  <a:lumMod val="75000"/>
                </a:srgbClr>
              </a:buClr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/>
              </a:rPr>
              <a:t>В.В. Путин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/>
              <a:ea typeface="Calibri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5727" y="291548"/>
            <a:ext cx="3226509" cy="162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Блок-схема: перфолента 1"/>
          <p:cNvSpPr/>
          <p:nvPr/>
        </p:nvSpPr>
        <p:spPr>
          <a:xfrm>
            <a:off x="623392" y="3429000"/>
            <a:ext cx="10273141" cy="2304256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lvl="0">
              <a:spcBef>
                <a:spcPct val="20000"/>
              </a:spcBef>
              <a:buClr>
                <a:srgbClr val="4E67C8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Указ Президента РФ от 6 июня 2019 г. N 254 “О Стратегии развития здравоохранения в Российской Федерации на период до 2025 года”</a:t>
            </a:r>
          </a:p>
        </p:txBody>
      </p:sp>
    </p:spTree>
    <p:extLst>
      <p:ext uri="{BB962C8B-B14F-4D97-AF65-F5344CB8AC3E}">
        <p14:creationId xmlns:p14="http://schemas.microsoft.com/office/powerpoint/2010/main" xmlns="" val="2705812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4138" y="4898571"/>
            <a:ext cx="7276012" cy="1278392"/>
          </a:xfrm>
        </p:spPr>
        <p:txBody>
          <a:bodyPr/>
          <a:lstStyle/>
          <a:p>
            <a:r>
              <a:rPr lang="ru-RU" sz="2000" b="1" dirty="0"/>
              <a:t>Историческая справка:</a:t>
            </a:r>
            <a:r>
              <a:rPr lang="ru-RU" sz="2000" dirty="0"/>
              <a:t> Еще в 1832 году на территории с.Рождествено была построена больница, в которой работали крепостные меди­ки. Эта больница, рассчитанная на шесть коек, долгое время содержалась «на господский счёт». </a:t>
            </a:r>
          </a:p>
        </p:txBody>
      </p:sp>
      <p:pic>
        <p:nvPicPr>
          <p:cNvPr id="4" name="Рисунок 7"/>
          <p:cNvPicPr>
            <a:picLocks noChangeAspect="1"/>
          </p:cNvPicPr>
          <p:nvPr/>
        </p:nvPicPr>
        <p:blipFill>
          <a:blip r:embed="rId2"/>
          <a:srcRect l="2187" t="3670" b="31979"/>
          <a:stretch>
            <a:fillRect/>
          </a:stretch>
        </p:blipFill>
        <p:spPr bwMode="auto">
          <a:xfrm>
            <a:off x="7972924" y="341857"/>
            <a:ext cx="3662362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6304" y="485549"/>
            <a:ext cx="48545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5557838" y="4038600"/>
            <a:ext cx="5022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 фельдшерско-акушерский пункт</a:t>
            </a:r>
          </a:p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 в поселке Тридцатый.</a:t>
            </a: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7083425" y="463550"/>
            <a:ext cx="4408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chemeClr val="bg1"/>
                </a:solidFill>
              </a:rPr>
              <a:t>фельдшерско-акушерский пункт</a:t>
            </a:r>
          </a:p>
          <a:p>
            <a:pPr algn="ctr" eaLnBrk="1" hangingPunct="1"/>
            <a:r>
              <a:rPr lang="ru-RU" altLang="ru-RU">
                <a:solidFill>
                  <a:schemeClr val="bg1"/>
                </a:solidFill>
              </a:rPr>
              <a:t> в поселке Новоберезовский.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74663" y="615950"/>
            <a:ext cx="5022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 фельдшерско-акушерский пункт</a:t>
            </a:r>
          </a:p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 в поселке Тридцатый.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4438" y="619441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Возведение ФАПа в п. </a:t>
            </a:r>
            <a:r>
              <a:rPr lang="ru-RU" altLang="ru-RU" dirty="0" err="1"/>
              <a:t>Новоберезовский</a:t>
            </a:r>
            <a:r>
              <a:rPr lang="ru-RU" altLang="ru-RU" dirty="0"/>
              <a:t>.</a:t>
            </a:r>
          </a:p>
          <a:p>
            <a:endParaRPr lang="ru-RU" dirty="0"/>
          </a:p>
        </p:txBody>
      </p:sp>
      <p:pic>
        <p:nvPicPr>
          <p:cNvPr id="1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903" y="324728"/>
            <a:ext cx="4003623" cy="326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8331" y="3425001"/>
            <a:ext cx="4656864" cy="315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трелка: изогнутая 14">
            <a:extLst>
              <a:ext uri="{FF2B5EF4-FFF2-40B4-BE49-F238E27FC236}">
                <a16:creationId xmlns:a16="http://schemas.microsoft.com/office/drawing/2014/main" xmlns="" id="{A3D17801-B726-8970-9F6D-CBFEB5AF3E97}"/>
              </a:ext>
            </a:extLst>
          </p:cNvPr>
          <p:cNvSpPr/>
          <p:nvPr/>
        </p:nvSpPr>
        <p:spPr>
          <a:xfrm flipV="1">
            <a:off x="2171898" y="3007768"/>
            <a:ext cx="1580357" cy="1524000"/>
          </a:xfrm>
          <a:prstGeom prst="bentArrow">
            <a:avLst>
              <a:gd name="adj1" fmla="val 10997"/>
              <a:gd name="adj2" fmla="val 12864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: изогнутая 15">
            <a:extLst>
              <a:ext uri="{FF2B5EF4-FFF2-40B4-BE49-F238E27FC236}">
                <a16:creationId xmlns:a16="http://schemas.microsoft.com/office/drawing/2014/main" xmlns="" id="{DCDADB14-76DA-AC37-129D-1104265A601E}"/>
              </a:ext>
            </a:extLst>
          </p:cNvPr>
          <p:cNvSpPr/>
          <p:nvPr/>
        </p:nvSpPr>
        <p:spPr>
          <a:xfrm rot="10800000" flipH="1" flipV="1">
            <a:off x="6213077" y="2010480"/>
            <a:ext cx="1559323" cy="1401458"/>
          </a:xfrm>
          <a:prstGeom prst="bentArrow">
            <a:avLst>
              <a:gd name="adj1" fmla="val 10997"/>
              <a:gd name="adj2" fmla="val 12864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3" descr="C:\Users\Gost\Desktop\Документы для работы\ФОТО для работы\IMG202309131739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154" y="252352"/>
            <a:ext cx="4082291" cy="5443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44125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20719-WA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490" y="179606"/>
            <a:ext cx="3992635" cy="60775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19200" y="6244046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b="1" dirty="0">
                <a:solidFill>
                  <a:srgbClr val="002060"/>
                </a:solidFill>
              </a:rPr>
              <a:t>Поликлиническое отделение </a:t>
            </a:r>
            <a:r>
              <a:rPr lang="ru-RU" altLang="ru-RU" sz="1600" b="1" dirty="0" err="1" smtClean="0">
                <a:solidFill>
                  <a:srgbClr val="002060"/>
                </a:solidFill>
              </a:rPr>
              <a:t>пгт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</a:rPr>
              <a:t>Петра Дубрава до и после ремонта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239E1F2-26A2-114B-DFCC-8718E450A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68343" y="195943"/>
            <a:ext cx="3981663" cy="48702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952099E-F2D5-EF66-4ECE-91DAF3C40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325" y="1789612"/>
            <a:ext cx="3917873" cy="4389735"/>
          </a:xfrm>
          <a:prstGeom prst="rect">
            <a:avLst/>
          </a:prstGeom>
        </p:spPr>
      </p:pic>
      <p:sp>
        <p:nvSpPr>
          <p:cNvPr id="8" name="Стрелка: вправо 5">
            <a:extLst>
              <a:ext uri="{FF2B5EF4-FFF2-40B4-BE49-F238E27FC236}">
                <a16:creationId xmlns:a16="http://schemas.microsoft.com/office/drawing/2014/main" xmlns="" id="{C5195BBB-1940-B31B-30A3-1FEB052EA04B}"/>
              </a:ext>
            </a:extLst>
          </p:cNvPr>
          <p:cNvSpPr/>
          <p:nvPr/>
        </p:nvSpPr>
        <p:spPr>
          <a:xfrm>
            <a:off x="3871351" y="3256997"/>
            <a:ext cx="1728262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71753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0563C1"/>
      </a:accent2>
      <a:accent3>
        <a:srgbClr val="FF000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1722</Words>
  <Application>Microsoft Office PowerPoint</Application>
  <PresentationFormat>Произвольный</PresentationFormat>
  <Paragraphs>230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-8 отделений общей врачебной практики: -26 ФАПов (включая 2 передвижных) </vt:lpstr>
      <vt:lpstr>Слайд 13</vt:lpstr>
      <vt:lpstr>Слайд 14</vt:lpstr>
      <vt:lpstr>Слайд 15</vt:lpstr>
      <vt:lpstr>Слайд 16</vt:lpstr>
      <vt:lpstr>В сравнении с 2021 годом территориальное население выросло на 5966 человек. Взрослое территориальное население выросло на 4252 человека. Трудоспособное территориальное население выросло на 2492 человека. На 01.09.2023 год, в связи с активным строительством новых жилых микрорайонов, прирост населения уже составил 7252 человека. </vt:lpstr>
      <vt:lpstr>Полнота охвата диспансерным наблюдением пациентов с БСК в 2022 году увеличилась с 17524 до 18313 человек, увеличение составило 4,3%. В 2023 году на 01.09.23 г. увеличение составило 7,2%.</vt:lpstr>
      <vt:lpstr>Слайд 19</vt:lpstr>
      <vt:lpstr>Слайд 20</vt:lpstr>
      <vt:lpstr>Слайд 21</vt:lpstr>
      <vt:lpstr>Задачи исследования: </vt:lpstr>
      <vt:lpstr>Материалы и методы исследования: </vt:lpstr>
      <vt:lpstr>Слайд 24</vt:lpstr>
      <vt:lpstr>Слайд 25</vt:lpstr>
      <vt:lpstr>Слайд 26</vt:lpstr>
      <vt:lpstr>Слайд 27</vt:lpstr>
      <vt:lpstr>Каждый пациент, принявший участие в исследовании, дал информированное согласие.</vt:lpstr>
      <vt:lpstr>Слайд 29</vt:lpstr>
      <vt:lpstr>На каждого пациента оформлялся Протокол исследования</vt:lpstr>
      <vt:lpstr>Слайд 31</vt:lpstr>
      <vt:lpstr>Слайд 32</vt:lpstr>
      <vt:lpstr>Слайд 33</vt:lpstr>
      <vt:lpstr>Слайд 34</vt:lpstr>
      <vt:lpstr>Слайд 35</vt:lpstr>
      <vt:lpstr>Слайд 36</vt:lpstr>
      <vt:lpstr>Полученные результаты  (анализ данных)</vt:lpstr>
      <vt:lpstr>Полученные результаты  (анализ данных)</vt:lpstr>
      <vt:lpstr>Основной диагноз  «группа активного вмешательства» </vt:lpstr>
      <vt:lpstr>Основной диагноз  «группа активного вмешательства» </vt:lpstr>
      <vt:lpstr>Приверженность к лечению  на начало исследования  «группа активного вмешательства» </vt:lpstr>
      <vt:lpstr>Приверженность к лечению  на начало исследования  «группа активного вмешательства» </vt:lpstr>
      <vt:lpstr>Слайд 43</vt:lpstr>
      <vt:lpstr>Слайд 44</vt:lpstr>
      <vt:lpstr>Слайд 45</vt:lpstr>
      <vt:lpstr>Приверженность к лечению  по завершении  исследования  «группа активного вмешательства» </vt:lpstr>
      <vt:lpstr>Приверженность к лечению  по завершении  исследования  «группа активного вмешательства» </vt:lpstr>
      <vt:lpstr>Изменение общей приверженности к лечению  по завершении  исследования</vt:lpstr>
      <vt:lpstr>Изменение общей приверженности к лечению  по завершении  исследования</vt:lpstr>
      <vt:lpstr>Изменение общей приверженности к лечению  по завершении  исследования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 Рудометова</dc:creator>
  <cp:lastModifiedBy>Гость</cp:lastModifiedBy>
  <cp:revision>185</cp:revision>
  <dcterms:created xsi:type="dcterms:W3CDTF">2017-04-18T13:51:42Z</dcterms:created>
  <dcterms:modified xsi:type="dcterms:W3CDTF">2023-10-11T14:35:11Z</dcterms:modified>
</cp:coreProperties>
</file>