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87" r:id="rId2"/>
    <p:sldId id="288" r:id="rId3"/>
    <p:sldId id="270" r:id="rId4"/>
    <p:sldId id="881" r:id="rId5"/>
    <p:sldId id="293" r:id="rId6"/>
    <p:sldId id="294" r:id="rId7"/>
    <p:sldId id="888" r:id="rId8"/>
    <p:sldId id="890" r:id="rId9"/>
    <p:sldId id="894" r:id="rId10"/>
    <p:sldId id="891" r:id="rId11"/>
    <p:sldId id="297" r:id="rId12"/>
    <p:sldId id="299" r:id="rId13"/>
    <p:sldId id="300" r:id="rId14"/>
    <p:sldId id="301" r:id="rId15"/>
    <p:sldId id="912" r:id="rId16"/>
    <p:sldId id="924" r:id="rId17"/>
    <p:sldId id="913" r:id="rId18"/>
    <p:sldId id="915" r:id="rId19"/>
    <p:sldId id="918" r:id="rId20"/>
    <p:sldId id="919" r:id="rId21"/>
    <p:sldId id="920" r:id="rId22"/>
    <p:sldId id="922" r:id="rId23"/>
    <p:sldId id="892" r:id="rId24"/>
    <p:sldId id="893" r:id="rId25"/>
    <p:sldId id="909" r:id="rId26"/>
    <p:sldId id="885" r:id="rId27"/>
    <p:sldId id="262" r:id="rId28"/>
    <p:sldId id="925" r:id="rId29"/>
    <p:sldId id="895" r:id="rId30"/>
    <p:sldId id="911" r:id="rId31"/>
    <p:sldId id="927" r:id="rId32"/>
    <p:sldId id="897" r:id="rId33"/>
    <p:sldId id="898" r:id="rId34"/>
    <p:sldId id="899" r:id="rId35"/>
    <p:sldId id="900" r:id="rId36"/>
    <p:sldId id="901" r:id="rId37"/>
    <p:sldId id="902" r:id="rId38"/>
    <p:sldId id="903" r:id="rId39"/>
    <p:sldId id="904" r:id="rId40"/>
    <p:sldId id="905" r:id="rId41"/>
    <p:sldId id="906" r:id="rId42"/>
    <p:sldId id="910" r:id="rId43"/>
    <p:sldId id="928" r:id="rId44"/>
    <p:sldId id="266" r:id="rId45"/>
    <p:sldId id="291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000066"/>
    <a:srgbClr val="28498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029" autoAdjust="0"/>
    <p:restoredTop sz="84571" autoAdjust="0"/>
  </p:normalViewPr>
  <p:slideViewPr>
    <p:cSldViewPr snapToGrid="0" snapToObjects="1">
      <p:cViewPr varScale="1">
        <p:scale>
          <a:sx n="53" d="100"/>
          <a:sy n="53" d="100"/>
        </p:scale>
        <p:origin x="14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Укомплектованность штатных должностей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707313211952883E-2"/>
                  <c:y val="-6.46877973346601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4A-4B22-B07E-2F8D496A26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B0-40BE-848C-5E5D279BD98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Укомплектованность штатных должностей физическим лицами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463411324531114E-2"/>
                  <c:y val="-1.9406339200397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4A-4B22-B07E-2F8D496A26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00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B0-40BE-848C-5E5D279BD98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Укомплектованность штатных должностей реально работающими  физическим лицами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195116986796668E-2"/>
                  <c:y val="-2.587511893386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4A-4B22-B07E-2F8D496A26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B0-40BE-848C-5E5D279BD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09024"/>
        <c:axId val="170219136"/>
        <c:axId val="0"/>
      </c:bar3DChart>
      <c:catAx>
        <c:axId val="110090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0219136"/>
        <c:crosses val="autoZero"/>
        <c:auto val="1"/>
        <c:lblAlgn val="ctr"/>
        <c:lblOffset val="100"/>
        <c:noMultiLvlLbl val="0"/>
      </c:catAx>
      <c:valAx>
        <c:axId val="1702191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1009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66947841554422"/>
          <c:y val="5.2470704251660512E-2"/>
          <c:w val="0.35733145883408163"/>
          <c:h val="0.88633716618229563"/>
        </c:manualLayout>
      </c:layout>
      <c:overlay val="0"/>
      <c:txPr>
        <a:bodyPr/>
        <a:lstStyle/>
        <a:p>
          <a:pPr>
            <a:defRPr sz="9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8CAF-9782-2644-ABBA-214DA936BD8D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7BC68-CB84-CB4B-B35B-BAC9773D05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5851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03B56F-BCA1-414F-AE31-5E1047BD91D1}" type="slidenum">
              <a:rPr lang="ru-RU" altLang="ru-RU" smtClean="0"/>
              <a:pPr/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6525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06D2B2-FDDD-4AD5-B384-2185BCBEF329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356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BC68-CB84-CB4B-B35B-BAC9773D057D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9578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7BC68-CB84-CB4B-B35B-BAC9773D057D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51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7BC68-CB84-CB4B-B35B-BAC9773D057D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7098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7BC68-CB84-CB4B-B35B-BAC9773D057D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861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4276C-6263-CE49-A171-57B8199EC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D8AFA-5C10-DA46-A3AC-94ACC4DDE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2344F-2045-4C45-AE86-08040D939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4726-6A9A-6D44-81B3-CAD67483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8C7F2-9C9F-274B-8ABF-6836CED4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609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B636-A323-E843-93BE-70757CF8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DCE1B-207B-4346-8DA2-5E2CFB833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7E041-35F0-934E-96EB-FCEAF716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80B29-B17B-864F-8929-A5D44968E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96ED4-96E6-DC4D-87D5-1AF07FBC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181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389EDA-8880-3143-91DE-0D5423F4C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90991-094C-964B-8149-F7F427417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7C3CD-7765-A747-A27E-AEC805A9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BFAF1-E5F3-894E-8C72-31FDEFA06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36BD9-66B5-284F-9AD8-6C5C52B5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12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6670-5825-3648-A58D-F7F9B36A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D6F79-625C-BB49-8481-A37F343EE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9266-4C31-AA44-AC0B-30F83BBB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383C3-847F-F748-BCAB-8D3CBDDE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28DDD-7ACC-5042-917F-4C3CE392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575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D2852-106E-1145-9256-E646B73E5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9A26C-9C36-1944-8F3E-55D49277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E96F-737B-0547-99E7-B6FEEC1CE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38323-6B02-CA4C-B38F-3E0ADB52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500A3-FE0D-EA4A-A2F7-A7BB167B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55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9E826-9898-9444-BA28-29A452CB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A2CA6-10A8-9F4B-9EF2-F541E6F9F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A14F1-E2FD-AA49-B0DF-C97657387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EBC96-03DC-1148-801C-62443214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E160C-0F15-5C46-B7ED-F4D7C379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A370B-6E83-4549-BCCF-08E4CC05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153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3FE7-EE18-AF45-9615-AB962F4F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A0869-9A07-7F44-AE46-248C44135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428AD-77C8-114F-8E3F-D5E362567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23FB1-AB30-3C46-815B-5C03AC33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302E1-F5DB-0E4E-A4F6-CE1C68F706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91B66B-6E2F-3C47-9C25-03A46A07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4449E-161A-FF42-AD4A-9B7E9002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98688-FA4B-EF48-AB2C-EC4F5EA0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5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17821-AAA1-4245-B306-2B402295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528195-8511-7147-8119-5B361F93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85F91-BA1A-E442-888C-3A86CBB2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68A54-2932-2240-93D7-0C3F0F37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362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4B17E-3273-4641-BE8E-EFE69392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F325E-849C-F948-8C65-98341025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18C2F-BA39-5248-977C-AC686900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859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442D9-B6B6-8C4A-A1A0-4AE48F69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5A12E-BE28-374C-974E-FC4CAC2EA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97BED-F779-8248-B1D8-B7AC2AE81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3DC65-3267-9B4E-86E9-6B7F8A38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407C2-D611-E94B-9C56-00539D31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DD88B-66AF-0B42-8DEF-2B6D2A21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215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2928-2120-D941-BD87-664441EF8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3D3D48-6C4B-B342-9B00-80D0223AE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7BF4A-ECAE-DC43-8ED4-1515646D0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103B9-DF89-E347-B869-E1E58138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47601-25CB-D849-B14F-946CE0EE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7C80F-555E-C040-ADC5-2EF682AD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603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2807C-2181-624F-AC30-8F0933AD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4B3E8-51BA-2148-8DF7-A050A10A4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8FB6F-CD9F-5F42-B55A-2A9C1A162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FA7CE-8924-344E-988C-96CA0AF0A77B}" type="datetimeFigureOut">
              <a:rPr lang="x-none" smtClean="0"/>
              <a:t>20.10.2023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EE13-EC49-2444-BA2C-A33A7889E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AC83-FFEC-774E-9D57-4F7A1C826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50BA6-713E-FD49-AEC3-69F206F29D9E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B53E19-F69A-4E40-9205-A82394A896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2" y="159313"/>
            <a:ext cx="751138" cy="87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ижний колонтитул 4"/>
          <p:cNvSpPr txBox="1">
            <a:spLocks/>
          </p:cNvSpPr>
          <p:nvPr userDrawn="1"/>
        </p:nvSpPr>
        <p:spPr>
          <a:xfrm>
            <a:off x="8931965" y="0"/>
            <a:ext cx="3264937" cy="365210"/>
          </a:xfrm>
          <a:prstGeom prst="rect">
            <a:avLst/>
          </a:prstGeom>
        </p:spPr>
        <p:txBody>
          <a:bodyPr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rgbClr val="1A0D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Оренбургская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9501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Прямоугольник 5"/>
          <p:cNvSpPr>
            <a:spLocks noChangeArrowheads="1"/>
          </p:cNvSpPr>
          <p:nvPr/>
        </p:nvSpPr>
        <p:spPr bwMode="auto">
          <a:xfrm>
            <a:off x="2934893" y="3444481"/>
            <a:ext cx="6590109" cy="8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700" b="1" i="1" dirty="0">
                <a:solidFill>
                  <a:srgbClr val="FF0000"/>
                </a:solidFill>
              </a:rPr>
              <a:t>Володин Анатолий Владимирович</a:t>
            </a:r>
          </a:p>
          <a:p>
            <a:pPr algn="ctr" eaLnBrk="1" hangingPunct="1"/>
            <a:r>
              <a:rPr lang="ru-RU" altLang="ru-RU" sz="1013" b="1" i="1" dirty="0">
                <a:solidFill>
                  <a:srgbClr val="000099"/>
                </a:solidFill>
              </a:rPr>
              <a:t>кандидат медицинских наук, главный специалист Министерства здравоохранения Оренбургской области по управлению сестринской деятельностью.</a:t>
            </a:r>
            <a:endParaRPr lang="ru-RU" altLang="ru-RU" sz="1013" b="1" dirty="0">
              <a:solidFill>
                <a:srgbClr val="000099"/>
              </a:solidFill>
            </a:endParaRPr>
          </a:p>
        </p:txBody>
      </p:sp>
      <p:sp>
        <p:nvSpPr>
          <p:cNvPr id="7173" name="Прямоугольник 2"/>
          <p:cNvSpPr>
            <a:spLocks noChangeArrowheads="1"/>
          </p:cNvSpPr>
          <p:nvPr/>
        </p:nvSpPr>
        <p:spPr bwMode="auto">
          <a:xfrm>
            <a:off x="2747964" y="2012157"/>
            <a:ext cx="529232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00CC"/>
                </a:solidFill>
              </a:rPr>
              <a:t>Современное состояние организации и планирования обучения специалистов со средним медицинским образованием в медицинских организациях Оренбургской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3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3369" y="4017840"/>
            <a:ext cx="85426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860000"/>
                </a:solidFill>
              </a:rPr>
              <a:t>Володин Анатолий Владимирович</a:t>
            </a:r>
          </a:p>
          <a:p>
            <a:pPr lvl="0" algn="ctr"/>
            <a:r>
              <a:rPr lang="ru-RU" sz="1400" b="1" dirty="0">
                <a:solidFill>
                  <a:srgbClr val="860000"/>
                </a:solidFill>
              </a:rPr>
              <a:t>директор государственного автономного профессионального образовательного учреждения «Оренбургский областной медицинский колледж», главный внештатный специалист министерства здравоохранения Оренбургской области по управлению сестринской деятельностью, кандидат медицинских наук, доцент</a:t>
            </a:r>
            <a:endParaRPr lang="ru-RU" sz="1200" dirty="0">
              <a:solidFill>
                <a:srgbClr val="86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F13E2-ED2F-254A-93A7-902D1FC2462B}"/>
              </a:ext>
            </a:extLst>
          </p:cNvPr>
          <p:cNvSpPr txBox="1"/>
          <p:nvPr/>
        </p:nvSpPr>
        <p:spPr>
          <a:xfrm>
            <a:off x="2488223" y="183109"/>
            <a:ext cx="6690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МИНИСТЕРСТВО ЗДРАВООХРАНЕНИЯ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ОРЕНБУРГСКОЙ ОБЛАСТИ</a:t>
            </a:r>
            <a:endParaRPr lang="x-none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7D356-C1F4-5721-0D62-D5D712A88D33}"/>
              </a:ext>
            </a:extLst>
          </p:cNvPr>
          <p:cNvSpPr txBox="1"/>
          <p:nvPr/>
        </p:nvSpPr>
        <p:spPr>
          <a:xfrm>
            <a:off x="3437" y="1473805"/>
            <a:ext cx="9533115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60000"/>
                </a:solidFill>
                <a:latin typeface="Arial Black" panose="020B0A04020102020204" pitchFamily="34" charset="0"/>
              </a:rPr>
              <a:t>«О реализации пилотного проекта </a:t>
            </a:r>
            <a:br>
              <a:rPr lang="ru-RU" sz="2800" b="1" dirty="0">
                <a:solidFill>
                  <a:srgbClr val="860000"/>
                </a:solidFill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rgbClr val="860000"/>
                </a:solidFill>
                <a:latin typeface="Arial Black" panose="020B0A04020102020204" pitchFamily="34" charset="0"/>
              </a:rPr>
              <a:t>«Организация медицинской помощи в малых населенных пунктах Оренбургской области»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8114" y="2879067"/>
            <a:ext cx="10145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Вице-губернатор – заместитель председателя Правительства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Оренбургской области по социальной политике – министр здравоохранения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Савинова Татьяна Леонидовна </a:t>
            </a:r>
            <a:endParaRPr lang="x-non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9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2" y="1076960"/>
            <a:ext cx="12178868" cy="57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44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9809" y="2175116"/>
            <a:ext cx="11852030" cy="378069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Рекомендуемые штатные нормативы фельдшерско-акушерского пункта/фельдшерского здравпункта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9808" y="2093816"/>
            <a:ext cx="11852030" cy="44572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0802024"/>
              </p:ext>
            </p:extLst>
          </p:nvPr>
        </p:nvGraphicFramePr>
        <p:xfrm>
          <a:off x="219808" y="2645378"/>
          <a:ext cx="11852030" cy="3698326"/>
        </p:xfrm>
        <a:graphic>
          <a:graphicData uri="http://schemas.openxmlformats.org/drawingml/2006/table">
            <a:tbl>
              <a:tblPr/>
              <a:tblGrid>
                <a:gridCol w="3426265">
                  <a:extLst>
                    <a:ext uri="{9D8B030D-6E8A-4147-A177-3AD203B41FA5}">
                      <a16:colId xmlns:a16="http://schemas.microsoft.com/office/drawing/2014/main" val="2385930102"/>
                    </a:ext>
                  </a:extLst>
                </a:gridCol>
                <a:gridCol w="3054741">
                  <a:extLst>
                    <a:ext uri="{9D8B030D-6E8A-4147-A177-3AD203B41FA5}">
                      <a16:colId xmlns:a16="http://schemas.microsoft.com/office/drawing/2014/main" val="1822834970"/>
                    </a:ext>
                  </a:extLst>
                </a:gridCol>
                <a:gridCol w="2733673">
                  <a:extLst>
                    <a:ext uri="{9D8B030D-6E8A-4147-A177-3AD203B41FA5}">
                      <a16:colId xmlns:a16="http://schemas.microsoft.com/office/drawing/2014/main" val="3844893901"/>
                    </a:ext>
                  </a:extLst>
                </a:gridCol>
                <a:gridCol w="2637351">
                  <a:extLst>
                    <a:ext uri="{9D8B030D-6E8A-4147-A177-3AD203B41FA5}">
                      <a16:colId xmlns:a16="http://schemas.microsoft.com/office/drawing/2014/main" val="3268329288"/>
                    </a:ext>
                  </a:extLst>
                </a:gridCol>
              </a:tblGrid>
              <a:tr h="301910">
                <a:tc rowSpan="2"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Наименование должности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Число должностей при обслуживании</a:t>
                      </a:r>
                    </a:p>
                  </a:txBody>
                  <a:tcPr marL="67689" marR="67689" marT="33845" marB="3384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401843"/>
                  </a:ext>
                </a:extLst>
              </a:tr>
              <a:tr h="616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от 101 до 900 жителей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от 901 до 1500 жителей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от 1501 до 2000 жителей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948601"/>
                  </a:ext>
                </a:extLst>
              </a:tr>
              <a:tr h="287067"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</a:p>
                  </a:txBody>
                  <a:tcPr marL="67689" marR="67689" marT="33845" marB="3384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</a:p>
                  </a:txBody>
                  <a:tcPr marL="67689" marR="67689" marT="33845" marB="3384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</a:p>
                  </a:txBody>
                  <a:tcPr marL="67689" marR="67689" marT="33845" marB="3384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</a:p>
                  </a:txBody>
                  <a:tcPr marL="67689" marR="67689" marT="33845" marB="3384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96422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indent="0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Заведующий фельдшерско-акушерским пунктом - фельдшер, акушерка (заведующий фельдшерским здравпунктом - фельдшер)</a:t>
                      </a:r>
                    </a:p>
                  </a:txBody>
                  <a:tcPr marL="67689" marR="67689" marT="33845" marB="3384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1,0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1,0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1,0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72923"/>
                  </a:ext>
                </a:extLst>
              </a:tr>
              <a:tr h="301910">
                <a:tc>
                  <a:txBody>
                    <a:bodyPr/>
                    <a:lstStyle/>
                    <a:p>
                      <a:pPr indent="0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Акушерка</a:t>
                      </a:r>
                    </a:p>
                  </a:txBody>
                  <a:tcPr marL="67689" marR="67689" marT="33845" marB="3384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-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1,0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1,5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89167"/>
                  </a:ext>
                </a:extLst>
              </a:tr>
              <a:tr h="301910">
                <a:tc>
                  <a:txBody>
                    <a:bodyPr/>
                    <a:lstStyle/>
                    <a:p>
                      <a:pPr indent="0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Санитар</a:t>
                      </a:r>
                    </a:p>
                  </a:txBody>
                  <a:tcPr marL="67689" marR="67689" marT="33845" marB="3384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0,5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1,0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1,0</a:t>
                      </a:r>
                    </a:p>
                  </a:txBody>
                  <a:tcPr marL="67689" marR="67689" marT="33845" marB="3384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287108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19808" y="329104"/>
            <a:ext cx="11852030" cy="56270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0066"/>
                </a:solidFill>
              </a:rPr>
              <a:t>Нормативно-правовое регулирование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9808" y="982682"/>
            <a:ext cx="11852030" cy="9383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Приказ Министерства здравоохранения и социального развития РФ от 15 мая 2012 г. N 543н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"Об утверждении Положения об организации оказания первичной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медико-санитарной помощи взрослому населению" (с изменениями и дополнениями)</a:t>
            </a:r>
          </a:p>
        </p:txBody>
      </p:sp>
    </p:spTree>
    <p:extLst>
      <p:ext uri="{BB962C8B-B14F-4D97-AF65-F5344CB8AC3E}">
        <p14:creationId xmlns:p14="http://schemas.microsoft.com/office/powerpoint/2010/main" val="1221792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0145" y="2093228"/>
            <a:ext cx="11632223" cy="591771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II. Описание трудовых функций, входящих в профессиональный стандарт (функциональная карта вида профессиональной деятельности)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319" y="1022878"/>
            <a:ext cx="11979519" cy="7699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Приказ Министерства труда и социальной защиты РФ от 12 января 2016 г. №2н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"Об утверждении профессионального стандарта "Младший медицинский персонал"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2319" y="2066520"/>
            <a:ext cx="11979519" cy="65942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342959"/>
              </p:ext>
            </p:extLst>
          </p:nvPr>
        </p:nvGraphicFramePr>
        <p:xfrm>
          <a:off x="103157" y="2853135"/>
          <a:ext cx="11979518" cy="3863568"/>
        </p:xfrm>
        <a:graphic>
          <a:graphicData uri="http://schemas.openxmlformats.org/drawingml/2006/table">
            <a:tbl>
              <a:tblPr/>
              <a:tblGrid>
                <a:gridCol w="565583">
                  <a:extLst>
                    <a:ext uri="{9D8B030D-6E8A-4147-A177-3AD203B41FA5}">
                      <a16:colId xmlns:a16="http://schemas.microsoft.com/office/drawing/2014/main" val="2104637277"/>
                    </a:ext>
                  </a:extLst>
                </a:gridCol>
                <a:gridCol w="2825087">
                  <a:extLst>
                    <a:ext uri="{9D8B030D-6E8A-4147-A177-3AD203B41FA5}">
                      <a16:colId xmlns:a16="http://schemas.microsoft.com/office/drawing/2014/main" val="2522970862"/>
                    </a:ext>
                  </a:extLst>
                </a:gridCol>
                <a:gridCol w="1665027">
                  <a:extLst>
                    <a:ext uri="{9D8B030D-6E8A-4147-A177-3AD203B41FA5}">
                      <a16:colId xmlns:a16="http://schemas.microsoft.com/office/drawing/2014/main" val="3801509425"/>
                    </a:ext>
                  </a:extLst>
                </a:gridCol>
                <a:gridCol w="3875964">
                  <a:extLst>
                    <a:ext uri="{9D8B030D-6E8A-4147-A177-3AD203B41FA5}">
                      <a16:colId xmlns:a16="http://schemas.microsoft.com/office/drawing/2014/main" val="2881000080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44124816"/>
                    </a:ext>
                  </a:extLst>
                </a:gridCol>
                <a:gridCol w="1942388">
                  <a:extLst>
                    <a:ext uri="{9D8B030D-6E8A-4147-A177-3AD203B41FA5}">
                      <a16:colId xmlns:a16="http://schemas.microsoft.com/office/drawing/2014/main" val="3565722464"/>
                    </a:ext>
                  </a:extLst>
                </a:gridCol>
              </a:tblGrid>
              <a:tr h="238429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Обобщенные трудовые функции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Трудовые функции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934449"/>
                  </a:ext>
                </a:extLst>
              </a:tr>
              <a:tr h="953718">
                <a:tc>
                  <a:txBody>
                    <a:bodyPr/>
                    <a:lstStyle/>
                    <a:p>
                      <a:pPr indent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код</a:t>
                      </a:r>
                    </a:p>
                  </a:txBody>
                  <a:tcPr marL="59607" marR="59607" marT="29804" marB="2980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наименование</a:t>
                      </a:r>
                    </a:p>
                  </a:txBody>
                  <a:tcPr marL="59607" marR="59607" marT="29804" marB="2980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уровень квалификации</a:t>
                      </a:r>
                    </a:p>
                  </a:txBody>
                  <a:tcPr marL="59607" marR="59607" marT="29804" marB="2980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наименование</a:t>
                      </a:r>
                    </a:p>
                  </a:txBody>
                  <a:tcPr marL="59607" marR="59607" marT="29804" marB="2980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код</a:t>
                      </a:r>
                    </a:p>
                  </a:txBody>
                  <a:tcPr marL="59607" marR="59607" marT="29804" marB="2980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уровень</a:t>
                      </a:r>
                    </a:p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(подуровень)</a:t>
                      </a:r>
                    </a:p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квалификации</a:t>
                      </a:r>
                    </a:p>
                  </a:txBody>
                  <a:tcPr marL="59607" marR="59607" marT="29804" marB="2980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473035"/>
                  </a:ext>
                </a:extLst>
              </a:tr>
              <a:tr h="574095">
                <a:tc rowSpan="3">
                  <a:txBody>
                    <a:bodyPr/>
                    <a:lstStyle/>
                    <a:p>
                      <a:pPr indent="0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А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Санитарное содержание палат, специализированных кабинетов, перемещение материальных объектов и медицинских отходов, уход за телом умершего человека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Перемещение и транспортировка материальных объектов и медицинских отходов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А/01.2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50788"/>
                  </a:ext>
                </a:extLst>
              </a:tr>
              <a:tr h="436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Санитарное содержание помещений, оборудования, инвентаря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А/02.2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202172"/>
                  </a:ext>
                </a:extLst>
              </a:tr>
              <a:tr h="262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Уход за телом умершего человека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А/03.2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023740"/>
                  </a:ext>
                </a:extLst>
              </a:tr>
              <a:tr h="596074">
                <a:tc>
                  <a:txBody>
                    <a:bodyPr/>
                    <a:lstStyle/>
                    <a:p>
                      <a:pPr indent="0"/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В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Оказание медицинских услуг по уходу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Профессиональный уход за пациентом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В/01.4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</a:p>
                  </a:txBody>
                  <a:tcPr marL="59607" marR="59607" marT="29804" marB="29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099523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2657428" y="2699678"/>
            <a:ext cx="2340558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22272F"/>
                </a:solidFill>
                <a:effectLst/>
                <a:latin typeface="PT Serif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808" y="329104"/>
            <a:ext cx="11852030" cy="562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000066"/>
                </a:solidFill>
              </a:rPr>
              <a:t>Нормативно-правовое регулирование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376146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81328" y="1965979"/>
            <a:ext cx="11979519" cy="51743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2657428" y="2699678"/>
            <a:ext cx="2340558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22272F"/>
                </a:solidFill>
                <a:effectLst/>
                <a:latin typeface="PT Serif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75579" y="2350506"/>
            <a:ext cx="11631612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6729" y="2033348"/>
            <a:ext cx="7006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84983"/>
                </a:solidFill>
              </a:rPr>
              <a:t>Младшая медицинская сестра по уходу за больными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684017"/>
              </p:ext>
            </p:extLst>
          </p:nvPr>
        </p:nvGraphicFramePr>
        <p:xfrm>
          <a:off x="92319" y="2588670"/>
          <a:ext cx="11968528" cy="4178012"/>
        </p:xfrm>
        <a:graphic>
          <a:graphicData uri="http://schemas.openxmlformats.org/drawingml/2006/table">
            <a:tbl>
              <a:tblPr/>
              <a:tblGrid>
                <a:gridCol w="1933419">
                  <a:extLst>
                    <a:ext uri="{9D8B030D-6E8A-4147-A177-3AD203B41FA5}">
                      <a16:colId xmlns:a16="http://schemas.microsoft.com/office/drawing/2014/main" val="2268965354"/>
                    </a:ext>
                  </a:extLst>
                </a:gridCol>
                <a:gridCol w="10035109">
                  <a:extLst>
                    <a:ext uri="{9D8B030D-6E8A-4147-A177-3AD203B41FA5}">
                      <a16:colId xmlns:a16="http://schemas.microsoft.com/office/drawing/2014/main" val="1311715010"/>
                    </a:ext>
                  </a:extLst>
                </a:gridCol>
              </a:tblGrid>
              <a:tr h="319196">
                <a:tc rowSpan="12">
                  <a:txBody>
                    <a:bodyPr/>
                    <a:lstStyle/>
                    <a:p>
                      <a:pPr indent="0"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Трудовые действия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Получение информации от пациентов (их родственников / законных представителей)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79140"/>
                  </a:ext>
                </a:extLst>
              </a:tr>
              <a:tr h="245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Размещение и перемещение пациента в постели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483029"/>
                  </a:ext>
                </a:extLst>
              </a:tr>
              <a:tr h="5401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Санитарная обработка, гигиенический уход за тяжелобольными пациентами (умывание, обтирание кожных покровов, полоскание полости рта)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307344"/>
                  </a:ext>
                </a:extLst>
              </a:tr>
              <a:tr h="392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Оказание пособия пациенту с недостаточностью самостоятельного ухода при физиологических отправлениях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802689"/>
                  </a:ext>
                </a:extLst>
              </a:tr>
              <a:tr h="245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Кормление пациента с недостаточностью самостоятельного ухода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56439"/>
                  </a:ext>
                </a:extLst>
              </a:tr>
              <a:tr h="245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Получение комплектов чистого нательного белья, одежды и обуви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691939"/>
                  </a:ext>
                </a:extLst>
              </a:tr>
              <a:tr h="171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Смена нательного и постельного белья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29342"/>
                  </a:ext>
                </a:extLst>
              </a:tr>
              <a:tr h="171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Транспортировка и сопровождение пациента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202148"/>
                  </a:ext>
                </a:extLst>
              </a:tr>
              <a:tr h="613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Помощь медицинской сестре в проведении простых диагностических исследований: измерение температуры тела, частоты пульса, артериального давления, частоты дыхательных движений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090907"/>
                  </a:ext>
                </a:extLst>
              </a:tr>
              <a:tr h="245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Наблюдение за функциональным состоянием пациента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813340"/>
                  </a:ext>
                </a:extLst>
              </a:tr>
              <a:tr h="171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Доставка биологического материала в лабораторию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6289"/>
                  </a:ext>
                </a:extLst>
              </a:tr>
              <a:tr h="245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Оказание первой помощи при угрожающих жизни состояниях</a:t>
                      </a:r>
                    </a:p>
                  </a:txBody>
                  <a:tcPr marL="29601" marR="29601" marT="14800" marB="148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94974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92319" y="1022878"/>
            <a:ext cx="11979519" cy="7699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Приказ Министерства труда и социальной защиты РФ от 12 января 2016 г. №2н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"Об утверждении профессионального стандарта "Младший медицинский персонал"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19808" y="329104"/>
            <a:ext cx="11852030" cy="562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000066"/>
                </a:solidFill>
              </a:rPr>
              <a:t>Нормативно-правовое регулирование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3700360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38" y="315310"/>
            <a:ext cx="11939954" cy="12194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dirty="0">
                <a:solidFill>
                  <a:srgbClr val="000066"/>
                </a:solidFill>
              </a:rPr>
              <a:t>Модернизация программы профессионального обучения «Младшая медицинская сестра </a:t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по уходу за больными»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4638" y="2444261"/>
            <a:ext cx="11909181" cy="4273061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 - </a:t>
            </a:r>
            <a:r>
              <a:rPr lang="ru-RU" b="1" dirty="0">
                <a:solidFill>
                  <a:srgbClr val="C00000"/>
                </a:solidFill>
              </a:rPr>
              <a:t>методам систематического наблюдения за состоянием здоровья отдельных категорий граждан, имеющих право на получение государственной социальной помощи в виде набора социальных услуг; 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методике проведения подворной (поквартирной) переписи населения, проживающего на обслуживаемом участке;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- приобретение знаний необходимых для  проведения периодических медицинских осмотров работников (участие в проведении первого этапа диспансеризации); 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патронажу и осуществлению длительного ухода у маломобильных пациентов на дому;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методике выявления курящих лиц и лиц, избыточно потребляющих алкоголь, с высоким риском развития болезней, связанных с курением, алкоголем и с отравлением суррогатами алкоголя, осуществление санитарно-гигиенических и противоэпидемических мероприятий; 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методике санитарно-гигиеническое образования населения; 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правилам обеспечения лекарственными средствами для амбулаторного лечения граждан в рамках оказания государственной социальной помощи и граждан, имеющих право на получение лекарственных средств бесплатно;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навыкам оказания первой помощи населению до прибытия медицинских работников при несчастных случаях, травмах, отравлениях и других состояниях и заболеваниях, угрожающих их жизни и здоровью  оказание первой помощи до прибытия бригады скорой помощи с применением соответствующей укладки с последующей организацией медицинской эвакуации в медицинские организации или их подразделения, оказывающие специализированную медицинскую помощь в сопровождении медицинского работника ФАП либо бригадой скорой медицинской помощи.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3790" y="1613899"/>
            <a:ext cx="11979519" cy="71152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5073" y="1679091"/>
            <a:ext cx="11979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</a:rPr>
              <a:t>Дополнительные компетенции к программе профессионального обучения </a:t>
            </a:r>
            <a:br>
              <a:rPr lang="ru-RU" b="1" dirty="0">
                <a:solidFill>
                  <a:srgbClr val="000066"/>
                </a:solidFill>
              </a:rPr>
            </a:br>
            <a:r>
              <a:rPr lang="ru-RU" b="1" dirty="0">
                <a:solidFill>
                  <a:srgbClr val="000066"/>
                </a:solidFill>
              </a:rPr>
              <a:t>«Младшая медицинская сестра по уходу за больными»</a:t>
            </a:r>
          </a:p>
        </p:txBody>
      </p:sp>
    </p:spTree>
    <p:extLst>
      <p:ext uri="{BB962C8B-B14F-4D97-AF65-F5344CB8AC3E}">
        <p14:creationId xmlns:p14="http://schemas.microsoft.com/office/powerpoint/2010/main" val="56069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5F8AE51-99DC-B088-60A7-04D9871B70B6}"/>
              </a:ext>
            </a:extLst>
          </p:cNvPr>
          <p:cNvSpPr txBox="1">
            <a:spLocks/>
          </p:cNvSpPr>
          <p:nvPr/>
        </p:nvSpPr>
        <p:spPr>
          <a:xfrm>
            <a:off x="1219196" y="253389"/>
            <a:ext cx="10756925" cy="1021953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ru-RU" sz="2400" b="1" dirty="0"/>
              <a:t>ПИЛОТНЫЙ ПРОЕКТ «ОРГАНИЗАЦИЯ МЕДИЦИНСКОЙ ПОМОЩИ </a:t>
            </a:r>
          </a:p>
          <a:p>
            <a:r>
              <a:rPr lang="ru-RU" sz="2400" b="1" dirty="0"/>
              <a:t>В МАЛЫХ НАСЕЛЕННЫХ ПУНКТАХ»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46" y="1681742"/>
            <a:ext cx="3465636" cy="488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0991" y="1696256"/>
            <a:ext cx="3682320" cy="488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466" y="1310617"/>
            <a:ext cx="3801041" cy="485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42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E0685F-1EB3-B243-B015-7F5AD5A76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5999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813E42-7F52-A44D-92F3-5728FBCF0E68}"/>
              </a:ext>
            </a:extLst>
          </p:cNvPr>
          <p:cNvSpPr/>
          <p:nvPr/>
        </p:nvSpPr>
        <p:spPr>
          <a:xfrm>
            <a:off x="6096000" y="0"/>
            <a:ext cx="3141785" cy="6858000"/>
          </a:xfrm>
          <a:prstGeom prst="rect">
            <a:avLst/>
          </a:prstGeom>
          <a:gradFill>
            <a:gsLst>
              <a:gs pos="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ED4C8-B8A6-FB47-942B-D9994874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15" y="248609"/>
            <a:ext cx="11688009" cy="127622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0066"/>
                </a:solidFill>
              </a:rPr>
              <a:t>ПРОФЕССИОНАЛЬНАЯ ПОДГОТОВКА</a:t>
            </a:r>
            <a:br>
              <a:rPr lang="en-US" sz="2400" dirty="0">
                <a:solidFill>
                  <a:srgbClr val="000066"/>
                </a:solidFill>
              </a:rPr>
            </a:br>
            <a:r>
              <a:rPr lang="ru-RU" sz="2400" dirty="0">
                <a:solidFill>
                  <a:srgbClr val="000066"/>
                </a:solidFill>
              </a:rPr>
              <a:t>В РАМКАХ ПРОЕКТА</a:t>
            </a:r>
            <a:br>
              <a:rPr lang="en-US" sz="2700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«ПОМОЩНИК ФЕЛЬДШЕРА» </a:t>
            </a:r>
            <a:endParaRPr lang="x-none" dirty="0">
              <a:solidFill>
                <a:srgbClr val="00006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1E7A9-66A1-4348-8D3D-7ED43129C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7715" y="2068372"/>
            <a:ext cx="6293922" cy="47896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3200" b="1" dirty="0">
                <a:solidFill>
                  <a:srgbClr val="000066"/>
                </a:solidFill>
              </a:rPr>
              <a:t>Категория обучающихся:</a:t>
            </a:r>
            <a:endParaRPr lang="x-none" sz="3200" b="1" dirty="0">
              <a:solidFill>
                <a:srgbClr val="000066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0066"/>
                </a:solidFill>
              </a:rPr>
              <a:t>без ограничения возраста</a:t>
            </a:r>
            <a:endParaRPr lang="x-none" sz="3200" b="1" dirty="0">
              <a:solidFill>
                <a:srgbClr val="000066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0066"/>
                </a:solidFill>
              </a:rPr>
              <a:t>наличие среднего общего образования</a:t>
            </a:r>
          </a:p>
          <a:p>
            <a:pPr marL="285750" indent="-28575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860000"/>
                </a:solidFill>
              </a:rPr>
              <a:t>постоянное проживание в данном населённом пункте </a:t>
            </a:r>
          </a:p>
          <a:p>
            <a:pPr marL="285750" indent="-28575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0066"/>
                </a:solidFill>
              </a:rPr>
              <a:t>поддержка кандидатуры со стороны населения</a:t>
            </a:r>
            <a:endParaRPr lang="x-none" sz="3200" b="1" dirty="0">
              <a:solidFill>
                <a:srgbClr val="000066"/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6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4709" y="356659"/>
            <a:ext cx="11617291" cy="96010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РАЗДЕЛЫ ПРОГРАММЫ </a:t>
            </a:r>
            <a:br>
              <a:rPr lang="ru-RU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ПРОФЕССИОНАЛЬНОГО ОБУЧЕНИЯ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23825" y="1508787"/>
            <a:ext cx="5985967" cy="470452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профессиональной деятельности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проведении профилактических мероприятий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обеспечении безопасной больничной среды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Санитарное содержание помещений, оборудования, инвентаря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Осуществление профессионального ухода за больными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Оказание первой помощи пострадавшим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Перемещение и транспортировка материальных объектов и медицинских отходов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Производственная практика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57B90-3B8C-4FDB-9304-2B304DD31D13}" type="datetime1">
              <a:rPr lang="ru-RU" smtClean="0"/>
              <a:pPr/>
              <a:t>20.10.2023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D2E9-4E73-4772-9B6B-95027A8D14C4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65095DE-C887-3842-B850-E7D1690EAD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660" y="1508787"/>
            <a:ext cx="5257459" cy="45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3024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6214" y="1128216"/>
            <a:ext cx="4133964" cy="547260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объем 288 ак. часов, в том числе: </a:t>
            </a:r>
          </a:p>
          <a:p>
            <a:pPr marL="116414" indent="-116414" algn="just">
              <a:buFont typeface="Wingdings" panose="05000000000000000000" pitchFamily="2" charset="2"/>
              <a:buChar char="ü"/>
            </a:pPr>
            <a:r>
              <a:rPr lang="ru-RU" sz="2533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Лекционные занятия  – 36 ак. часов </a:t>
            </a:r>
            <a:r>
              <a:rPr lang="ru-RU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(посредством проведения ВКС, с использованием сервиса  для видеоконференций «ДЖАЗ», платформы </a:t>
            </a:r>
            <a:r>
              <a:rPr lang="en-US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Webinar.ru</a:t>
            </a:r>
            <a:r>
              <a:rPr lang="ru-RU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marL="116414" indent="-116414" algn="just">
              <a:buFont typeface="Wingdings" panose="05000000000000000000" pitchFamily="2" charset="2"/>
              <a:buChar char="ü"/>
            </a:pPr>
            <a:r>
              <a:rPr lang="ru-RU" sz="2533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Практические занятия – 30 ак.</a:t>
            </a:r>
            <a:r>
              <a:rPr lang="en-US" sz="2533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33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часов</a:t>
            </a:r>
            <a:r>
              <a:rPr lang="ru-RU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16414" indent="-116414" algn="just">
              <a:buFont typeface="Wingdings" panose="05000000000000000000" pitchFamily="2" charset="2"/>
              <a:buChar char="ü"/>
            </a:pPr>
            <a:r>
              <a:rPr lang="ru-RU" sz="2533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Симуляционное обучение – 72 ак. часа </a:t>
            </a:r>
            <a:r>
              <a:rPr lang="ru-RU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базе учебно-производственных мастерских ГАПОУ «ООМК», в том числе и в филиалах Колледжа;</a:t>
            </a:r>
          </a:p>
          <a:p>
            <a:pPr marL="116414" indent="-116414" algn="just">
              <a:buFont typeface="Wingdings" panose="05000000000000000000" pitchFamily="2" charset="2"/>
              <a:buChar char="ü"/>
            </a:pPr>
            <a:r>
              <a:rPr lang="ru-RU" sz="2533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Электронное обучение </a:t>
            </a:r>
            <a:r>
              <a:rPr lang="ru-RU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использованием системы дистанционного обучения «</a:t>
            </a:r>
            <a:r>
              <a:rPr lang="en-US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Moodle</a:t>
            </a:r>
            <a:r>
              <a:rPr lang="ru-RU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– для выполнения и проверки контрольных работ, проведения промежуточной аттестации в формате тестирования;</a:t>
            </a:r>
          </a:p>
          <a:p>
            <a:pPr marL="116414" indent="-116414" algn="just">
              <a:buFont typeface="Wingdings" panose="05000000000000000000" pitchFamily="2" charset="2"/>
              <a:buChar char="ü"/>
            </a:pPr>
            <a:r>
              <a:rPr lang="ru-RU" sz="2533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Производственная практика</a:t>
            </a:r>
            <a:r>
              <a:rPr lang="ru-RU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медицинских организациях Оренбургской области;</a:t>
            </a:r>
          </a:p>
          <a:p>
            <a:pPr marL="116414" indent="-116414" algn="just">
              <a:buFont typeface="Wingdings" panose="05000000000000000000" pitchFamily="2" charset="2"/>
              <a:buChar char="ü"/>
            </a:pPr>
            <a:r>
              <a:rPr lang="ru-RU" sz="2533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Итоговая аттестация </a:t>
            </a:r>
            <a:r>
              <a:rPr lang="ru-RU" sz="25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формате квалификационного экзамена.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9600" y="260648"/>
            <a:ext cx="10972800" cy="864096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ПРОГРАММЫ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0" y="1379040"/>
            <a:ext cx="8028447" cy="497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932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864096"/>
          </a:xfrm>
        </p:spPr>
        <p:txBody>
          <a:bodyPr vert="horz" lIns="121920" tIns="60960" rIns="121920" bIns="6096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СИМУЛЯЦИОННОЕ ОБУЧЕНИЕ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115" y="1265048"/>
            <a:ext cx="7315199" cy="2160323"/>
          </a:xfrm>
        </p:spPr>
        <p:txBody>
          <a:bodyPr vert="horz" lIns="121920" tIns="60960" rIns="121920" bIns="60960" rtlCol="0"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Симуляционное обучение  - </a:t>
            </a:r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ак. часа </a:t>
            </a:r>
          </a:p>
          <a:p>
            <a:pPr marL="116414" indent="-116414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Организовано на базе учебно-производственных мастерских ГАПОУ «ООМК», в том числе в филиалах Колледжа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058" y="1126610"/>
            <a:ext cx="4223659" cy="5358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815" y="2989981"/>
            <a:ext cx="5789797" cy="3495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53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ia56.ru/uploads/images/47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2084"/>
            <a:ext cx="2442115" cy="574591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2115" y="1112084"/>
            <a:ext cx="9749885" cy="57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66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56659"/>
            <a:ext cx="10972800" cy="768085"/>
          </a:xfrm>
        </p:spPr>
        <p:txBody>
          <a:bodyPr vert="horz" lIns="121920" tIns="60960" rIns="121920" bIns="6096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ПРОИЗВОДСТВЕННАЯ ПРАКТИКА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88131" y="1124745"/>
            <a:ext cx="6703869" cy="5609884"/>
          </a:xfrm>
        </p:spPr>
        <p:txBody>
          <a:bodyPr>
            <a:normAutofit fontScale="77500" lnSpcReduction="20000"/>
          </a:bodyPr>
          <a:lstStyle/>
          <a:p>
            <a:pPr marL="241294" indent="-241294" algn="just">
              <a:lnSpc>
                <a:spcPct val="110000"/>
              </a:lnSpc>
              <a:buFont typeface="+mj-lt"/>
              <a:buAutoNum type="arabicPeriod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Производственная практика объемом </a:t>
            </a:r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144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часа организуется на базе медицинских организаций Оренбургской области.</a:t>
            </a:r>
          </a:p>
          <a:p>
            <a:pPr marL="241294" indent="-241294" algn="just">
              <a:lnSpc>
                <a:spcPct val="110000"/>
              </a:lnSpc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 производственной практикой – установочная лекция с участием обучающихся и главных медицинских сестер – руководителей производственной практики от МО. </a:t>
            </a:r>
          </a:p>
          <a:p>
            <a:pPr marL="241294" indent="-241294" algn="just">
              <a:lnSpc>
                <a:spcPct val="110000"/>
              </a:lnSpc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лекции разбор документации по производственной практике: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руководителей ПП – программа производственной практики;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обучающихся – дневники производственной практики и уведомления о назначении руководителей производственной практики от МО.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7FA6A2D-8606-A84B-9F97-FE843D73F2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56" y="1529687"/>
            <a:ext cx="5243475" cy="4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8768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52669"/>
            <a:ext cx="10972800" cy="672075"/>
          </a:xfrm>
        </p:spPr>
        <p:txBody>
          <a:bodyPr vert="horz" lIns="121920" tIns="60960" rIns="121920" bIns="6096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КВАЛИФИКАЦИОННЫЙ ЭКЗАМЕН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886" y="1857830"/>
            <a:ext cx="4320480" cy="4674554"/>
          </a:xfrm>
        </p:spPr>
        <p:txBody>
          <a:bodyPr>
            <a:noAutofit/>
          </a:bodyPr>
          <a:lstStyle/>
          <a:p>
            <a:r>
              <a:rPr lang="ru-RU" sz="2933" dirty="0">
                <a:latin typeface="Times New Roman" pitchFamily="18" charset="0"/>
                <a:cs typeface="Times New Roman" pitchFamily="18" charset="0"/>
              </a:rPr>
              <a:t>проверка теоретических знаний в форме решения ситуационных задач;</a:t>
            </a:r>
          </a:p>
          <a:p>
            <a:r>
              <a:rPr lang="ru-RU" sz="2933" dirty="0">
                <a:latin typeface="Times New Roman" pitchFamily="18" charset="0"/>
                <a:cs typeface="Times New Roman" pitchFamily="18" charset="0"/>
              </a:rPr>
              <a:t>практическая квалификационная работа – выполнение манипуляций по чек-листам.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064" y="1462137"/>
            <a:ext cx="3760580" cy="3196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246" y="2882972"/>
            <a:ext cx="3618541" cy="364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4593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485775"/>
            <a:ext cx="11005642" cy="638969"/>
          </a:xfrm>
        </p:spPr>
        <p:txBody>
          <a:bodyPr vert="horz" lIns="121920" tIns="60960" rIns="121920" bIns="6096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ПОСТСКРИПТУМ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6851" y="4389107"/>
            <a:ext cx="11659789" cy="18653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6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успешного прохождения итоговой аттестации в формате квалификационного экзамена все обучающиеся получают документ о квалификации – свидетельство о профессии рабочего, должности служащего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«Младшая медицинская сестра по уходу за больными»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96"/>
          <a:stretch/>
        </p:blipFill>
        <p:spPr>
          <a:xfrm>
            <a:off x="5158720" y="1268129"/>
            <a:ext cx="2830597" cy="3014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39" y="1214485"/>
            <a:ext cx="4896544" cy="312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object 2"/>
          <p:cNvSpPr/>
          <p:nvPr/>
        </p:nvSpPr>
        <p:spPr>
          <a:xfrm>
            <a:off x="8020069" y="1375519"/>
            <a:ext cx="4079776" cy="29038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25995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8571"/>
            <a:ext cx="12192000" cy="57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24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2D921A-BCAD-624E-80CD-1B24666DE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989" y="0"/>
            <a:ext cx="78710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1DEA84-4FBC-A54F-BBA8-975BAA1B4228}"/>
              </a:ext>
            </a:extLst>
          </p:cNvPr>
          <p:cNvSpPr/>
          <p:nvPr/>
        </p:nvSpPr>
        <p:spPr>
          <a:xfrm>
            <a:off x="4320988" y="0"/>
            <a:ext cx="3899647" cy="6858000"/>
          </a:xfrm>
          <a:prstGeom prst="rect">
            <a:avLst/>
          </a:prstGeom>
          <a:gradFill>
            <a:gsLst>
              <a:gs pos="10000">
                <a:schemeClr val="bg1">
                  <a:lumMod val="99830"/>
                  <a:lumOff val="17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1D8BB-534E-2448-A954-2EF843CB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26" y="-309"/>
            <a:ext cx="10944345" cy="1094323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rgbClr val="000066"/>
                </a:solidFill>
              </a:rPr>
              <a:t>ФУНКЦИОНАЛЬНЫЕ ОБЯЗАННОСТИ </a:t>
            </a:r>
            <a:r>
              <a:rPr lang="ru-RU" dirty="0">
                <a:solidFill>
                  <a:srgbClr val="000066"/>
                </a:solidFill>
              </a:rPr>
              <a:t>«ПОМОЩНИКА ФЕЛЬДШЕРА» </a:t>
            </a:r>
            <a:endParaRPr lang="x-none" dirty="0">
              <a:solidFill>
                <a:srgbClr val="000066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8313"/>
            <a:ext cx="4320987" cy="55353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7458" y="1094015"/>
            <a:ext cx="3837213" cy="57639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4671" y="1094015"/>
            <a:ext cx="4207329" cy="57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47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2D921A-BCAD-624E-80CD-1B24666DE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989" y="0"/>
            <a:ext cx="78710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1DEA84-4FBC-A54F-BBA8-975BAA1B4228}"/>
              </a:ext>
            </a:extLst>
          </p:cNvPr>
          <p:cNvSpPr/>
          <p:nvPr/>
        </p:nvSpPr>
        <p:spPr>
          <a:xfrm>
            <a:off x="4320988" y="0"/>
            <a:ext cx="3899647" cy="6858000"/>
          </a:xfrm>
          <a:prstGeom prst="rect">
            <a:avLst/>
          </a:prstGeom>
          <a:gradFill>
            <a:gsLst>
              <a:gs pos="10000">
                <a:schemeClr val="bg1">
                  <a:lumMod val="99830"/>
                  <a:lumOff val="17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1D8BB-534E-2448-A954-2EF843CB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27" y="-309"/>
            <a:ext cx="6554210" cy="1639747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rgbClr val="000066"/>
                </a:solidFill>
              </a:rPr>
              <a:t>ФУНКЦИОНАЛЬНЫЕ ОБЯЗАННОСТИ </a:t>
            </a:r>
            <a:r>
              <a:rPr lang="ru-RU" dirty="0">
                <a:solidFill>
                  <a:srgbClr val="000066"/>
                </a:solidFill>
              </a:rPr>
              <a:t>«ПОМОЩНИКА ФЕЛЬДШЕРА» </a:t>
            </a:r>
            <a:endParaRPr lang="x-none" dirty="0">
              <a:solidFill>
                <a:srgbClr val="00006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BCD42-FDB4-FD49-A7F8-EBDC60F18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9382" y="2096342"/>
            <a:ext cx="6631709" cy="416563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Патронаж на дому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Выполнение мероприятий в рамках первого этапа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диспансеризации и ПМО (анкетирование,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антропометрия, измерение АД и т.д.)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 Доставка и контроль приема лекарственных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препаратов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Уход за маломобильными и лежачими больными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Выполнение простых медицинских услуг в рамках своей компетенции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66"/>
                </a:solidFill>
              </a:rPr>
              <a:t>Взаимодействие с фельдшером ФАП и СМП</a:t>
            </a:r>
            <a:endParaRPr lang="x-none" sz="2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92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ятское: самое красивое село или потемкинская деревня (мои впечатления) |  Соло - путешествия 🌏 | Яндекс Дзен">
            <a:extLst>
              <a:ext uri="{FF2B5EF4-FFF2-40B4-BE49-F238E27FC236}">
                <a16:creationId xmlns:a16="http://schemas.microsoft.com/office/drawing/2014/main" id="{49C61B76-29C6-764C-A212-51C7F135E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7707" y="0"/>
            <a:ext cx="5724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F66F63-0FB4-6C43-AB7F-505E21C9C619}"/>
              </a:ext>
            </a:extLst>
          </p:cNvPr>
          <p:cNvSpPr/>
          <p:nvPr/>
        </p:nvSpPr>
        <p:spPr>
          <a:xfrm>
            <a:off x="5809785" y="0"/>
            <a:ext cx="373178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78AB50E-1749-5483-9D57-9E34AA48B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045029"/>
            <a:ext cx="8476343" cy="6016171"/>
          </a:xfrm>
        </p:spPr>
        <p:txBody>
          <a:bodyPr>
            <a:noAutofit/>
          </a:bodyPr>
          <a:lstStyle/>
          <a:p>
            <a:pPr algn="just"/>
            <a:r>
              <a:rPr lang="ru-RU" sz="2300" b="1" dirty="0">
                <a:solidFill>
                  <a:srgbClr val="000066"/>
                </a:solidFill>
              </a:rPr>
              <a:t>С 1 февраля 2022 года медицинские организации - участники пилотного проекта, заключили с младшими медицинскими работниками трудовые договоры. «Помощнику фельдшера» установлен режим неполного рабочего времени - на 0,5 ставки.</a:t>
            </a:r>
          </a:p>
          <a:p>
            <a:pPr algn="just"/>
            <a:r>
              <a:rPr lang="ru-RU" sz="2300" b="1" dirty="0">
                <a:solidFill>
                  <a:srgbClr val="000066"/>
                </a:solidFill>
              </a:rPr>
              <a:t>Оплата труда производится пропорционально отработанному времени. Средняя заработная плата составляет </a:t>
            </a:r>
            <a:r>
              <a:rPr lang="ru-RU" sz="2300" b="1" u="sng" dirty="0">
                <a:solidFill>
                  <a:srgbClr val="860000"/>
                </a:solidFill>
              </a:rPr>
              <a:t>17,5 тысяч рублей</a:t>
            </a:r>
            <a:r>
              <a:rPr lang="ru-RU" sz="2300" b="1" dirty="0">
                <a:solidFill>
                  <a:srgbClr val="000066"/>
                </a:solidFill>
              </a:rPr>
              <a:t>. </a:t>
            </a:r>
          </a:p>
          <a:p>
            <a:pPr algn="just"/>
            <a:r>
              <a:rPr lang="ru-RU" sz="2300" b="1" dirty="0">
                <a:solidFill>
                  <a:srgbClr val="000066"/>
                </a:solidFill>
              </a:rPr>
              <a:t>За каждым «помощником фельдшера» закреплен ответственный сотрудник медицинской организации - фельдшер, обслуживающий малый населенный пункт</a:t>
            </a:r>
            <a:r>
              <a:rPr lang="ru-RU" sz="2300" dirty="0"/>
              <a:t>.</a:t>
            </a:r>
            <a:r>
              <a:rPr lang="ru-RU" sz="2300" b="1" dirty="0">
                <a:solidFill>
                  <a:srgbClr val="000066"/>
                </a:solidFill>
              </a:rPr>
              <a:t> </a:t>
            </a:r>
          </a:p>
          <a:p>
            <a:pPr algn="just"/>
            <a:r>
              <a:rPr lang="ru-RU" sz="2300" b="1" dirty="0">
                <a:solidFill>
                  <a:srgbClr val="000066"/>
                </a:solidFill>
              </a:rPr>
              <a:t>«Помощник фельдшера» обеспечен укладкой по оказанию первой помощи, медицинскими изделиями для проведения медицинских манипуляций, средствами связи и доступом в интернет. В наличии имеются инструкции, памятки и наглядные материалы по оказанию первой помощи.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668421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59FAC-C2F6-4746-A6C7-0B8C4B6E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759"/>
            <a:ext cx="6807106" cy="869437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ЦИФРЫ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ПРОЕКТА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«ПОМОЩНИК ФЕЛЬДШЕРА»</a:t>
            </a:r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4758"/>
            <a:ext cx="12192000" cy="58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8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4056"/>
            <a:ext cx="12192001" cy="578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2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14" y="1103086"/>
            <a:ext cx="12191999" cy="57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8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11F8-F571-284A-BA76-4883E5F7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4879"/>
            <a:ext cx="9536664" cy="1262270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МАЛЫЕ НАСЕЛЕННЫЕ ПУНКТЫ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 ОРЕНБУРГСКОЙ ОБЛАСТИ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9F1DC-EA73-A947-9458-16C27E3DDD04}"/>
              </a:ext>
            </a:extLst>
          </p:cNvPr>
          <p:cNvSpPr txBox="1"/>
          <p:nvPr/>
        </p:nvSpPr>
        <p:spPr>
          <a:xfrm>
            <a:off x="6812088" y="2123319"/>
            <a:ext cx="3311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+mj-lt"/>
              </a:rPr>
              <a:t>1061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(62%)</a:t>
            </a:r>
            <a:endParaRPr lang="x-non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489913-7ECA-0847-B093-497A06157117}"/>
              </a:ext>
            </a:extLst>
          </p:cNvPr>
          <p:cNvSpPr/>
          <p:nvPr/>
        </p:nvSpPr>
        <p:spPr>
          <a:xfrm>
            <a:off x="6799244" y="2954316"/>
            <a:ext cx="3117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Малые населенные пункты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4AFAD-8623-8D48-9CAB-3F7B95A10133}"/>
              </a:ext>
            </a:extLst>
          </p:cNvPr>
          <p:cNvSpPr txBox="1"/>
          <p:nvPr/>
        </p:nvSpPr>
        <p:spPr>
          <a:xfrm>
            <a:off x="5298003" y="4865024"/>
            <a:ext cx="184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</a:rPr>
              <a:t>286</a:t>
            </a:r>
            <a:endParaRPr lang="x-none" sz="10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2076F6-AE09-B64C-8917-F126ED5327BA}"/>
              </a:ext>
            </a:extLst>
          </p:cNvPr>
          <p:cNvSpPr/>
          <p:nvPr/>
        </p:nvSpPr>
        <p:spPr>
          <a:xfrm>
            <a:off x="5298003" y="5436899"/>
            <a:ext cx="1992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101-200 жителей</a:t>
            </a:r>
            <a:endParaRPr lang="x-none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CA84F5-6790-0E48-BADA-2AED85099795}"/>
              </a:ext>
            </a:extLst>
          </p:cNvPr>
          <p:cNvCxnSpPr>
            <a:cxnSpLocks/>
          </p:cNvCxnSpPr>
          <p:nvPr/>
        </p:nvCxnSpPr>
        <p:spPr>
          <a:xfrm>
            <a:off x="8159690" y="3600647"/>
            <a:ext cx="0" cy="9885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51D8FB-0689-4D4C-BB02-6D6FAE8E1B31}"/>
              </a:ext>
            </a:extLst>
          </p:cNvPr>
          <p:cNvCxnSpPr>
            <a:cxnSpLocks/>
          </p:cNvCxnSpPr>
          <p:nvPr/>
        </p:nvCxnSpPr>
        <p:spPr>
          <a:xfrm>
            <a:off x="2500246" y="4589150"/>
            <a:ext cx="729699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B7A085A-9370-504D-8B76-76447DCE6260}"/>
              </a:ext>
            </a:extLst>
          </p:cNvPr>
          <p:cNvSpPr txBox="1"/>
          <p:nvPr/>
        </p:nvSpPr>
        <p:spPr>
          <a:xfrm>
            <a:off x="2513090" y="2123319"/>
            <a:ext cx="3311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+mj-lt"/>
              </a:rPr>
              <a:t>1720</a:t>
            </a:r>
            <a:endParaRPr lang="x-non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2828BB-1C66-8940-9211-0D397579A918}"/>
              </a:ext>
            </a:extLst>
          </p:cNvPr>
          <p:cNvSpPr/>
          <p:nvPr/>
        </p:nvSpPr>
        <p:spPr>
          <a:xfrm>
            <a:off x="2500246" y="2954316"/>
            <a:ext cx="2408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Общее количество </a:t>
            </a:r>
          </a:p>
          <a:p>
            <a:r>
              <a:rPr lang="ru-RU" dirty="0">
                <a:solidFill>
                  <a:schemeClr val="bg1"/>
                </a:solidFill>
              </a:rPr>
              <a:t>Населенных пунктов</a:t>
            </a:r>
            <a:endParaRPr lang="x-none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52CCFB-EEE6-384F-B269-A85CEC81CC38}"/>
              </a:ext>
            </a:extLst>
          </p:cNvPr>
          <p:cNvCxnSpPr>
            <a:cxnSpLocks/>
          </p:cNvCxnSpPr>
          <p:nvPr/>
        </p:nvCxnSpPr>
        <p:spPr>
          <a:xfrm>
            <a:off x="4810539" y="2879619"/>
            <a:ext cx="189506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9EF72EF-1592-3348-8E3A-E2CBA8905280}"/>
              </a:ext>
            </a:extLst>
          </p:cNvPr>
          <p:cNvSpPr txBox="1"/>
          <p:nvPr/>
        </p:nvSpPr>
        <p:spPr>
          <a:xfrm>
            <a:off x="2500246" y="4865024"/>
            <a:ext cx="184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</a:rPr>
              <a:t>577</a:t>
            </a:r>
            <a:endParaRPr lang="x-none" sz="10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CAD441-B7CE-3544-A66F-90725431E3AA}"/>
              </a:ext>
            </a:extLst>
          </p:cNvPr>
          <p:cNvSpPr/>
          <p:nvPr/>
        </p:nvSpPr>
        <p:spPr>
          <a:xfrm>
            <a:off x="2500246" y="5436899"/>
            <a:ext cx="173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1-100 жителей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596927-347B-9F4F-81B9-72956909C92A}"/>
              </a:ext>
            </a:extLst>
          </p:cNvPr>
          <p:cNvSpPr txBox="1"/>
          <p:nvPr/>
        </p:nvSpPr>
        <p:spPr>
          <a:xfrm>
            <a:off x="7968668" y="4865024"/>
            <a:ext cx="184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</a:rPr>
              <a:t>198</a:t>
            </a:r>
            <a:endParaRPr lang="x-none" sz="10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1EE553-3753-7A42-A4DF-28019F03398E}"/>
              </a:ext>
            </a:extLst>
          </p:cNvPr>
          <p:cNvSpPr/>
          <p:nvPr/>
        </p:nvSpPr>
        <p:spPr>
          <a:xfrm>
            <a:off x="7968668" y="5436899"/>
            <a:ext cx="1992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201-300 жителей</a:t>
            </a:r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0" y="1026161"/>
            <a:ext cx="12192000" cy="58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21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9" y="1379349"/>
            <a:ext cx="3952068" cy="5362413"/>
          </a:xfrm>
          <a:prstGeom prst="rect">
            <a:avLst/>
          </a:prstGeom>
        </p:spPr>
      </p:pic>
      <p:pic>
        <p:nvPicPr>
          <p:cNvPr id="2050" name="Picture 2" descr="https://avatars.mds.yandex.net/i?id=16cd669c29eed065655ef8db22823d22_l-5279184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598" y="1487837"/>
            <a:ext cx="7392099" cy="525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201963" y="5455279"/>
            <a:ext cx="12967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ЖАЛОБЫ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51310" y="5362946"/>
            <a:ext cx="150618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ПРОВЕДЕННЫЕ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</a:rPr>
              <a:t>МЕРОПРИЯТИЯ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8386" y="325464"/>
            <a:ext cx="11019295" cy="9298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УЧЕТНО-ОТЧЕТНЫЕ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3890244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975629" y="300729"/>
            <a:ext cx="11019295" cy="65864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УЧЕТНО-ОТЧЕТНЫЕ ДОКУМЕНТЫ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604463"/>
              </p:ext>
            </p:extLst>
          </p:nvPr>
        </p:nvGraphicFramePr>
        <p:xfrm>
          <a:off x="44972" y="1125696"/>
          <a:ext cx="12057679" cy="562737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785807">
                  <a:extLst>
                    <a:ext uri="{9D8B030D-6E8A-4147-A177-3AD203B41FA5}">
                      <a16:colId xmlns:a16="http://schemas.microsoft.com/office/drawing/2014/main" val="1578776798"/>
                    </a:ext>
                  </a:extLst>
                </a:gridCol>
                <a:gridCol w="7595316">
                  <a:extLst>
                    <a:ext uri="{9D8B030D-6E8A-4147-A177-3AD203B41FA5}">
                      <a16:colId xmlns:a16="http://schemas.microsoft.com/office/drawing/2014/main" val="3837920361"/>
                    </a:ext>
                  </a:extLst>
                </a:gridCol>
                <a:gridCol w="744818">
                  <a:extLst>
                    <a:ext uri="{9D8B030D-6E8A-4147-A177-3AD203B41FA5}">
                      <a16:colId xmlns:a16="http://schemas.microsoft.com/office/drawing/2014/main" val="4250190650"/>
                    </a:ext>
                  </a:extLst>
                </a:gridCol>
                <a:gridCol w="735624">
                  <a:extLst>
                    <a:ext uri="{9D8B030D-6E8A-4147-A177-3AD203B41FA5}">
                      <a16:colId xmlns:a16="http://schemas.microsoft.com/office/drawing/2014/main" val="197261312"/>
                    </a:ext>
                  </a:extLst>
                </a:gridCol>
                <a:gridCol w="735623">
                  <a:extLst>
                    <a:ext uri="{9D8B030D-6E8A-4147-A177-3AD203B41FA5}">
                      <a16:colId xmlns:a16="http://schemas.microsoft.com/office/drawing/2014/main" val="1139676335"/>
                    </a:ext>
                  </a:extLst>
                </a:gridCol>
                <a:gridCol w="708038">
                  <a:extLst>
                    <a:ext uri="{9D8B030D-6E8A-4147-A177-3AD203B41FA5}">
                      <a16:colId xmlns:a16="http://schemas.microsoft.com/office/drawing/2014/main" val="2940683368"/>
                    </a:ext>
                  </a:extLst>
                </a:gridCol>
                <a:gridCol w="752453">
                  <a:extLst>
                    <a:ext uri="{9D8B030D-6E8A-4147-A177-3AD203B41FA5}">
                      <a16:colId xmlns:a16="http://schemas.microsoft.com/office/drawing/2014/main" val="1977526370"/>
                    </a:ext>
                  </a:extLst>
                </a:gridCol>
              </a:tblGrid>
              <a:tr h="14573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25138"/>
                  </a:ext>
                </a:extLst>
              </a:tr>
              <a:tr h="332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 квартал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 квартал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 квартал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 квартал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Всего 2022 год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2189452524"/>
                  </a:ext>
                </a:extLst>
              </a:tr>
              <a:tr h="1943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Охват прививками, всего: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1642966003"/>
                  </a:ext>
                </a:extLst>
              </a:tr>
              <a:tr h="1526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1.1. 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подлежало, чел.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3825803778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1.2. 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осмотрено, чел.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2807353506"/>
                  </a:ext>
                </a:extLst>
              </a:tr>
              <a:tr h="1804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1.3.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доля охвата, %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134196947"/>
                  </a:ext>
                </a:extLst>
              </a:tr>
              <a:tr h="3539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Охват диспансеризацией и профилактическими медицинскими осмотрами, в том числе углубленной диспансеризацией: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1635072345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2.1.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подлежало, чел.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206635323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2.2.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осмотрено, чел.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405065721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2.3.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доля охвата, %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2720752025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3. 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Количество вызовов СМП, из них: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1262899437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3.1.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количество вызовов к пациентам с ОКС, ОНМК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4108417252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Лекарственное обеспечение, чел.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1438785281"/>
                  </a:ext>
                </a:extLst>
              </a:tr>
              <a:tr h="2914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Посещения всего, из них: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1224039062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5.1.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по поводу заболевания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2335698569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5.2.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с профилактической целью, из них: 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533532694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5.2.1.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патронаж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2575031910"/>
                  </a:ext>
                </a:extLst>
              </a:tr>
              <a:tr h="1101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5.3.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посещения на дому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1260669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5.4</a:t>
                      </a: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мероприятия длительного ухода</a:t>
                      </a: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707656625"/>
                  </a:ext>
                </a:extLst>
              </a:tr>
              <a:tr h="2828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6.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Число посещений сельскими жителями ФП, ФАПов и ВА, в расчете на 1 жителя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1279353652"/>
                  </a:ext>
                </a:extLst>
              </a:tr>
              <a:tr h="145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7.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Умерло, всего, чел.: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3647856939"/>
                  </a:ext>
                </a:extLst>
              </a:tr>
              <a:tr h="1804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8.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умерло на дому, всего, из них: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979218859"/>
                  </a:ext>
                </a:extLst>
              </a:tr>
              <a:tr h="1804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8.1. 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в трудоспособном возрасте (муж.-16-61 лет, жен. -16-56 лет)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6940" marR="6940" marT="6940" marB="0"/>
                </a:tc>
                <a:extLst>
                  <a:ext uri="{0D108BD9-81ED-4DB2-BD59-A6C34878D82A}">
                    <a16:rowId xmlns:a16="http://schemas.microsoft.com/office/drawing/2014/main" val="2581116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863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3086"/>
            <a:ext cx="12192000" cy="57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0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3086"/>
            <a:ext cx="12192000" cy="57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7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03086"/>
            <a:ext cx="12192000" cy="57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04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2114"/>
            <a:ext cx="12192000" cy="57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5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7600"/>
            <a:ext cx="12192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82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3086"/>
            <a:ext cx="12192000" cy="57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94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3086"/>
            <a:ext cx="12192000" cy="57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5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2114"/>
            <a:ext cx="12192000" cy="57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95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E2E6DB-A8FD-377A-B115-6C807021436E}"/>
              </a:ext>
            </a:extLst>
          </p:cNvPr>
          <p:cNvSpPr/>
          <p:nvPr/>
        </p:nvSpPr>
        <p:spPr>
          <a:xfrm>
            <a:off x="959644" y="365125"/>
            <a:ext cx="11128278" cy="9730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РАСПРЕДЕЛЕНИЕ НАСЕЛЕННЫХ ПУНКТОВ ПО ЧИСЛЕННОСТИ НАСЕЛЕНИЯ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1F6DED-17A6-70C9-8D91-EDF925404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9489"/>
              </p:ext>
            </p:extLst>
          </p:nvPr>
        </p:nvGraphicFramePr>
        <p:xfrm>
          <a:off x="47329" y="1458143"/>
          <a:ext cx="12040596" cy="451891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57930">
                  <a:extLst>
                    <a:ext uri="{9D8B030D-6E8A-4147-A177-3AD203B41FA5}">
                      <a16:colId xmlns:a16="http://schemas.microsoft.com/office/drawing/2014/main" val="594315020"/>
                    </a:ext>
                  </a:extLst>
                </a:gridCol>
                <a:gridCol w="3140411">
                  <a:extLst>
                    <a:ext uri="{9D8B030D-6E8A-4147-A177-3AD203B41FA5}">
                      <a16:colId xmlns:a16="http://schemas.microsoft.com/office/drawing/2014/main" val="1098561635"/>
                    </a:ext>
                  </a:extLst>
                </a:gridCol>
                <a:gridCol w="2647418">
                  <a:extLst>
                    <a:ext uri="{9D8B030D-6E8A-4147-A177-3AD203B41FA5}">
                      <a16:colId xmlns:a16="http://schemas.microsoft.com/office/drawing/2014/main" val="2622806136"/>
                    </a:ext>
                  </a:extLst>
                </a:gridCol>
                <a:gridCol w="2683759">
                  <a:extLst>
                    <a:ext uri="{9D8B030D-6E8A-4147-A177-3AD203B41FA5}">
                      <a16:colId xmlns:a16="http://schemas.microsoft.com/office/drawing/2014/main" val="777981640"/>
                    </a:ext>
                  </a:extLst>
                </a:gridCol>
                <a:gridCol w="2611078">
                  <a:extLst>
                    <a:ext uri="{9D8B030D-6E8A-4147-A177-3AD203B41FA5}">
                      <a16:colId xmlns:a16="http://schemas.microsoft.com/office/drawing/2014/main" val="272120812"/>
                    </a:ext>
                  </a:extLst>
                </a:gridCol>
              </a:tblGrid>
              <a:tr h="2831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effectLst/>
                        </a:rPr>
                        <a:t>№ п/п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effectLst/>
                        </a:rPr>
                        <a:t>Численность населения, чел.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населенных пунктов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423124"/>
                  </a:ext>
                </a:extLst>
              </a:tr>
              <a:tr h="30255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2015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2022 к 2015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93579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116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+14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883517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1-100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503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577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+74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077276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101-200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289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312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+23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063104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201-300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180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147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-33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503760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301-900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451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416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-35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204964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901-1 500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-35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8464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1 501-2 000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-16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005808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2 001 -5 000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+4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962229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5 001-10 000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19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+2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921927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10.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10 001-50 000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+2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711610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50 001-100 000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629045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более 100 000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471797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1 720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1 720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8338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20BFAF4-157B-B4D1-DCAD-E32E6A521D5F}"/>
              </a:ext>
            </a:extLst>
          </p:cNvPr>
          <p:cNvSpPr txBox="1"/>
          <p:nvPr/>
        </p:nvSpPr>
        <p:spPr>
          <a:xfrm>
            <a:off x="15766" y="6024354"/>
            <a:ext cx="12133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84983"/>
                </a:solidFill>
                <a:latin typeface="Corbel" panose="020B0503020204020204" pitchFamily="34" charset="0"/>
              </a:rPr>
              <a:t>В ТЕЧЕНИЕ ПОСЛЕДНИХ 5-ТИ ЛЕТ В ОБЛАСТИ ВОЗРОСЛО КОЛИЧЕСТВО МАЛОЧИСЛЕННЫХ НАСЕЛЕННЫХ ПУНКТОВ.</a:t>
            </a:r>
          </a:p>
        </p:txBody>
      </p:sp>
    </p:spTree>
    <p:extLst>
      <p:ext uri="{BB962C8B-B14F-4D97-AF65-F5344CB8AC3E}">
        <p14:creationId xmlns:p14="http://schemas.microsoft.com/office/powerpoint/2010/main" val="2699037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2114"/>
            <a:ext cx="12192000" cy="57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71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7600"/>
            <a:ext cx="12192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66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2114"/>
            <a:ext cx="12192000" cy="57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04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834" y="240890"/>
            <a:ext cx="10988418" cy="66367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Тиражирование проекта в других регионах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" y="1016116"/>
            <a:ext cx="4208207" cy="331347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59BCD42-FDB4-FD49-A7F8-EBDC60F18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291" y="6341221"/>
            <a:ext cx="11602063" cy="45111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0066"/>
                </a:solidFill>
              </a:rPr>
              <a:t>Рабочий визит делегации департамента здравоохранения Курганской области (19-20.09.2023 года)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" y="4134464"/>
            <a:ext cx="4208208" cy="22067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691" y="1016115"/>
            <a:ext cx="4186697" cy="27594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4181" y="3647183"/>
            <a:ext cx="3610284" cy="26940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2"/>
          <a:stretch/>
        </p:blipFill>
        <p:spPr>
          <a:xfrm>
            <a:off x="8542388" y="967891"/>
            <a:ext cx="3588774" cy="24144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130" y="2890099"/>
            <a:ext cx="4222032" cy="34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91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A29C9-466D-4E42-A17F-8E3C015E02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2132" y="-226564"/>
            <a:ext cx="12996264" cy="731112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7B53E19-F69A-4E40-9205-A82394A8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2" y="159313"/>
            <a:ext cx="751138" cy="87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691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 marL="484632">
              <a:defRPr/>
            </a:pP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</p:spPr>
      </p:pic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2003214" y="2399636"/>
            <a:ext cx="795337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66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БЛАГОДАРЮ ЗА ВНИМАНИЕ!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 algn="ctr" eaLnBrk="1" hangingPunct="1"/>
            <a:endParaRPr lang="ru-RU" altLang="ru-RU" sz="1600" b="1" i="1" dirty="0">
              <a:solidFill>
                <a:srgbClr val="002060"/>
              </a:solidFill>
            </a:endParaRPr>
          </a:p>
        </p:txBody>
      </p:sp>
      <p:sp>
        <p:nvSpPr>
          <p:cNvPr id="12293" name="Прямоугольник 6"/>
          <p:cNvSpPr>
            <a:spLocks noChangeArrowheads="1"/>
          </p:cNvSpPr>
          <p:nvPr/>
        </p:nvSpPr>
        <p:spPr bwMode="auto">
          <a:xfrm>
            <a:off x="1952625" y="1500188"/>
            <a:ext cx="6643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2626" y="1700213"/>
            <a:ext cx="673576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1F1C58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7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1773" y="452019"/>
            <a:ext cx="11290852" cy="1358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rPr>
              <a:t>КАДРОВОЕ ОБЕСПЕЧЕНИЕ  ФЕЛЬДШЕРСКО-АКУШЕРСКИХ ПУНКТОВ В МЕДИЦИНСКИХ ОРГАНИЗАЦИЯХ ОРЕНБУРГСКОЙ ОБЛАСТИ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13588875"/>
              </p:ext>
            </p:extLst>
          </p:nvPr>
        </p:nvGraphicFramePr>
        <p:xfrm>
          <a:off x="231062" y="2355941"/>
          <a:ext cx="5659784" cy="1963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0" y="1752884"/>
            <a:ext cx="6284179" cy="722361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Укомплектованность средним медицинским персоналом фельдшерско-акушерских пунктов Оренбургской области (%) (на 01.01.2022 года)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0" y="4270520"/>
            <a:ext cx="6252648" cy="830152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Доля среднего медицинского персонала учреждений здравоохранения Оренбургской области работающих на ФАП  в разрезе специальностей (на 01.09.2022год).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000751" y="4247449"/>
            <a:ext cx="6071088" cy="883100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Показатели уровня сертификации и аттестации  среднего медицинского персонала учреждений здравоохранения Оренбургской области работающих на ФАП (%) (на 01.09.2022год).</a:t>
            </a:r>
            <a:endParaRPr lang="ru-RU" sz="1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57" y="4932208"/>
            <a:ext cx="4717751" cy="19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9545" y="5004216"/>
            <a:ext cx="5143592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637648"/>
              </p:ext>
            </p:extLst>
          </p:nvPr>
        </p:nvGraphicFramePr>
        <p:xfrm>
          <a:off x="6292973" y="2439799"/>
          <a:ext cx="3026873" cy="1891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6" imgW="11506313" imgH="7410420" progId="Excel.Sheet.8">
                  <p:embed/>
                </p:oleObj>
              </mc:Choice>
              <mc:Fallback>
                <p:oleObj name="Лист" r:id="rId6" imgW="11506313" imgH="7410420" progId="Excel.Sheet.8">
                  <p:embed/>
                  <p:pic>
                    <p:nvPicPr>
                      <p:cNvPr id="15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2973" y="2439799"/>
                        <a:ext cx="3026873" cy="189126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Заголовок 4"/>
          <p:cNvSpPr txBox="1">
            <a:spLocks/>
          </p:cNvSpPr>
          <p:nvPr/>
        </p:nvSpPr>
        <p:spPr>
          <a:xfrm>
            <a:off x="6252648" y="1752885"/>
            <a:ext cx="5787658" cy="692661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>
              <a:defRPr sz="1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 Возрастной состав средних медицинских работников системы здравоохранения Оренбургской области  (на 01.01.2022 года)</a:t>
            </a:r>
          </a:p>
        </p:txBody>
      </p:sp>
      <p:sp>
        <p:nvSpPr>
          <p:cNvPr id="23" name="Заголовок 5"/>
          <p:cNvSpPr>
            <a:spLocks noGrp="1"/>
          </p:cNvSpPr>
          <p:nvPr>
            <p:ph idx="1"/>
          </p:nvPr>
        </p:nvSpPr>
        <p:spPr>
          <a:xfrm>
            <a:off x="9319847" y="2497835"/>
            <a:ext cx="2751992" cy="1819260"/>
          </a:xfrm>
          <a:prstGeom prst="roundRect">
            <a:avLst>
              <a:gd name="adj" fmla="val 1505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just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средних медицинских работников системы здравоохранения Оренбургской области составляет -  </a:t>
            </a:r>
            <a:r>
              <a:rPr lang="ru-RU" sz="1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±4,4 лет.</a:t>
            </a:r>
          </a:p>
          <a:p>
            <a:pPr algn="just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средних медицинских работников системы здравоохранения Оренбургской области работающих на ФАП составляет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- 48,8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±4,0 лет.</a:t>
            </a:r>
          </a:p>
        </p:txBody>
      </p:sp>
    </p:spTree>
    <p:extLst>
      <p:ext uri="{BB962C8B-B14F-4D97-AF65-F5344CB8AC3E}">
        <p14:creationId xmlns:p14="http://schemas.microsoft.com/office/powerpoint/2010/main" val="2944383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808" y="329104"/>
            <a:ext cx="11852030" cy="56270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0066"/>
                </a:solidFill>
              </a:rPr>
              <a:t>Нормативно-правовое регулирование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809" y="4029564"/>
            <a:ext cx="11852029" cy="2661381"/>
          </a:xfrm>
        </p:spPr>
        <p:txBody>
          <a:bodyPr>
            <a:normAutofit/>
          </a:bodyPr>
          <a:lstStyle/>
          <a:p>
            <a:pPr marL="173038" indent="-173038" algn="just"/>
            <a:r>
              <a:rPr lang="ru-RU" sz="1800" b="1" dirty="0">
                <a:solidFill>
                  <a:srgbClr val="000066"/>
                </a:solidFill>
              </a:rPr>
              <a:t>П.11. В малочисленных населенных пунктах с числом жителей менее 100 человек, в том числе временных (сезонных), находящихся на значительном удалении от медицинских организаций или их структурных подразделений (более 6 км), медицинские организации, оказывающие первичную медико-санитарную помощь по территориально-участковому принципу, на территории обслуживания которых расположены такие населенные пункты, осуществляют организацию оказания первой помощи населению до прибытия медицинских работников при несчастных случаях, травмах, отравлениях и других состояниях и заболеваниях, угрожающих их жизни и здоровью с привлечением одного из </a:t>
            </a:r>
            <a:r>
              <a:rPr lang="ru-RU" sz="1800" b="1" dirty="0">
                <a:solidFill>
                  <a:srgbClr val="C00000"/>
                </a:solidFill>
              </a:rPr>
              <a:t>домовых хозяйств (домовые хозяйства, оказывающие первую помощь, создаются из расчета не менее 1 домового хозяйства на каждый населенный пункт).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9809" y="2052285"/>
            <a:ext cx="11852029" cy="187276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П. 7. Первичная медико-санитарная помощь оказывается:</a:t>
            </a:r>
          </a:p>
          <a:p>
            <a:r>
              <a:rPr lang="ru-RU" b="1" dirty="0">
                <a:solidFill>
                  <a:srgbClr val="000066"/>
                </a:solidFill>
              </a:rPr>
              <a:t>1) амбулаторно, в том числе:</a:t>
            </a:r>
          </a:p>
          <a:p>
            <a:r>
              <a:rPr lang="ru-RU" b="1" dirty="0">
                <a:solidFill>
                  <a:srgbClr val="000066"/>
                </a:solidFill>
              </a:rPr>
              <a:t>- в медицинской организации, оказывающей первичную медико-санитарную помощь, или ее подразделении по месту жительства (пребывания) пациента……</a:t>
            </a:r>
          </a:p>
          <a:p>
            <a:r>
              <a:rPr lang="ru-RU" b="1" dirty="0">
                <a:solidFill>
                  <a:srgbClr val="000066"/>
                </a:solidFill>
              </a:rPr>
              <a:t>- по месту выезда </a:t>
            </a:r>
            <a:r>
              <a:rPr lang="ru-RU" b="1" dirty="0">
                <a:solidFill>
                  <a:srgbClr val="C00000"/>
                </a:solidFill>
              </a:rPr>
              <a:t>мобильной медицинской бригады</a:t>
            </a:r>
            <a:r>
              <a:rPr lang="ru-RU" b="1" dirty="0">
                <a:solidFill>
                  <a:srgbClr val="000066"/>
                </a:solidFill>
              </a:rPr>
              <a:t>, в том числе для оказания медицинской помощи жителям населенных пунктов с преимущественным проживанием лиц старше трудоспособного возраста, либо расположенных на значительном удалении от медицинской организации и (или) имеющих плохую транспортную доступность с учетом климато-географических условий;…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808" y="982682"/>
            <a:ext cx="11852030" cy="9383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Приказ Министерства здравоохранения и социального развития РФ от 15 мая 2012 г. N 543н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"Об утверждении Положения об организации оказания первичной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медико-санитарной помощи взрослому населению" (с изменениями и дополнениями)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9808" y="1998280"/>
            <a:ext cx="11852030" cy="194041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9809" y="4029564"/>
            <a:ext cx="11852030" cy="266138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44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6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98" y="0"/>
            <a:ext cx="122181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11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20025" y="2081210"/>
            <a:ext cx="978535" cy="1058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8704"/>
            <a:ext cx="12192000" cy="57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14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1964</Words>
  <Application>Microsoft Office PowerPoint</Application>
  <PresentationFormat>Широкоэкранный</PresentationFormat>
  <Paragraphs>317</Paragraphs>
  <Slides>45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Constantia</vt:lpstr>
      <vt:lpstr>Corbel</vt:lpstr>
      <vt:lpstr>Courier New</vt:lpstr>
      <vt:lpstr>PT Serif</vt:lpstr>
      <vt:lpstr>Times New Roman</vt:lpstr>
      <vt:lpstr>Wingdings</vt:lpstr>
      <vt:lpstr>Office Theme</vt:lpstr>
      <vt:lpstr>Лист</vt:lpstr>
      <vt:lpstr>Презентация PowerPoint</vt:lpstr>
      <vt:lpstr>Презентация PowerPoint</vt:lpstr>
      <vt:lpstr>МАЛЫЕ НАСЕЛЕННЫЕ ПУНКТЫ В ОРЕНБУРГСКОЙ ОБЛАСТИ</vt:lpstr>
      <vt:lpstr>Презентация PowerPoint</vt:lpstr>
      <vt:lpstr>КАДРОВОЕ ОБЕСПЕЧЕНИЕ  ФЕЛЬДШЕРСКО-АКУШЕРСКИХ ПУНКТОВ В МЕДИЦИНСКИХ ОРГАНИЗАЦИЯХ ОРЕНБУРГСКОЙ ОБЛАСТИ</vt:lpstr>
      <vt:lpstr>Нормативно-правовое регулирование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Нормативно-правовое регулирование </vt:lpstr>
      <vt:lpstr>Презентация PowerPoint</vt:lpstr>
      <vt:lpstr>Презентация PowerPoint</vt:lpstr>
      <vt:lpstr>Модернизация программы профессионального обучения «Младшая медицинская сестра  по уходу за больными»</vt:lpstr>
      <vt:lpstr>Презентация PowerPoint</vt:lpstr>
      <vt:lpstr>ПРОФЕССИОНАЛЬНАЯ ПОДГОТОВКА В РАМКАХ ПРОЕКТА «ПОМОЩНИК ФЕЛЬДШЕРА» </vt:lpstr>
      <vt:lpstr>ОСНОВНЫЕ РАЗДЕЛЫ ПРОГРАММЫ  ПРОФЕССИОНАЛЬНОГО ОБУЧЕНИЯ</vt:lpstr>
      <vt:lpstr>Презентация PowerPoint</vt:lpstr>
      <vt:lpstr>СИМУЛЯЦИОННОЕ ОБУЧЕНИЕ</vt:lpstr>
      <vt:lpstr>ПРОИЗВОДСТВЕННАЯ ПРАКТИКА</vt:lpstr>
      <vt:lpstr>КВАЛИФИКАЦИОННЫЙ ЭКЗАМЕН </vt:lpstr>
      <vt:lpstr>ПОСТСКРИПТУМ</vt:lpstr>
      <vt:lpstr>Презентация PowerPoint</vt:lpstr>
      <vt:lpstr>ФУНКЦИОНАЛЬНЫЕ ОБЯЗАННОСТИ «ПОМОЩНИКА ФЕЛЬДШЕРА» </vt:lpstr>
      <vt:lpstr>ФУНКЦИОНАЛЬНЫЕ ОБЯЗАННОСТИ «ПОМОЩНИКА ФЕЛЬДШЕРА» </vt:lpstr>
      <vt:lpstr>Презентация PowerPoint</vt:lpstr>
      <vt:lpstr>ЦИФРЫ ПРОЕКТА «ПОМОЩНИК ФЕЛЬДШЕРА»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Тиражирование проекта в других регионах РФ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ПИЛОТНЫЙ ПРОЕКТ «ПОМОЩНИК ФЕЛЬДШЕРА»</dc:title>
  <dc:creator>Microsoft Office User</dc:creator>
  <cp:lastModifiedBy>Сергей Ненашев</cp:lastModifiedBy>
  <cp:revision>156</cp:revision>
  <dcterms:created xsi:type="dcterms:W3CDTF">2022-06-15T11:16:07Z</dcterms:created>
  <dcterms:modified xsi:type="dcterms:W3CDTF">2023-10-20T08:29:35Z</dcterms:modified>
</cp:coreProperties>
</file>