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64" r:id="rId3"/>
    <p:sldId id="263" r:id="rId4"/>
    <p:sldId id="262" r:id="rId5"/>
    <p:sldId id="265" r:id="rId6"/>
    <p:sldId id="266" r:id="rId7"/>
    <p:sldId id="268" r:id="rId8"/>
    <p:sldId id="267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60" r:id="rId20"/>
  </p:sldIdLst>
  <p:sldSz cx="9144000" cy="6858000" type="screen4x3"/>
  <p:notesSz cx="6858000" cy="9144000"/>
  <p:custDataLst>
    <p:tags r:id="rId23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99"/>
    <a:srgbClr val="3399FF"/>
    <a:srgbClr val="04374A"/>
    <a:srgbClr val="E590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604" autoAdjust="0"/>
  </p:normalViewPr>
  <p:slideViewPr>
    <p:cSldViewPr>
      <p:cViewPr>
        <p:scale>
          <a:sx n="119" d="100"/>
          <a:sy n="119" d="100"/>
        </p:scale>
        <p:origin x="-140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3492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663A1-BE93-4F19-BCAE-33E954C20B2B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0DF26E-F902-4582-B614-0C9EE35F2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2833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1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entation-creation.ru/powerpoint-templates.html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/>
              <a:t>Оригинальные шаблоны для презентаций: </a:t>
            </a:r>
            <a:r>
              <a:rPr lang="ru-RU" sz="1200" dirty="0" smtClean="0">
                <a:hlinkClick r:id="rId3"/>
              </a:rPr>
              <a:t>https://presentation-creation.ru/powerpoint-templates.html</a:t>
            </a:r>
            <a:r>
              <a:rPr lang="en-US" sz="1200" dirty="0" smtClean="0"/>
              <a:t> </a:t>
            </a:r>
            <a:endParaRPr lang="ru-RU" sz="1200" dirty="0" smtClean="0"/>
          </a:p>
          <a:p>
            <a:r>
              <a:rPr lang="ru-RU" sz="1200" smtClean="0"/>
              <a:t>Бесплатно и без регистрации.</a:t>
            </a:r>
          </a:p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614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4733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635896" y="5517232"/>
            <a:ext cx="5508104" cy="1102022"/>
          </a:xfrm>
        </p:spPr>
        <p:txBody>
          <a:bodyPr/>
          <a:lstStyle>
            <a:lvl1pPr>
              <a:defRPr b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64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80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6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79512" y="62825"/>
            <a:ext cx="5976664" cy="1185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0" name="Текст 2"/>
          <p:cNvSpPr>
            <a:spLocks noGrp="1"/>
          </p:cNvSpPr>
          <p:nvPr>
            <p:ph idx="1"/>
          </p:nvPr>
        </p:nvSpPr>
        <p:spPr>
          <a:xfrm>
            <a:off x="251520" y="1556792"/>
            <a:ext cx="8712968" cy="4752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30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799" y="4406900"/>
            <a:ext cx="5722913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71799" y="2906713"/>
            <a:ext cx="57229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65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2060848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bg2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2071389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800">
                <a:solidFill>
                  <a:schemeClr val="bg2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21.11.2023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33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916832"/>
            <a:ext cx="4176464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2556594"/>
            <a:ext cx="4176464" cy="3951288"/>
          </a:xfrm>
        </p:spPr>
        <p:txBody>
          <a:bodyPr/>
          <a:lstStyle>
            <a:lvl1pPr>
              <a:defRPr sz="24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bg2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6016" y="1934294"/>
            <a:ext cx="4248472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6016" y="2574056"/>
            <a:ext cx="4248472" cy="3951288"/>
          </a:xfrm>
        </p:spPr>
        <p:txBody>
          <a:bodyPr/>
          <a:lstStyle>
            <a:lvl1pPr>
              <a:defRPr sz="24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bg2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375310" y="6410896"/>
            <a:ext cx="1215489" cy="365125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21.11.2023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154184" y="6356350"/>
            <a:ext cx="1649592" cy="365125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471310" y="6356350"/>
            <a:ext cx="1215489" cy="365125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93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21.11.2023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45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21.11.2023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95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916832"/>
            <a:ext cx="5111750" cy="4353347"/>
          </a:xfrm>
        </p:spPr>
        <p:txBody>
          <a:bodyPr/>
          <a:lstStyle>
            <a:lvl1pPr>
              <a:defRPr sz="32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28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24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bg2">
                    <a:lumMod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21.11.2023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8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21.11.2023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60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62825"/>
            <a:ext cx="5976664" cy="1185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556792"/>
            <a:ext cx="8712968" cy="4752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4"/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2">
              <a:lumMod val="5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988840"/>
            <a:ext cx="8604448" cy="3816424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sz="4000" dirty="0">
                <a:solidFill>
                  <a:schemeClr val="tx2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ГБУЗ СО « </a:t>
            </a:r>
            <a:r>
              <a:rPr lang="ru-RU" sz="4000" dirty="0" err="1" smtClean="0">
                <a:solidFill>
                  <a:schemeClr val="tx2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Сызранская</a:t>
            </a:r>
            <a:r>
              <a:rPr lang="ru-RU" sz="4000" dirty="0" smtClean="0">
                <a:solidFill>
                  <a:schemeClr val="tx2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ЦГРБ» </a:t>
            </a:r>
            <a:r>
              <a:rPr lang="ru-RU" sz="4000" dirty="0">
                <a:solidFill>
                  <a:schemeClr val="tx2"/>
                </a:solidFill>
                <a:effectLst/>
                <a:latin typeface="Franklin Gothic Book"/>
                <a:ea typeface="+mn-ea"/>
                <a:cs typeface="+mn-cs"/>
              </a:rPr>
              <a:t/>
            </a:r>
            <a:br>
              <a:rPr lang="ru-RU" sz="4000" dirty="0">
                <a:solidFill>
                  <a:schemeClr val="tx2"/>
                </a:solidFill>
                <a:effectLst/>
                <a:latin typeface="Franklin Gothic Book"/>
                <a:ea typeface="+mn-ea"/>
                <a:cs typeface="+mn-cs"/>
              </a:rPr>
            </a:br>
            <a:r>
              <a:rPr lang="ru-RU" sz="2700" dirty="0">
                <a:solidFill>
                  <a:schemeClr val="tx2"/>
                </a:solidFill>
                <a:effectLst/>
                <a:latin typeface="Times New Roman"/>
              </a:rPr>
              <a:t/>
            </a:r>
            <a:br>
              <a:rPr lang="ru-RU" sz="2700" dirty="0">
                <a:solidFill>
                  <a:schemeClr val="tx2"/>
                </a:solidFill>
                <a:effectLst/>
                <a:latin typeface="Times New Roman"/>
              </a:rPr>
            </a:br>
            <a:r>
              <a:rPr lang="ru-RU" sz="2700" dirty="0" smtClean="0">
                <a:solidFill>
                  <a:schemeClr val="tx2"/>
                </a:solidFill>
                <a:effectLst/>
                <a:latin typeface="Times New Roman"/>
              </a:rPr>
              <a:t/>
            </a:r>
            <a:br>
              <a:rPr lang="ru-RU" sz="2700" dirty="0" smtClean="0">
                <a:solidFill>
                  <a:schemeClr val="tx2"/>
                </a:solidFill>
                <a:effectLst/>
                <a:latin typeface="Times New Roman"/>
              </a:rPr>
            </a:br>
            <a:r>
              <a:rPr lang="ru-RU" sz="3100" u="sng" dirty="0" smtClean="0">
                <a:solidFill>
                  <a:schemeClr val="tx2"/>
                </a:solidFill>
                <a:effectLst/>
                <a:latin typeface="Times New Roman"/>
              </a:rPr>
              <a:t>«</a:t>
            </a:r>
            <a:r>
              <a:rPr lang="ru-RU" sz="3100" u="sng" dirty="0">
                <a:solidFill>
                  <a:schemeClr val="tx2"/>
                </a:solidFill>
                <a:effectLst/>
                <a:latin typeface="Times New Roman"/>
              </a:rPr>
              <a:t>Безопасность в работе медицинской сестры</a:t>
            </a:r>
            <a:r>
              <a:rPr lang="ru-RU" sz="3100" u="sng" dirty="0" smtClean="0">
                <a:solidFill>
                  <a:schemeClr val="tx2"/>
                </a:solidFill>
                <a:effectLst/>
                <a:latin typeface="Times New Roman"/>
              </a:rPr>
              <a:t>.</a:t>
            </a:r>
            <a:br>
              <a:rPr lang="ru-RU" sz="3100" u="sng" dirty="0" smtClean="0">
                <a:solidFill>
                  <a:schemeClr val="tx2"/>
                </a:solidFill>
                <a:effectLst/>
                <a:latin typeface="Times New Roman"/>
              </a:rPr>
            </a:br>
            <a:r>
              <a:rPr lang="ru-RU" sz="3100" u="sng" dirty="0" smtClean="0">
                <a:solidFill>
                  <a:schemeClr val="tx2"/>
                </a:solidFill>
                <a:effectLst/>
                <a:latin typeface="Times New Roman"/>
              </a:rPr>
              <a:t> </a:t>
            </a:r>
            <a:r>
              <a:rPr lang="ru-RU" sz="3100" u="sng" dirty="0">
                <a:solidFill>
                  <a:schemeClr val="tx2"/>
                </a:solidFill>
                <a:effectLst/>
                <a:latin typeface="Times New Roman"/>
              </a:rPr>
              <a:t>Инновации в работе медицинской сестры – анестезиста </a:t>
            </a:r>
            <a:r>
              <a:rPr lang="ru-RU" sz="3100" u="sng" dirty="0" smtClean="0">
                <a:solidFill>
                  <a:schemeClr val="tx2"/>
                </a:solidFill>
                <a:effectLst/>
                <a:latin typeface="Times New Roman"/>
              </a:rPr>
              <a:t>»</a:t>
            </a:r>
            <a:br>
              <a:rPr lang="ru-RU" sz="3100" u="sng" dirty="0" smtClean="0">
                <a:solidFill>
                  <a:schemeClr val="tx2"/>
                </a:solidFill>
                <a:effectLst/>
                <a:latin typeface="Times New Roman"/>
              </a:rPr>
            </a:br>
            <a:r>
              <a:rPr lang="ru-RU" sz="3100" dirty="0">
                <a:solidFill>
                  <a:schemeClr val="tx2"/>
                </a:solidFill>
                <a:effectLst/>
                <a:latin typeface="Times New Roman"/>
              </a:rPr>
              <a:t/>
            </a:r>
            <a:br>
              <a:rPr lang="ru-RU" sz="3100" dirty="0">
                <a:solidFill>
                  <a:schemeClr val="tx2"/>
                </a:solidFill>
                <a:effectLst/>
                <a:latin typeface="Times New Roman"/>
              </a:rPr>
            </a:br>
            <a:r>
              <a:rPr lang="ru-RU" sz="2200" dirty="0">
                <a:solidFill>
                  <a:schemeClr val="tx2"/>
                </a:solidFill>
                <a:effectLst/>
              </a:rPr>
              <a:t/>
            </a:r>
            <a:br>
              <a:rPr lang="ru-RU" sz="2200" dirty="0">
                <a:solidFill>
                  <a:schemeClr val="tx2"/>
                </a:solidFill>
                <a:effectLst/>
              </a:rPr>
            </a:br>
            <a:r>
              <a:rPr lang="ru-RU" sz="2200" dirty="0" smtClean="0">
                <a:solidFill>
                  <a:schemeClr val="tx2"/>
                </a:solidFill>
                <a:effectLst/>
              </a:rPr>
              <a:t/>
            </a:r>
            <a:br>
              <a:rPr lang="ru-RU" sz="2200" dirty="0" smtClean="0">
                <a:solidFill>
                  <a:schemeClr val="tx2"/>
                </a:solidFill>
                <a:effectLst/>
              </a:rPr>
            </a:br>
            <a:r>
              <a:rPr lang="ru-RU" sz="2200" dirty="0" smtClean="0">
                <a:solidFill>
                  <a:schemeClr val="tx2"/>
                </a:solidFill>
                <a:effectLst/>
              </a:rPr>
              <a:t/>
            </a:r>
            <a:br>
              <a:rPr lang="ru-RU" sz="2200" dirty="0" smtClean="0">
                <a:solidFill>
                  <a:schemeClr val="tx2"/>
                </a:solidFill>
                <a:effectLst/>
              </a:rPr>
            </a:br>
            <a:r>
              <a:rPr lang="ru-RU" sz="2200" dirty="0">
                <a:solidFill>
                  <a:schemeClr val="tx2"/>
                </a:solidFill>
                <a:effectLst/>
              </a:rPr>
              <a:t/>
            </a:r>
            <a:br>
              <a:rPr lang="ru-RU" sz="2200" dirty="0">
                <a:solidFill>
                  <a:schemeClr val="tx2"/>
                </a:solidFill>
                <a:effectLst/>
              </a:rPr>
            </a:br>
            <a:r>
              <a:rPr lang="ru-RU" sz="2200" dirty="0" smtClean="0">
                <a:solidFill>
                  <a:schemeClr val="tx2"/>
                </a:solidFill>
                <a:effectLst/>
                <a:latin typeface="Times New Roman" pitchFamily="18" charset="0"/>
                <a:cs typeface="Times New Roman" pitchFamily="18" charset="0"/>
              </a:rPr>
              <a:t>Докладчик</a:t>
            </a:r>
            <a:r>
              <a:rPr lang="ru-RU" sz="2200" dirty="0">
                <a:solidFill>
                  <a:schemeClr val="tx2"/>
                </a:solidFill>
                <a:effectLst/>
                <a:latin typeface="Times New Roman" pitchFamily="18" charset="0"/>
                <a:cs typeface="Times New Roman" pitchFamily="18" charset="0"/>
              </a:rPr>
              <a:t>: Захарьева Екатерина Валентиновна</a:t>
            </a:r>
            <a:r>
              <a:rPr lang="ru-RU" sz="2200" dirty="0" smtClean="0">
                <a:solidFill>
                  <a:schemeClr val="tx2"/>
                </a:solidFill>
                <a:effectLst/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sz="2200" dirty="0" smtClean="0">
                <a:solidFill>
                  <a:schemeClr val="tx2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chemeClr val="tx2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>
                <a:solidFill>
                  <a:schemeClr val="tx2"/>
                </a:solidFill>
                <a:effectLst/>
                <a:latin typeface="Times New Roman" pitchFamily="18" charset="0"/>
                <a:cs typeface="Times New Roman" pitchFamily="18" charset="0"/>
              </a:rPr>
              <a:t>старшая медицинская сестра </a:t>
            </a:r>
            <a:r>
              <a:rPr lang="ru-RU" sz="2200" dirty="0" smtClean="0">
                <a:solidFill>
                  <a:schemeClr val="tx2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solidFill>
                  <a:schemeClr val="tx2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chemeClr val="tx2"/>
                </a:solidFill>
                <a:effectLst/>
                <a:latin typeface="Times New Roman" pitchFamily="18" charset="0"/>
                <a:cs typeface="Times New Roman" pitchFamily="18" charset="0"/>
              </a:rPr>
              <a:t>Отделения </a:t>
            </a:r>
            <a:r>
              <a:rPr lang="ru-RU" sz="2200" dirty="0">
                <a:solidFill>
                  <a:schemeClr val="tx2"/>
                </a:solidFill>
                <a:effectLst/>
                <a:latin typeface="Times New Roman" pitchFamily="18" charset="0"/>
                <a:cs typeface="Times New Roman" pitchFamily="18" charset="0"/>
              </a:rPr>
              <a:t>анестезиологии - реанимации №2 </a:t>
            </a:r>
            <a:br>
              <a:rPr lang="ru-RU" sz="2200" dirty="0">
                <a:solidFill>
                  <a:schemeClr val="tx2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200" dirty="0">
                <a:solidFill>
                  <a:schemeClr val="tx2"/>
                </a:solidFill>
                <a:effectLst/>
                <a:latin typeface="Times New Roman" pitchFamily="18" charset="0"/>
                <a:cs typeface="Times New Roman" pitchFamily="18" charset="0"/>
              </a:rPr>
              <a:t>ГБУЗ СО «</a:t>
            </a:r>
            <a:r>
              <a:rPr lang="ru-RU" sz="2200" dirty="0" err="1">
                <a:solidFill>
                  <a:schemeClr val="tx2"/>
                </a:solidFill>
                <a:effectLst/>
                <a:latin typeface="Times New Roman" pitchFamily="18" charset="0"/>
                <a:cs typeface="Times New Roman" pitchFamily="18" charset="0"/>
              </a:rPr>
              <a:t>Сызранская</a:t>
            </a:r>
            <a:r>
              <a:rPr lang="ru-RU" sz="2200" dirty="0">
                <a:solidFill>
                  <a:schemeClr val="tx2"/>
                </a:solidFill>
                <a:effectLst/>
                <a:latin typeface="Times New Roman" pitchFamily="18" charset="0"/>
                <a:cs typeface="Times New Roman" pitchFamily="18" charset="0"/>
              </a:rPr>
              <a:t> ЦГРБ»</a:t>
            </a:r>
            <a:br>
              <a:rPr lang="ru-RU" sz="2200" dirty="0">
                <a:solidFill>
                  <a:schemeClr val="tx2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chemeClr val="tx2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solidFill>
                  <a:schemeClr val="tx2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200" dirty="0">
                <a:solidFill>
                  <a:schemeClr val="tx2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>
                <a:solidFill>
                  <a:schemeClr val="tx2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8706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tx2"/>
                </a:solidFill>
                <a:effectLst/>
                <a:latin typeface="Times New Roman"/>
                <a:ea typeface="Calibri"/>
              </a:rPr>
              <a:t>Прикроватные мониторы </a:t>
            </a:r>
            <a:r>
              <a:rPr lang="ru-RU" sz="3600" b="1" dirty="0">
                <a:solidFill>
                  <a:schemeClr val="tx2"/>
                </a:solidFill>
                <a:effectLst/>
                <a:latin typeface="Times New Roman"/>
                <a:ea typeface="Calibri"/>
              </a:rPr>
              <a:t>МИТАР -01-Р-Д</a:t>
            </a:r>
            <a:endParaRPr lang="ru-RU" sz="3600" b="1" dirty="0">
              <a:solidFill>
                <a:schemeClr val="tx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556792"/>
            <a:ext cx="4680520" cy="4536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 smtClean="0">
                <a:solidFill>
                  <a:schemeClr val="tx2"/>
                </a:solidFill>
                <a:latin typeface="Times New Roman"/>
                <a:ea typeface="Calibri"/>
              </a:rPr>
              <a:t>Предназначены  </a:t>
            </a:r>
            <a:r>
              <a:rPr lang="ru-RU" sz="2800" b="1" dirty="0">
                <a:solidFill>
                  <a:schemeClr val="tx2"/>
                </a:solidFill>
                <a:latin typeface="Times New Roman"/>
                <a:ea typeface="Calibri"/>
              </a:rPr>
              <a:t>для контроля жизненно важных физиологических параметров человека: частоты сердечных сокращений, частоты пульса, частоты дыхания, артериального давления и венозного давления, температуры тела</a:t>
            </a:r>
            <a:endParaRPr lang="ru-RU" sz="2800" b="1" dirty="0">
              <a:solidFill>
                <a:schemeClr val="tx2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916832"/>
            <a:ext cx="4224470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125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6624736" cy="897191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tx2"/>
                </a:solidFill>
                <a:effectLst/>
                <a:latin typeface="Times New Roman"/>
              </a:rPr>
              <a:t>Современные системы для инфузионной терапии.</a:t>
            </a:r>
            <a:r>
              <a:rPr lang="ru-RU" sz="3600" dirty="0">
                <a:solidFill>
                  <a:schemeClr val="tx2"/>
                </a:solidFill>
                <a:effectLst/>
              </a:rPr>
              <a:t/>
            </a:r>
            <a:br>
              <a:rPr lang="ru-RU" sz="3600" dirty="0">
                <a:solidFill>
                  <a:schemeClr val="tx2"/>
                </a:solidFill>
                <a:effectLst/>
              </a:rPr>
            </a:br>
            <a:endParaRPr lang="ru-RU" sz="3600" dirty="0">
              <a:solidFill>
                <a:schemeClr val="tx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556792"/>
            <a:ext cx="5112568" cy="4680520"/>
          </a:xfrm>
        </p:spPr>
        <p:txBody>
          <a:bodyPr>
            <a:normAutofit/>
          </a:bodyPr>
          <a:lstStyle/>
          <a:p>
            <a:r>
              <a:rPr lang="ru-RU" sz="2400" b="1" dirty="0" err="1">
                <a:solidFill>
                  <a:schemeClr val="tx2"/>
                </a:solidFill>
                <a:latin typeface="Times New Roman"/>
                <a:ea typeface="Calibri"/>
              </a:rPr>
              <a:t>Инфузионные</a:t>
            </a:r>
            <a:r>
              <a:rPr lang="ru-RU" sz="2400" b="1" dirty="0">
                <a:solidFill>
                  <a:schemeClr val="tx2"/>
                </a:solidFill>
                <a:latin typeface="Times New Roman"/>
                <a:ea typeface="Calibri"/>
              </a:rPr>
              <a:t> насосы позволяют проводить обезболивание, медикаментозную поддержку, не подвергая ненужному риску </a:t>
            </a:r>
            <a:r>
              <a:rPr lang="ru-RU" sz="2400" b="1" dirty="0" smtClean="0">
                <a:solidFill>
                  <a:schemeClr val="tx2"/>
                </a:solidFill>
                <a:latin typeface="Times New Roman"/>
                <a:ea typeface="Calibri"/>
              </a:rPr>
              <a:t>пациента</a:t>
            </a:r>
          </a:p>
          <a:p>
            <a:r>
              <a:rPr lang="ru-RU" sz="2400" b="1" dirty="0">
                <a:solidFill>
                  <a:schemeClr val="tx2"/>
                </a:solidFill>
                <a:latin typeface="Times New Roman"/>
                <a:ea typeface="Calibri"/>
              </a:rPr>
              <a:t>быстро и удобно настроить параметры </a:t>
            </a:r>
            <a:r>
              <a:rPr lang="ru-RU" sz="2400" b="1" dirty="0" err="1">
                <a:solidFill>
                  <a:schemeClr val="tx2"/>
                </a:solidFill>
                <a:latin typeface="Times New Roman"/>
                <a:ea typeface="Calibri"/>
              </a:rPr>
              <a:t>инфузии</a:t>
            </a:r>
            <a:r>
              <a:rPr lang="ru-RU" sz="2400" b="1" dirty="0">
                <a:solidFill>
                  <a:schemeClr val="tx2"/>
                </a:solidFill>
                <a:latin typeface="Times New Roman"/>
                <a:ea typeface="Calibri"/>
              </a:rPr>
              <a:t>,</a:t>
            </a:r>
            <a:r>
              <a:rPr lang="ru-RU" sz="1800" b="1" dirty="0">
                <a:solidFill>
                  <a:schemeClr val="tx2"/>
                </a:solidFill>
                <a:ea typeface="Calibri"/>
                <a:cs typeface="Times New Roman"/>
              </a:rPr>
              <a:t> </a:t>
            </a:r>
            <a:r>
              <a:rPr lang="ru-RU" sz="2400" b="1" dirty="0">
                <a:solidFill>
                  <a:schemeClr val="tx2"/>
                </a:solidFill>
                <a:latin typeface="Times New Roman"/>
                <a:ea typeface="Calibri"/>
              </a:rPr>
              <a:t>запрограммировать скорости введения дозы, введение нагрузочной дозы</a:t>
            </a:r>
            <a:endParaRPr lang="ru-RU" sz="2400" b="1" dirty="0">
              <a:solidFill>
                <a:schemeClr val="tx2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700808"/>
            <a:ext cx="2987316" cy="398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306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6624736" cy="987400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tx2"/>
                </a:solidFill>
                <a:effectLst/>
                <a:latin typeface="Times New Roman"/>
              </a:rPr>
              <a:t>Оборудование для безопасного уничтожения игл</a:t>
            </a:r>
            <a:r>
              <a:rPr lang="ru-RU" sz="3200" dirty="0">
                <a:solidFill>
                  <a:schemeClr val="tx2"/>
                </a:solidFill>
                <a:effectLst/>
              </a:rPr>
              <a:t/>
            </a:r>
            <a:br>
              <a:rPr lang="ru-RU" sz="3200" dirty="0">
                <a:solidFill>
                  <a:schemeClr val="tx2"/>
                </a:solidFill>
                <a:effectLst/>
              </a:rPr>
            </a:br>
            <a:endParaRPr lang="ru-RU" sz="3200" dirty="0">
              <a:solidFill>
                <a:schemeClr val="tx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556792"/>
            <a:ext cx="3744416" cy="4320480"/>
          </a:xfrm>
        </p:spPr>
        <p:txBody>
          <a:bodyPr>
            <a:normAutofit fontScale="70000" lnSpcReduction="20000"/>
          </a:bodyPr>
          <a:lstStyle/>
          <a:p>
            <a:r>
              <a:rPr lang="ru-RU" dirty="0">
                <a:latin typeface="Times New Roman"/>
                <a:ea typeface="Calibri"/>
              </a:rPr>
              <a:t> </a:t>
            </a:r>
            <a:r>
              <a:rPr lang="ru-RU" b="1" dirty="0">
                <a:solidFill>
                  <a:schemeClr val="tx2"/>
                </a:solidFill>
                <a:latin typeface="Times New Roman"/>
                <a:ea typeface="Calibri"/>
              </a:rPr>
              <a:t>Д</a:t>
            </a:r>
            <a:r>
              <a:rPr lang="ru-RU" b="1" dirty="0" smtClean="0">
                <a:solidFill>
                  <a:schemeClr val="tx2"/>
                </a:solidFill>
                <a:latin typeface="Times New Roman"/>
                <a:ea typeface="Calibri"/>
              </a:rPr>
              <a:t>еструктор используется </a:t>
            </a:r>
            <a:r>
              <a:rPr lang="ru-RU" b="1" dirty="0">
                <a:solidFill>
                  <a:schemeClr val="tx2"/>
                </a:solidFill>
                <a:latin typeface="Times New Roman"/>
                <a:ea typeface="Calibri"/>
              </a:rPr>
              <a:t>с целью предупреждения травматизма медицинского персонала и распространения внутрибольничной инфекции. </a:t>
            </a:r>
            <a:endParaRPr lang="ru-RU" b="1" dirty="0" smtClean="0">
              <a:solidFill>
                <a:schemeClr val="tx2"/>
              </a:solidFill>
              <a:latin typeface="Times New Roman"/>
              <a:ea typeface="Calibri"/>
            </a:endParaRPr>
          </a:p>
          <a:p>
            <a:r>
              <a:rPr lang="ru-RU" b="1" dirty="0" smtClean="0">
                <a:solidFill>
                  <a:schemeClr val="tx2"/>
                </a:solidFill>
                <a:latin typeface="Times New Roman"/>
                <a:ea typeface="Calibri"/>
              </a:rPr>
              <a:t>Деструктор </a:t>
            </a:r>
            <a:r>
              <a:rPr lang="ru-RU" b="1" dirty="0">
                <a:solidFill>
                  <a:schemeClr val="tx2"/>
                </a:solidFill>
                <a:latin typeface="Times New Roman"/>
                <a:ea typeface="Calibri"/>
              </a:rPr>
              <a:t>экономит время работников и защищает их от ВИЧ, гепатитов С, В, и других заболеваний</a:t>
            </a:r>
            <a:endParaRPr lang="ru-RU" b="1" dirty="0">
              <a:solidFill>
                <a:schemeClr val="tx2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484784"/>
            <a:ext cx="3202010" cy="4269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529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62825"/>
            <a:ext cx="7488832" cy="1185223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chemeClr val="tx2"/>
                </a:solidFill>
                <a:effectLst/>
                <a:latin typeface="Times New Roman"/>
                <a:ea typeface="Calibri"/>
              </a:rPr>
              <a:t>Оборудование для проведения дезинфекции высокого уровня медицинских изделий</a:t>
            </a:r>
            <a:endParaRPr lang="ru-RU" sz="3200" b="1" dirty="0">
              <a:solidFill>
                <a:schemeClr val="tx2"/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556792"/>
            <a:ext cx="4248472" cy="4824536"/>
          </a:xfrm>
        </p:spPr>
        <p:txBody>
          <a:bodyPr>
            <a:normAutofit fontScale="70000" lnSpcReduction="20000"/>
          </a:bodyPr>
          <a:lstStyle/>
          <a:p>
            <a:r>
              <a:rPr lang="ru-RU" b="1" dirty="0">
                <a:solidFill>
                  <a:schemeClr val="tx2"/>
                </a:solidFill>
                <a:latin typeface="Times New Roman"/>
                <a:ea typeface="Calibri"/>
              </a:rPr>
              <a:t>Машина  дезинфекционно – моечная DGM ES 50 является установкой средней производительности, которая благодаря большому разнообразию тележек и вставок может использоваться для мойки и дезинфекции хирургических (в т. ч. для малоинвазивных вмешательств), анестезиологических, </a:t>
            </a:r>
            <a:r>
              <a:rPr lang="ru-RU" b="1" dirty="0" smtClean="0">
                <a:solidFill>
                  <a:schemeClr val="tx2"/>
                </a:solidFill>
                <a:latin typeface="Times New Roman"/>
                <a:ea typeface="Calibri"/>
              </a:rPr>
              <a:t>инструментов.</a:t>
            </a:r>
            <a:endParaRPr lang="ru-RU" b="1" dirty="0">
              <a:solidFill>
                <a:schemeClr val="tx2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628800"/>
            <a:ext cx="3864430" cy="2898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813" y="4869160"/>
            <a:ext cx="2257316" cy="169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165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62825"/>
            <a:ext cx="5976664" cy="1349951"/>
          </a:xfrm>
        </p:spPr>
        <p:txBody>
          <a:bodyPr>
            <a:normAutofit fontScale="90000"/>
          </a:bodyPr>
          <a:lstStyle/>
          <a:p>
            <a:r>
              <a:rPr lang="ru-RU" sz="3100" b="1" dirty="0">
                <a:solidFill>
                  <a:schemeClr val="tx2"/>
                </a:solidFill>
                <a:effectLst/>
                <a:latin typeface="Times New Roman"/>
              </a:rPr>
              <a:t>Участок по обращению с отходами классов Б и В</a:t>
            </a:r>
            <a:r>
              <a:rPr lang="ru-RU" sz="2400" b="1" dirty="0">
                <a:effectLst/>
                <a:latin typeface="Times New Roman"/>
              </a:rPr>
              <a:t>. </a:t>
            </a:r>
            <a:r>
              <a:rPr lang="ru-RU" sz="2400" dirty="0">
                <a:effectLst/>
              </a:rPr>
              <a:t/>
            </a:r>
            <a:br>
              <a:rPr lang="ru-RU" sz="2400" dirty="0">
                <a:effectLst/>
              </a:rPr>
            </a:br>
            <a:endParaRPr lang="ru-RU" sz="2400" b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208760"/>
            <a:ext cx="3960440" cy="4968552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Times New Roman"/>
                <a:ea typeface="Calibri"/>
              </a:rPr>
              <a:t>Участок оснащен утилизатором медицинских отходов Балтнер-100 – Ш.</a:t>
            </a:r>
            <a:r>
              <a:rPr lang="ru-RU" sz="1400" b="1" dirty="0">
                <a:solidFill>
                  <a:schemeClr val="tx2"/>
                </a:solidFill>
                <a:ea typeface="Calibri"/>
                <a:cs typeface="Times New Roman"/>
              </a:rPr>
              <a:t> </a:t>
            </a:r>
            <a:r>
              <a:rPr lang="ru-RU" sz="2000" b="1" dirty="0">
                <a:solidFill>
                  <a:schemeClr val="tx2"/>
                </a:solidFill>
                <a:latin typeface="Times New Roman"/>
                <a:ea typeface="Calibri"/>
              </a:rPr>
              <a:t>Предназначен для переработки медицинских отходов физическим методом обеззараживания (дезинфекция насыщенным паром в условиях предварительного вакуума) с последующей механической деструктуризацией, путем прессования в механическом прессе (шредере)</a:t>
            </a:r>
            <a:endParaRPr lang="ru-RU" sz="2000" b="1" dirty="0">
              <a:solidFill>
                <a:schemeClr val="tx2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556791"/>
            <a:ext cx="3204229" cy="4272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176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b="1" dirty="0">
                <a:solidFill>
                  <a:schemeClr val="tx2"/>
                </a:solidFill>
                <a:latin typeface="Times New Roman"/>
              </a:rPr>
              <a:t>Основные преимущества:</a:t>
            </a:r>
            <a:endParaRPr lang="ru-RU" b="1" dirty="0">
              <a:solidFill>
                <a:schemeClr val="tx2"/>
              </a:solidFill>
            </a:endParaRPr>
          </a:p>
          <a:p>
            <a:pPr algn="just"/>
            <a:r>
              <a:rPr lang="ru-RU" b="1" dirty="0">
                <a:solidFill>
                  <a:schemeClr val="tx2"/>
                </a:solidFill>
                <a:latin typeface="Times New Roman"/>
              </a:rPr>
              <a:t>- Метод </a:t>
            </a:r>
            <a:r>
              <a:rPr lang="ru-RU" b="1" dirty="0" err="1">
                <a:solidFill>
                  <a:schemeClr val="tx2"/>
                </a:solidFill>
                <a:latin typeface="Times New Roman"/>
              </a:rPr>
              <a:t>автоклавирования</a:t>
            </a:r>
            <a:r>
              <a:rPr lang="ru-RU" b="1" dirty="0">
                <a:solidFill>
                  <a:schemeClr val="tx2"/>
                </a:solidFill>
                <a:latin typeface="Times New Roman"/>
              </a:rPr>
              <a:t> зарекомендовал себя, как наилучший, простой и наиболее надежный способ обеззараживания медицинских отходов.</a:t>
            </a:r>
            <a:endParaRPr lang="ru-RU" b="1" dirty="0">
              <a:solidFill>
                <a:schemeClr val="tx2"/>
              </a:solidFill>
            </a:endParaRPr>
          </a:p>
          <a:p>
            <a:pPr algn="just"/>
            <a:r>
              <a:rPr lang="ru-RU" b="1" dirty="0">
                <a:solidFill>
                  <a:schemeClr val="tx2"/>
                </a:solidFill>
                <a:latin typeface="Times New Roman"/>
              </a:rPr>
              <a:t>- Снижение риска инфицирования персонала при работе с </a:t>
            </a:r>
            <a:r>
              <a:rPr lang="ru-RU" b="1" dirty="0" err="1">
                <a:solidFill>
                  <a:schemeClr val="tx2"/>
                </a:solidFill>
                <a:latin typeface="Times New Roman"/>
              </a:rPr>
              <a:t>эпидемиологически</a:t>
            </a:r>
            <a:r>
              <a:rPr lang="ru-RU" b="1" dirty="0">
                <a:solidFill>
                  <a:schemeClr val="tx2"/>
                </a:solidFill>
                <a:latin typeface="Times New Roman"/>
              </a:rPr>
              <a:t> опасными отходами</a:t>
            </a:r>
            <a:endParaRPr lang="ru-RU" b="1" dirty="0">
              <a:solidFill>
                <a:schemeClr val="tx2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416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76672"/>
            <a:ext cx="6984776" cy="771376"/>
          </a:xfrm>
        </p:spPr>
        <p:txBody>
          <a:bodyPr>
            <a:noAutofit/>
          </a:bodyPr>
          <a:lstStyle/>
          <a:p>
            <a:pPr algn="just"/>
            <a:r>
              <a:rPr lang="ru-RU" sz="3600" b="1" dirty="0">
                <a:solidFill>
                  <a:schemeClr val="tx2"/>
                </a:solidFill>
                <a:effectLst/>
                <a:latin typeface="Times New Roman"/>
              </a:rPr>
              <a:t>Медицинские информационные технологии</a:t>
            </a:r>
            <a:r>
              <a:rPr lang="ru-RU" sz="3600" dirty="0">
                <a:solidFill>
                  <a:schemeClr val="tx2"/>
                </a:solidFill>
                <a:effectLst/>
              </a:rPr>
              <a:t/>
            </a:r>
            <a:br>
              <a:rPr lang="ru-RU" sz="3600" dirty="0">
                <a:solidFill>
                  <a:schemeClr val="tx2"/>
                </a:solidFill>
                <a:effectLst/>
              </a:rPr>
            </a:br>
            <a:endParaRPr lang="ru-RU" sz="3600" dirty="0">
              <a:solidFill>
                <a:schemeClr val="tx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556792"/>
            <a:ext cx="4608512" cy="4752528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>
                <a:solidFill>
                  <a:schemeClr val="tx2"/>
                </a:solidFill>
                <a:latin typeface="Times New Roman"/>
              </a:rPr>
              <a:t>Использование ЕМИАС в </a:t>
            </a:r>
            <a:r>
              <a:rPr lang="ru-RU" b="1" dirty="0" smtClean="0">
                <a:solidFill>
                  <a:schemeClr val="tx2"/>
                </a:solidFill>
                <a:latin typeface="Times New Roman"/>
              </a:rPr>
              <a:t>отделениях </a:t>
            </a:r>
            <a:r>
              <a:rPr lang="ru-RU" b="1" dirty="0">
                <a:solidFill>
                  <a:schemeClr val="tx2"/>
                </a:solidFill>
                <a:latin typeface="Times New Roman"/>
              </a:rPr>
              <a:t>позволяет оформлять </a:t>
            </a:r>
            <a:r>
              <a:rPr lang="ru-RU" b="1" dirty="0" smtClean="0">
                <a:solidFill>
                  <a:schemeClr val="tx2"/>
                </a:solidFill>
                <a:latin typeface="Times New Roman"/>
              </a:rPr>
              <a:t>дневники</a:t>
            </a:r>
            <a:r>
              <a:rPr lang="ru-RU" b="1" dirty="0">
                <a:solidFill>
                  <a:schemeClr val="tx2"/>
                </a:solidFill>
                <a:latin typeface="Times New Roman"/>
              </a:rPr>
              <a:t>, осмотры, дополнять историю болезни сопутствующими услугами, такими как рентген, КТ, лабораторные исследования.</a:t>
            </a:r>
            <a:endParaRPr lang="ru-RU" b="1" dirty="0">
              <a:solidFill>
                <a:schemeClr val="tx2"/>
              </a:solidFill>
            </a:endParaRPr>
          </a:p>
          <a:p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556792"/>
            <a:ext cx="3528298" cy="4275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10414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653136"/>
            <a:ext cx="3096344" cy="2128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5136" y="260648"/>
            <a:ext cx="7765255" cy="4752528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chemeClr val="tx2"/>
                </a:solidFill>
                <a:latin typeface="Times New Roman"/>
                <a:ea typeface="Calibri"/>
              </a:rPr>
              <a:t>Применение инновационных технологий в ежедневной практической деятельности медицинской сестры делает ее работу более профессиональной, комфортной, обеспечивает безопасность и удобство выполнения основных профессиональных обязанностей, сокращает трудозатраты, позволяет быстро и качественно обеспечить реализацию лечебно-диагностического процесса</a:t>
            </a:r>
            <a:endParaRPr lang="ru-RU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1498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548680"/>
            <a:ext cx="6768752" cy="25922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tx2"/>
                </a:solidFill>
                <a:latin typeface="Times New Roman"/>
                <a:ea typeface="Calibri"/>
              </a:rPr>
              <a:t>Профессия  медицинской сестры требует главного, </a:t>
            </a:r>
            <a:r>
              <a:rPr lang="ru-RU" b="1" dirty="0" smtClean="0">
                <a:solidFill>
                  <a:schemeClr val="tx2"/>
                </a:solidFill>
                <a:latin typeface="Times New Roman"/>
                <a:ea typeface="Calibri"/>
              </a:rPr>
              <a:t>что </a:t>
            </a:r>
            <a:r>
              <a:rPr lang="ru-RU" b="1" dirty="0">
                <a:solidFill>
                  <a:schemeClr val="tx2"/>
                </a:solidFill>
                <a:latin typeface="Times New Roman"/>
                <a:ea typeface="Calibri"/>
              </a:rPr>
              <a:t>делает нас людьми - внимания, сочувствия и заботы </a:t>
            </a:r>
            <a:endParaRPr lang="ru-RU" b="1" dirty="0">
              <a:solidFill>
                <a:schemeClr val="tx2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276872"/>
            <a:ext cx="6093866" cy="3400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092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62825"/>
            <a:ext cx="7560840" cy="1709991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Благодарю за внимание!</a:t>
            </a:r>
            <a:endParaRPr lang="ru-RU" sz="4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44824"/>
            <a:ext cx="6033120" cy="4024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085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37112"/>
            <a:ext cx="2320988" cy="154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052736"/>
            <a:ext cx="8712968" cy="5256584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solidFill>
                  <a:schemeClr val="tx2"/>
                </a:solidFill>
                <a:latin typeface="Times New Roman"/>
                <a:ea typeface="Calibri"/>
              </a:rPr>
              <a:t>В целях обеспечения стабильного социально-экономического развития страны в приоритете у правительства реализация госгарантий медпомощи россиянам, сохранение и укрепление здоровья граждан Российской Федерации. </a:t>
            </a:r>
            <a:endParaRPr lang="ru-RU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651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62825"/>
            <a:ext cx="8784976" cy="1185223"/>
          </a:xfrm>
        </p:spPr>
        <p:txBody>
          <a:bodyPr/>
          <a:lstStyle/>
          <a:p>
            <a:r>
              <a:rPr lang="ru-RU" sz="3200" b="1" dirty="0">
                <a:solidFill>
                  <a:srgbClr val="073E87"/>
                </a:solidFill>
                <a:effectLst/>
                <a:latin typeface="Times New Roman"/>
              </a:rPr>
              <a:t>Требования к профессии </a:t>
            </a:r>
            <a:r>
              <a:rPr lang="ru-RU" sz="3200" b="1" dirty="0" smtClean="0">
                <a:solidFill>
                  <a:srgbClr val="073E87"/>
                </a:solidFill>
                <a:effectLst/>
                <a:latin typeface="Times New Roman"/>
              </a:rPr>
              <a:t/>
            </a:r>
            <a:br>
              <a:rPr lang="ru-RU" sz="3200" b="1" dirty="0" smtClean="0">
                <a:solidFill>
                  <a:srgbClr val="073E87"/>
                </a:solidFill>
                <a:effectLst/>
                <a:latin typeface="Times New Roman"/>
              </a:rPr>
            </a:br>
            <a:r>
              <a:rPr lang="ru-RU" sz="3200" b="1" dirty="0" smtClean="0">
                <a:solidFill>
                  <a:srgbClr val="073E87"/>
                </a:solidFill>
                <a:effectLst/>
                <a:latin typeface="Times New Roman"/>
              </a:rPr>
              <a:t>медицинской </a:t>
            </a:r>
            <a:r>
              <a:rPr lang="ru-RU" sz="3200" b="1" dirty="0">
                <a:solidFill>
                  <a:srgbClr val="073E87"/>
                </a:solidFill>
                <a:effectLst/>
                <a:latin typeface="Times New Roman"/>
              </a:rPr>
              <a:t>сестры </a:t>
            </a:r>
            <a:endParaRPr lang="ru-RU" dirty="0"/>
          </a:p>
        </p:txBody>
      </p:sp>
      <p:sp>
        <p:nvSpPr>
          <p:cNvPr id="24" name="Line 253"/>
          <p:cNvSpPr>
            <a:spLocks noChangeShapeType="1"/>
          </p:cNvSpPr>
          <p:nvPr/>
        </p:nvSpPr>
        <p:spPr bwMode="gray">
          <a:xfrm>
            <a:off x="2579712" y="4874174"/>
            <a:ext cx="4800600" cy="0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5" name="Rectangle 254"/>
          <p:cNvSpPr>
            <a:spLocks noChangeArrowheads="1"/>
          </p:cNvSpPr>
          <p:nvPr/>
        </p:nvSpPr>
        <p:spPr bwMode="gray">
          <a:xfrm rot="3419336">
            <a:off x="2295549" y="4297912"/>
            <a:ext cx="479425" cy="5207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26" name="Text Box 255"/>
          <p:cNvSpPr txBox="1">
            <a:spLocks noChangeArrowheads="1"/>
          </p:cNvSpPr>
          <p:nvPr/>
        </p:nvSpPr>
        <p:spPr bwMode="gray">
          <a:xfrm>
            <a:off x="2351112" y="4340774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latin typeface="Arial" charset="0"/>
              </a:rPr>
              <a:t>4</a:t>
            </a:r>
          </a:p>
        </p:txBody>
      </p:sp>
      <p:sp>
        <p:nvSpPr>
          <p:cNvPr id="27" name="Line 256"/>
          <p:cNvSpPr>
            <a:spLocks noChangeShapeType="1"/>
          </p:cNvSpPr>
          <p:nvPr/>
        </p:nvSpPr>
        <p:spPr bwMode="gray">
          <a:xfrm>
            <a:off x="2579712" y="2359574"/>
            <a:ext cx="4800600" cy="0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8" name="Rectangle 257"/>
          <p:cNvSpPr>
            <a:spLocks noChangeArrowheads="1"/>
          </p:cNvSpPr>
          <p:nvPr/>
        </p:nvSpPr>
        <p:spPr bwMode="gray">
          <a:xfrm rot="3419336">
            <a:off x="2295549" y="1783312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29" name="Text Box 258"/>
          <p:cNvSpPr txBox="1">
            <a:spLocks noChangeArrowheads="1"/>
          </p:cNvSpPr>
          <p:nvPr/>
        </p:nvSpPr>
        <p:spPr bwMode="gray">
          <a:xfrm>
            <a:off x="3059832" y="1751274"/>
            <a:ext cx="5616624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sz="3200" dirty="0">
                <a:solidFill>
                  <a:srgbClr val="C6E7FC">
                    <a:lumMod val="50000"/>
                  </a:srgbClr>
                </a:solidFill>
                <a:latin typeface="Times New Roman"/>
              </a:rPr>
              <a:t> </a:t>
            </a:r>
            <a:r>
              <a:rPr lang="ru-RU" sz="2800" b="1" dirty="0">
                <a:solidFill>
                  <a:schemeClr val="tx2"/>
                </a:solidFill>
                <a:latin typeface="Times New Roman"/>
              </a:rPr>
              <a:t>физическая выносливость</a:t>
            </a:r>
            <a:endParaRPr lang="en-US" sz="2400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30" name="Text Box 259"/>
          <p:cNvSpPr txBox="1">
            <a:spLocks noChangeArrowheads="1"/>
          </p:cNvSpPr>
          <p:nvPr/>
        </p:nvSpPr>
        <p:spPr bwMode="gray">
          <a:xfrm>
            <a:off x="2351112" y="1826174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  <p:sp>
        <p:nvSpPr>
          <p:cNvPr id="31" name="Line 260"/>
          <p:cNvSpPr>
            <a:spLocks noChangeShapeType="1"/>
          </p:cNvSpPr>
          <p:nvPr/>
        </p:nvSpPr>
        <p:spPr bwMode="gray">
          <a:xfrm>
            <a:off x="2579712" y="3197774"/>
            <a:ext cx="4800600" cy="0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2" name="Rectangle 261"/>
          <p:cNvSpPr>
            <a:spLocks noChangeArrowheads="1"/>
          </p:cNvSpPr>
          <p:nvPr/>
        </p:nvSpPr>
        <p:spPr bwMode="gray">
          <a:xfrm rot="3419336">
            <a:off x="2295549" y="2621512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33" name="Text Box 262"/>
          <p:cNvSpPr txBox="1">
            <a:spLocks noChangeArrowheads="1"/>
          </p:cNvSpPr>
          <p:nvPr/>
        </p:nvSpPr>
        <p:spPr bwMode="gray">
          <a:xfrm>
            <a:off x="2351112" y="2664374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latin typeface="Arial" charset="0"/>
              </a:rPr>
              <a:t>2</a:t>
            </a:r>
          </a:p>
        </p:txBody>
      </p:sp>
      <p:sp>
        <p:nvSpPr>
          <p:cNvPr id="34" name="Line 263"/>
          <p:cNvSpPr>
            <a:spLocks noChangeShapeType="1"/>
          </p:cNvSpPr>
          <p:nvPr/>
        </p:nvSpPr>
        <p:spPr bwMode="gray">
          <a:xfrm>
            <a:off x="2581300" y="4034387"/>
            <a:ext cx="4799012" cy="1587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5" name="Rectangle 264"/>
          <p:cNvSpPr>
            <a:spLocks noChangeArrowheads="1"/>
          </p:cNvSpPr>
          <p:nvPr/>
        </p:nvSpPr>
        <p:spPr bwMode="gray">
          <a:xfrm rot="3419336">
            <a:off x="2295549" y="3459712"/>
            <a:ext cx="479425" cy="520700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hlink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36" name="Text Box 265"/>
          <p:cNvSpPr txBox="1">
            <a:spLocks noChangeArrowheads="1"/>
          </p:cNvSpPr>
          <p:nvPr/>
        </p:nvSpPr>
        <p:spPr bwMode="gray">
          <a:xfrm>
            <a:off x="2351112" y="3502574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latin typeface="Arial" charset="0"/>
              </a:rPr>
              <a:t>3</a:t>
            </a:r>
          </a:p>
        </p:txBody>
      </p:sp>
      <p:sp>
        <p:nvSpPr>
          <p:cNvPr id="37" name="Line 266"/>
          <p:cNvSpPr>
            <a:spLocks noChangeShapeType="1"/>
          </p:cNvSpPr>
          <p:nvPr/>
        </p:nvSpPr>
        <p:spPr bwMode="gray">
          <a:xfrm>
            <a:off x="2579712" y="5734599"/>
            <a:ext cx="4800600" cy="0"/>
          </a:xfrm>
          <a:prstGeom prst="line">
            <a:avLst/>
          </a:prstGeom>
          <a:noFill/>
          <a:ln w="25400">
            <a:solidFill>
              <a:schemeClr val="tx2"/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8" name="Rectangle 267"/>
          <p:cNvSpPr>
            <a:spLocks noChangeArrowheads="1"/>
          </p:cNvSpPr>
          <p:nvPr/>
        </p:nvSpPr>
        <p:spPr bwMode="ltGray">
          <a:xfrm rot="3419336">
            <a:off x="2295549" y="5158337"/>
            <a:ext cx="479425" cy="520700"/>
          </a:xfrm>
          <a:prstGeom prst="rect">
            <a:avLst/>
          </a:prstGeom>
          <a:gradFill rotWithShape="1">
            <a:gsLst>
              <a:gs pos="0">
                <a:srgbClr val="990099"/>
              </a:gs>
              <a:gs pos="100000">
                <a:srgbClr val="9900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990099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39" name="Text Box 268"/>
          <p:cNvSpPr txBox="1">
            <a:spLocks noChangeArrowheads="1"/>
          </p:cNvSpPr>
          <p:nvPr/>
        </p:nvSpPr>
        <p:spPr bwMode="gray">
          <a:xfrm>
            <a:off x="2351112" y="5201199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latin typeface="Arial" charset="0"/>
              </a:rPr>
              <a:t>5</a:t>
            </a:r>
          </a:p>
        </p:txBody>
      </p:sp>
      <p:sp>
        <p:nvSpPr>
          <p:cNvPr id="40" name="Text Box 269"/>
          <p:cNvSpPr txBox="1">
            <a:spLocks noChangeArrowheads="1"/>
          </p:cNvSpPr>
          <p:nvPr/>
        </p:nvSpPr>
        <p:spPr bwMode="gray">
          <a:xfrm>
            <a:off x="3071301" y="2602689"/>
            <a:ext cx="4989956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ru-RU" sz="2800" b="1" dirty="0">
                <a:solidFill>
                  <a:schemeClr val="tx2"/>
                </a:solidFill>
                <a:latin typeface="Times New Roman"/>
              </a:rPr>
              <a:t>эмоциональная устойчивость</a:t>
            </a:r>
            <a:endParaRPr lang="en-US" sz="2000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41" name="Text Box 270"/>
          <p:cNvSpPr txBox="1">
            <a:spLocks noChangeArrowheads="1"/>
          </p:cNvSpPr>
          <p:nvPr/>
        </p:nvSpPr>
        <p:spPr bwMode="gray">
          <a:xfrm>
            <a:off x="3059832" y="3438786"/>
            <a:ext cx="6253227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sz="2800" b="1" dirty="0">
                <a:solidFill>
                  <a:schemeClr val="tx2"/>
                </a:solidFill>
                <a:latin typeface="Times New Roman"/>
              </a:rPr>
              <a:t>профессиональная компетенция</a:t>
            </a:r>
            <a:endParaRPr lang="en-US" sz="2000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42" name="Text Box 271"/>
          <p:cNvSpPr txBox="1">
            <a:spLocks noChangeArrowheads="1"/>
          </p:cNvSpPr>
          <p:nvPr/>
        </p:nvSpPr>
        <p:spPr bwMode="gray">
          <a:xfrm>
            <a:off x="3071301" y="4281631"/>
            <a:ext cx="5607112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ru-RU" sz="2800" b="1" dirty="0">
                <a:solidFill>
                  <a:schemeClr val="tx2"/>
                </a:solidFill>
                <a:latin typeface="Times New Roman"/>
              </a:rPr>
              <a:t>постоянное совершенство знаний</a:t>
            </a:r>
            <a:endParaRPr lang="en-US" sz="2000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43" name="Text Box 272"/>
          <p:cNvSpPr txBox="1">
            <a:spLocks noChangeArrowheads="1"/>
          </p:cNvSpPr>
          <p:nvPr/>
        </p:nvSpPr>
        <p:spPr bwMode="gray">
          <a:xfrm>
            <a:off x="3076255" y="5144228"/>
            <a:ext cx="5084597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ru-RU" sz="2800" b="1" dirty="0">
                <a:solidFill>
                  <a:schemeClr val="tx2"/>
                </a:solidFill>
                <a:latin typeface="Times New Roman"/>
              </a:rPr>
              <a:t>высокие морально-этические </a:t>
            </a:r>
            <a:endParaRPr lang="ru-RU" sz="2800" b="1" dirty="0" smtClean="0">
              <a:solidFill>
                <a:schemeClr val="tx2"/>
              </a:solidFill>
              <a:latin typeface="Times New Roman"/>
            </a:endParaRPr>
          </a:p>
          <a:p>
            <a:pPr eaLnBrk="0" hangingPunct="0"/>
            <a:r>
              <a:rPr lang="ru-RU" sz="2800" b="1" dirty="0" smtClean="0">
                <a:solidFill>
                  <a:schemeClr val="tx2"/>
                </a:solidFill>
                <a:latin typeface="Times New Roman"/>
              </a:rPr>
              <a:t>принципы</a:t>
            </a:r>
            <a:endParaRPr lang="en-US" sz="2000" dirty="0">
              <a:solidFill>
                <a:schemeClr val="tx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0243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334" y="1988840"/>
            <a:ext cx="3988223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627784" y="188640"/>
            <a:ext cx="5976664" cy="1185223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Медицинская сестра сегодня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1412776"/>
            <a:ext cx="5040560" cy="496855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2"/>
                </a:solidFill>
                <a:latin typeface="Times New Roman"/>
                <a:ea typeface="Calibri"/>
              </a:rPr>
              <a:t>Высокопрофессиональный  </a:t>
            </a:r>
            <a:r>
              <a:rPr lang="ru-RU" sz="2800" b="1" dirty="0">
                <a:solidFill>
                  <a:schemeClr val="tx2"/>
                </a:solidFill>
                <a:latin typeface="Times New Roman"/>
                <a:ea typeface="Calibri"/>
              </a:rPr>
              <a:t>и </a:t>
            </a:r>
            <a:r>
              <a:rPr lang="ru-RU" sz="2800" b="1" dirty="0" smtClean="0">
                <a:solidFill>
                  <a:schemeClr val="tx2"/>
                </a:solidFill>
                <a:latin typeface="Times New Roman"/>
                <a:ea typeface="Calibri"/>
              </a:rPr>
              <a:t>взаимозаменяемый участник </a:t>
            </a:r>
            <a:r>
              <a:rPr lang="ru-RU" sz="2800" b="1" dirty="0">
                <a:solidFill>
                  <a:schemeClr val="tx2"/>
                </a:solidFill>
                <a:latin typeface="Times New Roman"/>
                <a:ea typeface="Calibri"/>
              </a:rPr>
              <a:t>общей лечебной деятельности </a:t>
            </a:r>
            <a:endParaRPr lang="ru-RU" sz="2800" b="1" dirty="0" smtClean="0">
              <a:solidFill>
                <a:schemeClr val="tx2"/>
              </a:solidFill>
              <a:latin typeface="Times New Roman"/>
              <a:ea typeface="Calibri"/>
            </a:endParaRPr>
          </a:p>
          <a:p>
            <a:r>
              <a:rPr lang="ru-RU" sz="2800" b="1" dirty="0" smtClean="0">
                <a:solidFill>
                  <a:schemeClr val="tx2"/>
                </a:solidFill>
                <a:latin typeface="Times New Roman"/>
                <a:ea typeface="Calibri"/>
              </a:rPr>
              <a:t>Специалист принимающий решения</a:t>
            </a:r>
          </a:p>
          <a:p>
            <a:r>
              <a:rPr lang="ru-RU" sz="2800" b="1" dirty="0" smtClean="0">
                <a:solidFill>
                  <a:schemeClr val="tx2"/>
                </a:solidFill>
                <a:latin typeface="Times New Roman"/>
                <a:ea typeface="Calibri"/>
              </a:rPr>
              <a:t>Специалист, владеющий </a:t>
            </a:r>
            <a:r>
              <a:rPr lang="ru-RU" sz="2800" b="1" dirty="0" smtClean="0">
                <a:solidFill>
                  <a:schemeClr val="tx2"/>
                </a:solidFill>
                <a:latin typeface="Times New Roman"/>
              </a:rPr>
              <a:t>сложными </a:t>
            </a:r>
            <a:r>
              <a:rPr lang="ru-RU" sz="2800" b="1" dirty="0">
                <a:solidFill>
                  <a:schemeClr val="tx2"/>
                </a:solidFill>
                <a:latin typeface="Times New Roman"/>
              </a:rPr>
              <a:t>медицинские и технические знания и </a:t>
            </a:r>
            <a:r>
              <a:rPr lang="ru-RU" sz="2800" b="1" dirty="0" smtClean="0">
                <a:solidFill>
                  <a:schemeClr val="tx2"/>
                </a:solidFill>
                <a:latin typeface="Times New Roman"/>
              </a:rPr>
              <a:t>новыми навыками</a:t>
            </a:r>
            <a:endParaRPr lang="ru-RU" sz="28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8223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40768"/>
            <a:ext cx="6912768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19" y="404663"/>
            <a:ext cx="8568953" cy="4464497"/>
          </a:xfrm>
        </p:spPr>
        <p:txBody>
          <a:bodyPr/>
          <a:lstStyle/>
          <a:p>
            <a:pPr marL="0" indent="0">
              <a:buNone/>
            </a:pPr>
            <a:r>
              <a:rPr lang="ru-RU" sz="2400" b="1" dirty="0">
                <a:solidFill>
                  <a:schemeClr val="tx2"/>
                </a:solidFill>
                <a:latin typeface="Times New Roman"/>
                <a:ea typeface="Calibri"/>
                <a:cs typeface="+mj-cs"/>
              </a:rPr>
              <a:t>По инициативе Губернатора Самарской области Дмитрия Игоревича Азарова на территории </a:t>
            </a:r>
            <a:r>
              <a:rPr lang="ru-RU" sz="2400" b="1" dirty="0" err="1">
                <a:solidFill>
                  <a:schemeClr val="tx2"/>
                </a:solidFill>
                <a:latin typeface="Times New Roman"/>
                <a:ea typeface="Calibri"/>
                <a:cs typeface="+mj-cs"/>
              </a:rPr>
              <a:t>г.о.Сызрань</a:t>
            </a:r>
            <a:r>
              <a:rPr lang="ru-RU" sz="2400" b="1" dirty="0">
                <a:solidFill>
                  <a:schemeClr val="tx2"/>
                </a:solidFill>
                <a:latin typeface="Times New Roman"/>
                <a:ea typeface="Calibri"/>
                <a:cs typeface="+mj-cs"/>
              </a:rPr>
              <a:t> был построен новый инфекционный корпус.</a:t>
            </a:r>
            <a:endParaRPr lang="ru-RU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4126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12968" cy="1152128"/>
          </a:xfrm>
        </p:spPr>
        <p:txBody>
          <a:bodyPr>
            <a:normAutofit fontScale="90000"/>
          </a:bodyPr>
          <a:lstStyle/>
          <a:p>
            <a:pPr indent="450215"/>
            <a:r>
              <a:rPr lang="ru-RU" b="1" dirty="0" smtClean="0">
                <a:solidFill>
                  <a:schemeClr val="tx2"/>
                </a:solidFill>
                <a:effectLst/>
                <a:latin typeface="Times New Roman"/>
              </a:rPr>
              <a:t>Реанимационное  </a:t>
            </a:r>
            <a:r>
              <a:rPr lang="ru-RU" b="1" dirty="0">
                <a:solidFill>
                  <a:schemeClr val="tx2"/>
                </a:solidFill>
                <a:effectLst/>
                <a:latin typeface="Times New Roman"/>
              </a:rPr>
              <a:t>отделение </a:t>
            </a:r>
            <a:r>
              <a:rPr lang="ru-RU" b="1" dirty="0" smtClean="0">
                <a:solidFill>
                  <a:schemeClr val="tx2"/>
                </a:solidFill>
                <a:effectLst/>
                <a:latin typeface="Times New Roman"/>
              </a:rPr>
              <a:t/>
            </a:r>
            <a:br>
              <a:rPr lang="ru-RU" b="1" dirty="0" smtClean="0">
                <a:solidFill>
                  <a:schemeClr val="tx2"/>
                </a:solidFill>
                <a:effectLst/>
                <a:latin typeface="Times New Roman"/>
              </a:rPr>
            </a:b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651" y="1124744"/>
            <a:ext cx="6495565" cy="3024336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tx2"/>
                </a:solidFill>
                <a:latin typeface="Times New Roman"/>
                <a:ea typeface="Calibri"/>
              </a:rPr>
              <a:t>«</a:t>
            </a:r>
            <a:r>
              <a:rPr lang="ru-RU" sz="2800" b="1" dirty="0" smtClean="0">
                <a:solidFill>
                  <a:schemeClr val="tx2"/>
                </a:solidFill>
                <a:latin typeface="Times New Roman"/>
                <a:ea typeface="Calibri"/>
              </a:rPr>
              <a:t>Мельцеровский бокс» - это </a:t>
            </a:r>
            <a:r>
              <a:rPr lang="ru-RU" sz="2800" b="1" dirty="0">
                <a:solidFill>
                  <a:schemeClr val="tx2"/>
                </a:solidFill>
                <a:latin typeface="Times New Roman"/>
                <a:ea typeface="Calibri"/>
              </a:rPr>
              <a:t>комплекс помещений (входной тамбур, санузел с ванной, палата, шлюз) с отдельным наружным входом</a:t>
            </a:r>
            <a:endParaRPr lang="ru-RU" sz="2800" b="1" dirty="0">
              <a:solidFill>
                <a:schemeClr val="tx2"/>
              </a:solidFill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508442"/>
            <a:ext cx="1440160" cy="192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501008"/>
            <a:ext cx="1782198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861048"/>
            <a:ext cx="1817694" cy="2423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628800"/>
            <a:ext cx="2463738" cy="328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477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62825"/>
            <a:ext cx="8640960" cy="1349951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  <a:effectLst/>
                <a:latin typeface="Times New Roman"/>
                <a:ea typeface="Calibri"/>
              </a:rPr>
              <a:t>Новые  инструменты и технологии, внедренные </a:t>
            </a:r>
            <a:r>
              <a:rPr lang="ru-RU" sz="2400" b="1" dirty="0">
                <a:solidFill>
                  <a:schemeClr val="tx2"/>
                </a:solidFill>
                <a:effectLst/>
                <a:latin typeface="Times New Roman"/>
                <a:ea typeface="Calibri"/>
              </a:rPr>
              <a:t>в работу среднего медицинского персонала отделения анестезиологии - реанимации №2</a:t>
            </a:r>
            <a:endParaRPr lang="ru-RU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lvl="0" algn="just">
              <a:lnSpc>
                <a:spcPct val="115000"/>
              </a:lnSpc>
              <a:buFont typeface="Symbol"/>
              <a:buChar char=""/>
            </a:pPr>
            <a:r>
              <a:rPr lang="ru-RU" b="1" dirty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Применение вакуумных систем</a:t>
            </a:r>
            <a:endParaRPr lang="ru-RU" sz="2000" b="1" dirty="0">
              <a:solidFill>
                <a:schemeClr val="tx2"/>
              </a:solidFill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buFont typeface="Symbol"/>
              <a:buChar char=""/>
            </a:pPr>
            <a:r>
              <a:rPr lang="ru-RU" b="1" dirty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Современные кровати и прикроватные мониторы</a:t>
            </a:r>
            <a:endParaRPr lang="ru-RU" sz="2000" b="1" dirty="0">
              <a:solidFill>
                <a:schemeClr val="tx2"/>
              </a:solidFill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buFont typeface="Symbol"/>
              <a:buChar char=""/>
            </a:pPr>
            <a:r>
              <a:rPr lang="ru-RU" b="1" dirty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Средства для проведения дезинфекции</a:t>
            </a:r>
            <a:endParaRPr lang="ru-RU" sz="2000" b="1" dirty="0">
              <a:solidFill>
                <a:schemeClr val="tx2"/>
              </a:solidFill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buFont typeface="Symbol"/>
              <a:buChar char=""/>
            </a:pPr>
            <a:r>
              <a:rPr lang="ru-RU" b="1" dirty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Медицинские информационные технологии</a:t>
            </a:r>
            <a:endParaRPr lang="ru-RU" sz="2000" b="1" dirty="0">
              <a:solidFill>
                <a:schemeClr val="tx2"/>
              </a:solidFill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ru-RU" b="1" dirty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Оборудование для обеззараживания воздуха</a:t>
            </a:r>
            <a:endParaRPr lang="ru-RU" sz="2000" b="1" dirty="0">
              <a:solidFill>
                <a:schemeClr val="tx2"/>
              </a:solidFill>
              <a:ea typeface="Calibri"/>
              <a:cs typeface="Times New Roman"/>
            </a:endParaRPr>
          </a:p>
          <a:p>
            <a:pPr marL="0" indent="0">
              <a:buNone/>
            </a:pP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1844824"/>
            <a:ext cx="4320480" cy="2880320"/>
          </a:xfrm>
        </p:spPr>
        <p:txBody>
          <a:bodyPr>
            <a:normAutofit fontScale="77500" lnSpcReduction="20000"/>
          </a:bodyPr>
          <a:lstStyle/>
          <a:p>
            <a:pPr lvl="0" algn="just">
              <a:buFont typeface="Symbol"/>
              <a:buChar char=""/>
            </a:pPr>
            <a:r>
              <a:rPr lang="ru-RU" b="1" dirty="0">
                <a:solidFill>
                  <a:schemeClr val="tx2"/>
                </a:solidFill>
                <a:latin typeface="Times New Roman"/>
              </a:rPr>
              <a:t>Современное оборудование для проведения дезинфекции высокого уровня медицинских изделий</a:t>
            </a:r>
            <a:endParaRPr lang="ru-RU" b="1" dirty="0">
              <a:solidFill>
                <a:schemeClr val="tx2"/>
              </a:solidFill>
            </a:endParaRPr>
          </a:p>
          <a:p>
            <a:pPr lvl="0" algn="just">
              <a:buFont typeface="Symbol"/>
              <a:buChar char=""/>
            </a:pPr>
            <a:r>
              <a:rPr lang="ru-RU" b="1" dirty="0">
                <a:solidFill>
                  <a:schemeClr val="tx2"/>
                </a:solidFill>
                <a:latin typeface="Times New Roman"/>
              </a:rPr>
              <a:t>Современное оборудование для утилизации отходов</a:t>
            </a:r>
            <a:endParaRPr lang="ru-RU" b="1" dirty="0">
              <a:solidFill>
                <a:schemeClr val="tx2"/>
              </a:solidFill>
            </a:endParaRPr>
          </a:p>
          <a:p>
            <a:pPr lvl="0" algn="just">
              <a:buFont typeface="Symbol"/>
              <a:buChar char=""/>
            </a:pPr>
            <a:r>
              <a:rPr lang="ru-RU" b="1" dirty="0">
                <a:solidFill>
                  <a:schemeClr val="tx2"/>
                </a:solidFill>
                <a:latin typeface="Times New Roman"/>
              </a:rPr>
              <a:t>Оборудование для безопасного уничтожения игл</a:t>
            </a:r>
            <a:endParaRPr lang="ru-RU" b="1" dirty="0">
              <a:solidFill>
                <a:schemeClr val="tx2"/>
              </a:solidFill>
            </a:endParaRPr>
          </a:p>
          <a:p>
            <a:pPr marL="0" indent="0" algn="just">
              <a:buNone/>
            </a:pPr>
            <a:endParaRPr lang="ru-RU" b="1" dirty="0">
              <a:solidFill>
                <a:schemeClr val="tx2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020" y="4365104"/>
            <a:ext cx="2160240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87361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221088"/>
            <a:ext cx="3803930" cy="2318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144664" y="2144369"/>
            <a:ext cx="3754949" cy="1139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1" y="62825"/>
            <a:ext cx="8626689" cy="1493967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tx2"/>
                </a:solidFill>
                <a:effectLst/>
                <a:latin typeface="Times New Roman" pitchFamily="18" charset="0"/>
                <a:cs typeface="Times New Roman" pitchFamily="18" charset="0"/>
              </a:rPr>
              <a:t>Основные преимущества</a:t>
            </a:r>
            <a:br>
              <a:rPr lang="ru-RU" sz="2800" b="1" dirty="0">
                <a:solidFill>
                  <a:schemeClr val="tx2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chemeClr val="tx2"/>
                </a:solidFill>
                <a:effectLst/>
                <a:latin typeface="Times New Roman" pitchFamily="18" charset="0"/>
                <a:cs typeface="Times New Roman" pitchFamily="18" charset="0"/>
              </a:rPr>
              <a:t>использования вакуумных систем</a:t>
            </a:r>
            <a:br>
              <a:rPr lang="ru-RU" sz="2800" b="1" dirty="0">
                <a:solidFill>
                  <a:schemeClr val="tx2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chemeClr val="tx2"/>
                </a:solidFill>
                <a:effectLst/>
                <a:latin typeface="Times New Roman" pitchFamily="18" charset="0"/>
                <a:cs typeface="Times New Roman" pitchFamily="18" charset="0"/>
              </a:rPr>
              <a:t>для взятия крови</a:t>
            </a:r>
            <a:br>
              <a:rPr lang="ru-RU" sz="2800" b="1" dirty="0">
                <a:solidFill>
                  <a:schemeClr val="tx2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628800"/>
            <a:ext cx="6696744" cy="4320480"/>
          </a:xfrm>
        </p:spPr>
        <p:txBody>
          <a:bodyPr>
            <a:normAutofit fontScale="92500" lnSpcReduction="20000"/>
          </a:bodyPr>
          <a:lstStyle/>
          <a:p>
            <a:pPr lvl="0" algn="just">
              <a:lnSpc>
                <a:spcPct val="115000"/>
              </a:lnSpc>
              <a:buFont typeface="Symbol"/>
              <a:buChar char=""/>
            </a:pPr>
            <a:r>
              <a:rPr lang="ru-RU" sz="2400" b="1" dirty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Стандартизация  процедуры взятия крови  </a:t>
            </a:r>
            <a:endParaRPr lang="ru-RU" sz="1800" b="1" dirty="0">
              <a:solidFill>
                <a:schemeClr val="tx2"/>
              </a:solidFill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buFont typeface="Symbol"/>
              <a:buChar char=""/>
            </a:pPr>
            <a:r>
              <a:rPr lang="ru-RU" sz="2400" b="1" dirty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Возможность  транспортировки, хранения, центрифугирования и анализа пробы в первичной пробирке,</a:t>
            </a:r>
            <a:endParaRPr lang="ru-RU" sz="1800" b="1" dirty="0">
              <a:solidFill>
                <a:schemeClr val="tx2"/>
              </a:solidFill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ru-RU" sz="2400" b="1" dirty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Значительное  снижение риска возникновения случайных уколов иглами и распространения </a:t>
            </a:r>
            <a:r>
              <a:rPr lang="ru-RU" sz="2400" b="1" dirty="0" err="1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гемоконтактных</a:t>
            </a:r>
            <a:r>
              <a:rPr lang="ru-RU" sz="2400" b="1" dirty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 инфекций среди медицинских сестер.</a:t>
            </a:r>
            <a:endParaRPr lang="ru-RU" sz="1800" b="1" dirty="0">
              <a:solidFill>
                <a:schemeClr val="tx2"/>
              </a:solidFill>
              <a:ea typeface="Calibri"/>
              <a:cs typeface="Times New Roman"/>
            </a:endParaRPr>
          </a:p>
          <a:p>
            <a:r>
              <a:rPr lang="ru-RU" sz="2400" b="1" dirty="0">
                <a:solidFill>
                  <a:schemeClr val="tx2"/>
                </a:solidFill>
                <a:latin typeface="Times New Roman"/>
                <a:ea typeface="Calibri"/>
              </a:rPr>
              <a:t>Использование  закрытой вакуумной системы делает процедуру взятия крови безопасной и удобной для медицинских сестер, комфортной для пациентов </a:t>
            </a:r>
            <a:endParaRPr lang="ru-RU" sz="2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5685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4906888" cy="683130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chemeClr val="tx2"/>
                </a:solidFill>
                <a:effectLst/>
                <a:latin typeface="Times New Roman"/>
                <a:ea typeface="Calibri"/>
              </a:rPr>
              <a:t>Современные кровати и прикроватные мониторы.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5536" y="1628800"/>
            <a:ext cx="3008313" cy="4298155"/>
          </a:xfrm>
        </p:spPr>
        <p:txBody>
          <a:bodyPr>
            <a:no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sz="1800" b="1" dirty="0">
                <a:solidFill>
                  <a:schemeClr val="tx2"/>
                </a:solidFill>
                <a:latin typeface="Times New Roman"/>
                <a:ea typeface="Calibri"/>
              </a:rPr>
              <a:t>Кровати позволяют менять положение заболевших, что снижает риск осложнений, добавляет психологический комфорт пациенту</a:t>
            </a:r>
            <a:r>
              <a:rPr lang="ru-RU" sz="1800" dirty="0">
                <a:latin typeface="Times New Roman"/>
                <a:ea typeface="Calibri"/>
              </a:rPr>
              <a:t>.</a:t>
            </a:r>
            <a:r>
              <a:rPr lang="ru-RU" dirty="0">
                <a:ea typeface="Calibri"/>
                <a:cs typeface="Times New Roman"/>
              </a:rPr>
              <a:t> </a:t>
            </a:r>
            <a:endParaRPr lang="ru-RU" dirty="0" smtClean="0">
              <a:ea typeface="Calibri"/>
              <a:cs typeface="Times New Roman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sz="1800" b="1" dirty="0">
                <a:solidFill>
                  <a:schemeClr val="tx2"/>
                </a:solidFill>
                <a:latin typeface="Times New Roman"/>
                <a:ea typeface="Calibri"/>
              </a:rPr>
              <a:t>Электрические регулировки с пульта: можно поднимать голову и спину, опускать и поднимать ноги, переворачивать пациента</a:t>
            </a:r>
            <a:endParaRPr lang="ru-RU" sz="1800" b="1" dirty="0">
              <a:solidFill>
                <a:schemeClr val="tx2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628800"/>
            <a:ext cx="3117336" cy="4156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019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ef3f97567c880f016b2ae6e3f27ad8035e51cff"/>
</p:tagLst>
</file>

<file path=ppt/theme/theme1.xml><?xml version="1.0" encoding="utf-8"?>
<a:theme xmlns:a="http://schemas.openxmlformats.org/drawingml/2006/main" name="Тема Office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1661</TotalTime>
  <Words>598</Words>
  <Application>Microsoft Office PowerPoint</Application>
  <PresentationFormat>Экран (4:3)</PresentationFormat>
  <Paragraphs>62</Paragraphs>
  <Slides>19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ГБУЗ СО « Сызранская ЦГРБ»    «Безопасность в работе медицинской сестры.  Инновации в работе медицинской сестры – анестезиста »      Докладчик: Захарьева Екатерина Валентиновна,  старшая медицинская сестра  Отделения анестезиологии - реанимации №2  ГБУЗ СО «Сызранская ЦГРБ»   </vt:lpstr>
      <vt:lpstr>Презентация PowerPoint</vt:lpstr>
      <vt:lpstr>Требования к профессии  медицинской сестры </vt:lpstr>
      <vt:lpstr>Медицинская сестра сегодня</vt:lpstr>
      <vt:lpstr>Презентация PowerPoint</vt:lpstr>
      <vt:lpstr>Реанимационное  отделение  </vt:lpstr>
      <vt:lpstr>Новые  инструменты и технологии, внедренные в работу среднего медицинского персонала отделения анестезиологии - реанимации №2</vt:lpstr>
      <vt:lpstr>Основные преимущества использования вакуумных систем для взятия крови </vt:lpstr>
      <vt:lpstr>Современные кровати и прикроватные мониторы.</vt:lpstr>
      <vt:lpstr>Прикроватные мониторы МИТАР -01-Р-Д</vt:lpstr>
      <vt:lpstr>Современные системы для инфузионной терапии. </vt:lpstr>
      <vt:lpstr>Оборудование для безопасного уничтожения игл </vt:lpstr>
      <vt:lpstr>Оборудование для проведения дезинфекции высокого уровня медицинских изделий</vt:lpstr>
      <vt:lpstr>Участок по обращению с отходами классов Б и В.  </vt:lpstr>
      <vt:lpstr>Презентация PowerPoint</vt:lpstr>
      <vt:lpstr>Медицинские информационные технологии </vt:lpstr>
      <vt:lpstr>Презентация PowerPoint</vt:lpstr>
      <vt:lpstr>Презентация PowerPoint</vt:lpstr>
      <vt:lpstr>Благодарю за внимание!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Синяя пульсация</dc:title>
  <dc:creator>obstinate</dc:creator>
  <dc:description>Шаблон презентации с сайта https://presentation-creation.ru/</dc:description>
  <cp:lastModifiedBy>user</cp:lastModifiedBy>
  <cp:revision>493</cp:revision>
  <dcterms:created xsi:type="dcterms:W3CDTF">2018-02-25T09:09:03Z</dcterms:created>
  <dcterms:modified xsi:type="dcterms:W3CDTF">2023-11-21T06:20:12Z</dcterms:modified>
</cp:coreProperties>
</file>