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8" r:id="rId5"/>
    <p:sldId id="289" r:id="rId6"/>
    <p:sldId id="290" r:id="rId7"/>
    <p:sldId id="257" r:id="rId8"/>
    <p:sldId id="258" r:id="rId9"/>
    <p:sldId id="262" r:id="rId10"/>
    <p:sldId id="264" r:id="rId11"/>
    <p:sldId id="269" r:id="rId12"/>
    <p:sldId id="276" r:id="rId13"/>
    <p:sldId id="278" r:id="rId14"/>
    <p:sldId id="286" r:id="rId15"/>
    <p:sldId id="287" r:id="rId16"/>
    <p:sldId id="291" r:id="rId17"/>
    <p:sldId id="268" r:id="rId18"/>
    <p:sldId id="270" r:id="rId19"/>
    <p:sldId id="272" r:id="rId20"/>
    <p:sldId id="273" r:id="rId21"/>
    <p:sldId id="274" r:id="rId22"/>
    <p:sldId id="293" r:id="rId23"/>
    <p:sldId id="275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0" d="100"/>
          <a:sy n="70" d="100"/>
        </p:scale>
        <p:origin x="-7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942" y="-90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C823F-B28F-4FDE-A5C6-FCF597C3F8C3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7E04B-7C99-44D7-B1DD-2986FC92C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7F11-C9CE-4F4C-92A0-32AF85905C8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7C17-DFB8-4A00-BB9B-224C46CC1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27C17-DFB8-4A00-BB9B-224C46CC14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B4F7C-DABC-46CF-BFF5-A70074D8896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C56D54-3C5C-49FC-BF51-9F117B923C6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4D2001-1606-46EC-B5C0-A333C1F63E6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029E6B-7DFC-46D7-97B9-BC89111B2CC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A27221-C785-4F38-AB8E-CFFAFE3EED43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F3533A-362F-438D-A741-D6C300AE87F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2948A5-C44C-4352-9CCA-99300A69A17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B118303-803C-4557-BEED-3AA6B3C4C82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ACE918A-A519-4193-A258-BEC4D41B851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9DDBB5-DBFF-456C-8F45-8764818412A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FBC949-1EE0-4442-ABEE-0CCD8E4EF4E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BD6133-D6FF-4D35-91E8-8232DFBF34D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A7981EC-E4FD-4F2F-8ACC-238EE62B7F0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9A1F5C0-53CF-43C7-9397-75D64B7DA7F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E1D400-0828-40C7-83FB-51FFFD95BF2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3780A27-9509-4472-AA00-EC81A71F75D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F45A64-ABEB-435D-80D1-0B37BF04A4A0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562987A-B3AA-4F90-8DAB-353E447B657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A6C5D3-FAC2-42B4-8115-15C786A25D2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96A6581-FCD9-4FB8-B479-CD27706970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5C406C-2AD4-4BBB-A8B6-346A544ADA2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DC771AC-9D97-4FAF-89F5-60B10E8D791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14AC62-0DA9-49E5-BC3F-BB336CB5BDE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47476FC-4BDF-449F-9A02-3F6FFB32340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DEAAA51-F206-4BF5-BA3B-2881B686ADB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2F51C22-6D1A-46CA-AE6C-1579C03B5BA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4DA8DB7-0349-4C37-86D1-3A7E8159955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29FC00A-82AA-4A8A-9E28-4AFE35FE5B7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3A117A9-3C7C-46D6-8253-B289DD79137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14A1740-10F3-4B19-AA0F-BD7E4930C3A5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9F5443-E7A7-4657-8063-308B20AE180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94F440-257E-4B85-9B66-BFEB9FE1CFB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8F14D6-44FE-4D52-B27F-49A7B63666D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B6F4D0-39E5-4789-9B70-5A43A8294E0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BB42E8-F135-4DAB-ACC4-295611B80DA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888C24-EB28-4F03-830D-23E96364D7E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360" y="228600"/>
            <a:ext cx="2137680" cy="6637680"/>
            <a:chOff x="360" y="228600"/>
            <a:chExt cx="2137680" cy="6637680"/>
          </a:xfrm>
        </p:grpSpPr>
        <p:sp>
          <p:nvSpPr>
            <p:cNvPr id="34" name="Freeform 11"/>
            <p:cNvSpPr/>
            <p:nvPr/>
          </p:nvSpPr>
          <p:spPr>
            <a:xfrm>
              <a:off x="360" y="2575080"/>
              <a:ext cx="74520" cy="624960"/>
            </a:xfrm>
            <a:custGeom>
              <a:avLst/>
              <a:gdLst>
                <a:gd name="textAreaLeft" fmla="*/ 0 w 74520"/>
                <a:gd name="textAreaRight" fmla="*/ 75600 w 74520"/>
                <a:gd name="textAreaTop" fmla="*/ 0 h 624960"/>
                <a:gd name="textAreaBottom" fmla="*/ 626040 h 62496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Freeform 12"/>
            <p:cNvSpPr/>
            <p:nvPr/>
          </p:nvSpPr>
          <p:spPr>
            <a:xfrm>
              <a:off x="96480" y="3156480"/>
              <a:ext cx="484200" cy="2321280"/>
            </a:xfrm>
            <a:custGeom>
              <a:avLst/>
              <a:gdLst>
                <a:gd name="textAreaLeft" fmla="*/ 0 w 484200"/>
                <a:gd name="textAreaRight" fmla="*/ 485280 w 484200"/>
                <a:gd name="textAreaTop" fmla="*/ 0 h 2321280"/>
                <a:gd name="textAreaBottom" fmla="*/ 2322360 h 232128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Freeform 13"/>
            <p:cNvSpPr/>
            <p:nvPr/>
          </p:nvSpPr>
          <p:spPr>
            <a:xfrm>
              <a:off x="605520" y="5447160"/>
              <a:ext cx="456120" cy="1419120"/>
            </a:xfrm>
            <a:custGeom>
              <a:avLst/>
              <a:gdLst>
                <a:gd name="textAreaLeft" fmla="*/ 0 w 456120"/>
                <a:gd name="textAreaRight" fmla="*/ 457200 w 456120"/>
                <a:gd name="textAreaTop" fmla="*/ 0 h 1419120"/>
                <a:gd name="textAreaBottom" fmla="*/ 1420200 h 141912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Freeform 14"/>
            <p:cNvSpPr/>
            <p:nvPr/>
          </p:nvSpPr>
          <p:spPr>
            <a:xfrm>
              <a:off x="720000" y="6503760"/>
              <a:ext cx="127440" cy="362520"/>
            </a:xfrm>
            <a:custGeom>
              <a:avLst/>
              <a:gdLst>
                <a:gd name="textAreaLeft" fmla="*/ 0 w 127440"/>
                <a:gd name="textAreaRight" fmla="*/ 128520 w 127440"/>
                <a:gd name="textAreaTop" fmla="*/ 0 h 362520"/>
                <a:gd name="textAreaBottom" fmla="*/ 363600 h 36252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Freeform 15"/>
            <p:cNvSpPr/>
            <p:nvPr/>
          </p:nvSpPr>
          <p:spPr>
            <a:xfrm>
              <a:off x="75960" y="3201120"/>
              <a:ext cx="615240" cy="3327480"/>
            </a:xfrm>
            <a:custGeom>
              <a:avLst/>
              <a:gdLst>
                <a:gd name="textAreaLeft" fmla="*/ 0 w 615240"/>
                <a:gd name="textAreaRight" fmla="*/ 616320 w 615240"/>
                <a:gd name="textAreaTop" fmla="*/ 0 h 3327480"/>
                <a:gd name="textAreaBottom" fmla="*/ 3328560 h 332748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Freeform 16"/>
            <p:cNvSpPr/>
            <p:nvPr/>
          </p:nvSpPr>
          <p:spPr>
            <a:xfrm>
              <a:off x="16920" y="228600"/>
              <a:ext cx="78840" cy="2926800"/>
            </a:xfrm>
            <a:custGeom>
              <a:avLst/>
              <a:gdLst>
                <a:gd name="textAreaLeft" fmla="*/ 0 w 78840"/>
                <a:gd name="textAreaRight" fmla="*/ 79920 w 78840"/>
                <a:gd name="textAreaTop" fmla="*/ 0 h 2926800"/>
                <a:gd name="textAreaBottom" fmla="*/ 2927880 h 292680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Freeform 17"/>
            <p:cNvSpPr/>
            <p:nvPr/>
          </p:nvSpPr>
          <p:spPr>
            <a:xfrm>
              <a:off x="58680" y="2944080"/>
              <a:ext cx="57600" cy="492840"/>
            </a:xfrm>
            <a:custGeom>
              <a:avLst/>
              <a:gdLst>
                <a:gd name="textAreaLeft" fmla="*/ 0 w 57600"/>
                <a:gd name="textAreaRight" fmla="*/ 58680 w 57600"/>
                <a:gd name="textAreaTop" fmla="*/ 0 h 492840"/>
                <a:gd name="textAreaBottom" fmla="*/ 493920 h 492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Freeform 18"/>
            <p:cNvSpPr/>
            <p:nvPr/>
          </p:nvSpPr>
          <p:spPr>
            <a:xfrm>
              <a:off x="577440" y="5478840"/>
              <a:ext cx="141480" cy="1023840"/>
            </a:xfrm>
            <a:custGeom>
              <a:avLst/>
              <a:gdLst>
                <a:gd name="textAreaLeft" fmla="*/ 0 w 141480"/>
                <a:gd name="textAreaRight" fmla="*/ 142560 w 141480"/>
                <a:gd name="textAreaTop" fmla="*/ 0 h 1023840"/>
                <a:gd name="textAreaBottom" fmla="*/ 1024920 h 102384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Freeform 19"/>
            <p:cNvSpPr/>
            <p:nvPr/>
          </p:nvSpPr>
          <p:spPr>
            <a:xfrm>
              <a:off x="581760" y="1398960"/>
              <a:ext cx="1556280" cy="4047120"/>
            </a:xfrm>
            <a:custGeom>
              <a:avLst/>
              <a:gdLst>
                <a:gd name="textAreaLeft" fmla="*/ 0 w 1556280"/>
                <a:gd name="textAreaRight" fmla="*/ 1557360 w 1556280"/>
                <a:gd name="textAreaTop" fmla="*/ 0 h 4047120"/>
                <a:gd name="textAreaBottom" fmla="*/ 4048200 h 404712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Freeform 20"/>
            <p:cNvSpPr/>
            <p:nvPr/>
          </p:nvSpPr>
          <p:spPr>
            <a:xfrm>
              <a:off x="692280" y="6530040"/>
              <a:ext cx="120600" cy="336240"/>
            </a:xfrm>
            <a:custGeom>
              <a:avLst/>
              <a:gdLst>
                <a:gd name="textAreaLeft" fmla="*/ 0 w 120600"/>
                <a:gd name="textAreaRight" fmla="*/ 121680 w 120600"/>
                <a:gd name="textAreaTop" fmla="*/ 0 h 336240"/>
                <a:gd name="textAreaBottom" fmla="*/ 337320 h 33624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Freeform 21"/>
            <p:cNvSpPr/>
            <p:nvPr/>
          </p:nvSpPr>
          <p:spPr>
            <a:xfrm>
              <a:off x="577440" y="5359320"/>
              <a:ext cx="27000" cy="220680"/>
            </a:xfrm>
            <a:custGeom>
              <a:avLst/>
              <a:gdLst>
                <a:gd name="textAreaLeft" fmla="*/ 0 w 27000"/>
                <a:gd name="textAreaRight" fmla="*/ 28080 w 27000"/>
                <a:gd name="textAreaTop" fmla="*/ 0 h 220680"/>
                <a:gd name="textAreaBottom" fmla="*/ 221760 h 22068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Freeform 22"/>
            <p:cNvSpPr/>
            <p:nvPr/>
          </p:nvSpPr>
          <p:spPr>
            <a:xfrm>
              <a:off x="637560" y="6244560"/>
              <a:ext cx="178200" cy="621360"/>
            </a:xfrm>
            <a:custGeom>
              <a:avLst/>
              <a:gdLst>
                <a:gd name="textAreaLeft" fmla="*/ 0 w 178200"/>
                <a:gd name="textAreaRight" fmla="*/ 179280 w 178200"/>
                <a:gd name="textAreaTop" fmla="*/ 0 h 621360"/>
                <a:gd name="textAreaBottom" fmla="*/ 622440 h 62136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9"/>
          <p:cNvGrpSpPr/>
          <p:nvPr/>
        </p:nvGrpSpPr>
        <p:grpSpPr>
          <a:xfrm>
            <a:off x="20160" y="-720"/>
            <a:ext cx="1766520" cy="6852960"/>
            <a:chOff x="20160" y="-720"/>
            <a:chExt cx="1766520" cy="6852960"/>
          </a:xfrm>
        </p:grpSpPr>
        <p:sp>
          <p:nvSpPr>
            <p:cNvPr id="14" name="Freeform 27"/>
            <p:cNvSpPr/>
            <p:nvPr/>
          </p:nvSpPr>
          <p:spPr>
            <a:xfrm>
              <a:off x="20160" y="-720"/>
              <a:ext cx="369720" cy="4399920"/>
            </a:xfrm>
            <a:custGeom>
              <a:avLst/>
              <a:gdLst>
                <a:gd name="textAreaLeft" fmla="*/ 0 w 369720"/>
                <a:gd name="textAreaRight" fmla="*/ 370800 w 369720"/>
                <a:gd name="textAreaTop" fmla="*/ 0 h 4399920"/>
                <a:gd name="textAreaBottom" fmla="*/ 4401000 h 439992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Freeform 28"/>
            <p:cNvSpPr/>
            <p:nvPr/>
          </p:nvSpPr>
          <p:spPr>
            <a:xfrm>
              <a:off x="412560" y="4316400"/>
              <a:ext cx="316440" cy="1579680"/>
            </a:xfrm>
            <a:custGeom>
              <a:avLst/>
              <a:gdLst>
                <a:gd name="textAreaLeft" fmla="*/ 0 w 316440"/>
                <a:gd name="textAreaRight" fmla="*/ 317520 w 316440"/>
                <a:gd name="textAreaTop" fmla="*/ 0 h 1579680"/>
                <a:gd name="textAreaBottom" fmla="*/ 1580760 h 157968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Freeform 29"/>
            <p:cNvSpPr/>
            <p:nvPr/>
          </p:nvSpPr>
          <p:spPr>
            <a:xfrm>
              <a:off x="754200" y="5862600"/>
              <a:ext cx="322200" cy="989640"/>
            </a:xfrm>
            <a:custGeom>
              <a:avLst/>
              <a:gdLst>
                <a:gd name="textAreaLeft" fmla="*/ 0 w 322200"/>
                <a:gd name="textAreaRight" fmla="*/ 323280 w 322200"/>
                <a:gd name="textAreaTop" fmla="*/ 0 h 989640"/>
                <a:gd name="textAreaBottom" fmla="*/ 990720 h 98964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Freeform 30"/>
            <p:cNvSpPr/>
            <p:nvPr/>
          </p:nvSpPr>
          <p:spPr>
            <a:xfrm>
              <a:off x="390960" y="4364280"/>
              <a:ext cx="412920" cy="2234880"/>
            </a:xfrm>
            <a:custGeom>
              <a:avLst/>
              <a:gdLst>
                <a:gd name="textAreaLeft" fmla="*/ 0 w 412920"/>
                <a:gd name="textAreaRight" fmla="*/ 414000 w 412920"/>
                <a:gd name="textAreaTop" fmla="*/ 0 h 2234880"/>
                <a:gd name="textAreaBottom" fmla="*/ 2235960 h 223488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Freeform 31"/>
            <p:cNvSpPr/>
            <p:nvPr/>
          </p:nvSpPr>
          <p:spPr>
            <a:xfrm>
              <a:off x="350640" y="1289160"/>
              <a:ext cx="129600" cy="3026160"/>
            </a:xfrm>
            <a:custGeom>
              <a:avLst/>
              <a:gdLst>
                <a:gd name="textAreaLeft" fmla="*/ 0 w 129600"/>
                <a:gd name="textAreaRight" fmla="*/ 130680 w 129600"/>
                <a:gd name="textAreaTop" fmla="*/ 0 h 3026160"/>
                <a:gd name="textAreaBottom" fmla="*/ 3027240 h 302616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Freeform 32"/>
            <p:cNvSpPr/>
            <p:nvPr/>
          </p:nvSpPr>
          <p:spPr>
            <a:xfrm>
              <a:off x="833400" y="6571440"/>
              <a:ext cx="99720" cy="280440"/>
            </a:xfrm>
            <a:custGeom>
              <a:avLst/>
              <a:gdLst>
                <a:gd name="textAreaLeft" fmla="*/ 0 w 99720"/>
                <a:gd name="textAreaRight" fmla="*/ 100800 w 99720"/>
                <a:gd name="textAreaTop" fmla="*/ 0 h 280440"/>
                <a:gd name="textAreaBottom" fmla="*/ 281520 h 28044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Freeform 33"/>
            <p:cNvSpPr/>
            <p:nvPr/>
          </p:nvSpPr>
          <p:spPr>
            <a:xfrm>
              <a:off x="376560" y="4107600"/>
              <a:ext cx="60840" cy="510480"/>
            </a:xfrm>
            <a:custGeom>
              <a:avLst/>
              <a:gdLst>
                <a:gd name="textAreaLeft" fmla="*/ 0 w 60840"/>
                <a:gd name="textAreaRight" fmla="*/ 61920 w 60840"/>
                <a:gd name="textAreaTop" fmla="*/ 0 h 510480"/>
                <a:gd name="textAreaBottom" fmla="*/ 511560 h 51048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Freeform 34"/>
            <p:cNvSpPr/>
            <p:nvPr/>
          </p:nvSpPr>
          <p:spPr>
            <a:xfrm>
              <a:off x="730080" y="3145680"/>
              <a:ext cx="1056600" cy="2715840"/>
            </a:xfrm>
            <a:custGeom>
              <a:avLst/>
              <a:gdLst>
                <a:gd name="textAreaLeft" fmla="*/ 0 w 1056600"/>
                <a:gd name="textAreaRight" fmla="*/ 1057680 w 1056600"/>
                <a:gd name="textAreaTop" fmla="*/ 0 h 2715840"/>
                <a:gd name="textAreaBottom" fmla="*/ 2716920 h 271584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Freeform 35"/>
            <p:cNvSpPr/>
            <p:nvPr/>
          </p:nvSpPr>
          <p:spPr>
            <a:xfrm>
              <a:off x="804600" y="6600240"/>
              <a:ext cx="89640" cy="252000"/>
            </a:xfrm>
            <a:custGeom>
              <a:avLst/>
              <a:gdLst>
                <a:gd name="textAreaLeft" fmla="*/ 0 w 89640"/>
                <a:gd name="textAreaRight" fmla="*/ 90720 w 89640"/>
                <a:gd name="textAreaTop" fmla="*/ 0 h 252000"/>
                <a:gd name="textAreaBottom" fmla="*/ 253080 h 25200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Freeform 36"/>
            <p:cNvSpPr/>
            <p:nvPr/>
          </p:nvSpPr>
          <p:spPr>
            <a:xfrm>
              <a:off x="730080" y="5897160"/>
              <a:ext cx="102240" cy="673200"/>
            </a:xfrm>
            <a:custGeom>
              <a:avLst/>
              <a:gdLst>
                <a:gd name="textAreaLeft" fmla="*/ 0 w 102240"/>
                <a:gd name="textAreaRight" fmla="*/ 103320 w 102240"/>
                <a:gd name="textAreaTop" fmla="*/ 0 h 673200"/>
                <a:gd name="textAreaBottom" fmla="*/ 674280 h 67320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Freeform 37"/>
            <p:cNvSpPr/>
            <p:nvPr/>
          </p:nvSpPr>
          <p:spPr>
            <a:xfrm>
              <a:off x="730080" y="5772600"/>
              <a:ext cx="27360" cy="226800"/>
            </a:xfrm>
            <a:custGeom>
              <a:avLst/>
              <a:gdLst>
                <a:gd name="textAreaLeft" fmla="*/ 0 w 27360"/>
                <a:gd name="textAreaRight" fmla="*/ 28440 w 27360"/>
                <a:gd name="textAreaTop" fmla="*/ 0 h 226800"/>
                <a:gd name="textAreaBottom" fmla="*/ 227880 h 2268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Freeform 38"/>
            <p:cNvSpPr/>
            <p:nvPr/>
          </p:nvSpPr>
          <p:spPr>
            <a:xfrm>
              <a:off x="754200" y="6322680"/>
              <a:ext cx="156960" cy="529560"/>
            </a:xfrm>
            <a:custGeom>
              <a:avLst/>
              <a:gdLst>
                <a:gd name="textAreaLeft" fmla="*/ 0 w 156960"/>
                <a:gd name="textAreaRight" fmla="*/ 158040 w 156960"/>
                <a:gd name="textAreaTop" fmla="*/ 0 h 529560"/>
                <a:gd name="textAreaBottom" fmla="*/ 530640 h 52956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Rectangle 6"/>
          <p:cNvSpPr/>
          <p:nvPr/>
        </p:nvSpPr>
        <p:spPr>
          <a:xfrm>
            <a:off x="0" y="0"/>
            <a:ext cx="13608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Freeform 6"/>
          <p:cNvSpPr/>
          <p:nvPr/>
        </p:nvSpPr>
        <p:spPr>
          <a:xfrm>
            <a:off x="360" y="4323960"/>
            <a:ext cx="1307160" cy="777600"/>
          </a:xfrm>
          <a:custGeom>
            <a:avLst/>
            <a:gdLst>
              <a:gd name="textAreaLeft" fmla="*/ 0 w 1307160"/>
              <a:gd name="textAreaRight" fmla="*/ 1308240 w 1307160"/>
              <a:gd name="textAreaTop" fmla="*/ 0 h 777600"/>
              <a:gd name="textAreaBottom" fmla="*/ 778680 h 77760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1"/>
          <p:cNvSpPr>
            <a:spLocks noGrp="1"/>
          </p:cNvSpPr>
          <p:nvPr>
            <p:ph type="ftr" idx="1"/>
          </p:nvPr>
        </p:nvSpPr>
        <p:spPr>
          <a:xfrm>
            <a:off x="1941480" y="6135840"/>
            <a:ext cx="57139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sldNum" idx="2"/>
          </p:nvPr>
        </p:nvSpPr>
        <p:spPr>
          <a:xfrm>
            <a:off x="398520" y="4529520"/>
            <a:ext cx="5839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8C3148-7F45-44C2-9742-DEF8C40CD172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3"/>
          </p:nvPr>
        </p:nvSpPr>
        <p:spPr>
          <a:xfrm>
            <a:off x="7770960" y="6130440"/>
            <a:ext cx="858600" cy="3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360" y="228600"/>
            <a:ext cx="2138040" cy="6638040"/>
            <a:chOff x="360" y="228600"/>
            <a:chExt cx="2138040" cy="6638040"/>
          </a:xfrm>
        </p:grpSpPr>
        <p:sp>
          <p:nvSpPr>
            <p:cNvPr id="70" name="Freeform 11"/>
            <p:cNvSpPr/>
            <p:nvPr/>
          </p:nvSpPr>
          <p:spPr>
            <a:xfrm>
              <a:off x="360" y="2575080"/>
              <a:ext cx="74880" cy="625320"/>
            </a:xfrm>
            <a:custGeom>
              <a:avLst/>
              <a:gdLst>
                <a:gd name="textAreaLeft" fmla="*/ 0 w 74880"/>
                <a:gd name="textAreaRight" fmla="*/ 75600 w 748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Freeform 12"/>
            <p:cNvSpPr/>
            <p:nvPr/>
          </p:nvSpPr>
          <p:spPr>
            <a:xfrm>
              <a:off x="96480" y="3156480"/>
              <a:ext cx="484560" cy="2321640"/>
            </a:xfrm>
            <a:custGeom>
              <a:avLst/>
              <a:gdLst>
                <a:gd name="textAreaLeft" fmla="*/ 0 w 484560"/>
                <a:gd name="textAreaRight" fmla="*/ 485280 w 48456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Freeform 13"/>
            <p:cNvSpPr/>
            <p:nvPr/>
          </p:nvSpPr>
          <p:spPr>
            <a:xfrm>
              <a:off x="605520" y="5447160"/>
              <a:ext cx="456480" cy="141948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Freeform 14"/>
            <p:cNvSpPr/>
            <p:nvPr/>
          </p:nvSpPr>
          <p:spPr>
            <a:xfrm>
              <a:off x="720000" y="6503760"/>
              <a:ext cx="127800" cy="362880"/>
            </a:xfrm>
            <a:custGeom>
              <a:avLst/>
              <a:gdLst>
                <a:gd name="textAreaLeft" fmla="*/ 0 w 127800"/>
                <a:gd name="textAreaRight" fmla="*/ 128520 w 12780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Freeform 15"/>
            <p:cNvSpPr/>
            <p:nvPr/>
          </p:nvSpPr>
          <p:spPr>
            <a:xfrm>
              <a:off x="75960" y="3201120"/>
              <a:ext cx="615600" cy="3327840"/>
            </a:xfrm>
            <a:custGeom>
              <a:avLst/>
              <a:gdLst>
                <a:gd name="textAreaLeft" fmla="*/ 0 w 615600"/>
                <a:gd name="textAreaRight" fmla="*/ 616320 w 61560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Freeform 16"/>
            <p:cNvSpPr/>
            <p:nvPr/>
          </p:nvSpPr>
          <p:spPr>
            <a:xfrm>
              <a:off x="16920" y="228600"/>
              <a:ext cx="79200" cy="2927160"/>
            </a:xfrm>
            <a:custGeom>
              <a:avLst/>
              <a:gdLst>
                <a:gd name="textAreaLeft" fmla="*/ 0 w 79200"/>
                <a:gd name="textAreaRight" fmla="*/ 79920 w 7920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Freeform 17"/>
            <p:cNvSpPr/>
            <p:nvPr/>
          </p:nvSpPr>
          <p:spPr>
            <a:xfrm>
              <a:off x="58680" y="2944080"/>
              <a:ext cx="57960" cy="493200"/>
            </a:xfrm>
            <a:custGeom>
              <a:avLst/>
              <a:gdLst>
                <a:gd name="textAreaLeft" fmla="*/ 0 w 57960"/>
                <a:gd name="textAreaRight" fmla="*/ 58680 w 5796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Freeform 18"/>
            <p:cNvSpPr/>
            <p:nvPr/>
          </p:nvSpPr>
          <p:spPr>
            <a:xfrm>
              <a:off x="577440" y="5478840"/>
              <a:ext cx="141840" cy="1024200"/>
            </a:xfrm>
            <a:custGeom>
              <a:avLst/>
              <a:gdLst>
                <a:gd name="textAreaLeft" fmla="*/ 0 w 141840"/>
                <a:gd name="textAreaRight" fmla="*/ 142560 w 14184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Freeform 19"/>
            <p:cNvSpPr/>
            <p:nvPr/>
          </p:nvSpPr>
          <p:spPr>
            <a:xfrm>
              <a:off x="581760" y="1398960"/>
              <a:ext cx="1556640" cy="4047480"/>
            </a:xfrm>
            <a:custGeom>
              <a:avLst/>
              <a:gdLst>
                <a:gd name="textAreaLeft" fmla="*/ 0 w 1556640"/>
                <a:gd name="textAreaRight" fmla="*/ 1557360 w 155664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Freeform 20"/>
            <p:cNvSpPr/>
            <p:nvPr/>
          </p:nvSpPr>
          <p:spPr>
            <a:xfrm>
              <a:off x="692280" y="6530040"/>
              <a:ext cx="120960" cy="336600"/>
            </a:xfrm>
            <a:custGeom>
              <a:avLst/>
              <a:gdLst>
                <a:gd name="textAreaLeft" fmla="*/ 0 w 120960"/>
                <a:gd name="textAreaRight" fmla="*/ 121680 w 12096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Freeform 21"/>
            <p:cNvSpPr/>
            <p:nvPr/>
          </p:nvSpPr>
          <p:spPr>
            <a:xfrm>
              <a:off x="577440" y="5359320"/>
              <a:ext cx="27360" cy="221040"/>
            </a:xfrm>
            <a:custGeom>
              <a:avLst/>
              <a:gdLst>
                <a:gd name="textAreaLeft" fmla="*/ 0 w 27360"/>
                <a:gd name="textAreaRight" fmla="*/ 28080 w 2736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Freeform 22"/>
            <p:cNvSpPr/>
            <p:nvPr/>
          </p:nvSpPr>
          <p:spPr>
            <a:xfrm>
              <a:off x="637560" y="6244560"/>
              <a:ext cx="178560" cy="621720"/>
            </a:xfrm>
            <a:custGeom>
              <a:avLst/>
              <a:gdLst>
                <a:gd name="textAreaLeft" fmla="*/ 0 w 178560"/>
                <a:gd name="textAreaRight" fmla="*/ 179280 w 1785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9"/>
          <p:cNvGrpSpPr/>
          <p:nvPr/>
        </p:nvGrpSpPr>
        <p:grpSpPr>
          <a:xfrm>
            <a:off x="20160" y="-720"/>
            <a:ext cx="1766880" cy="6853320"/>
            <a:chOff x="20160" y="-720"/>
            <a:chExt cx="1766880" cy="6853320"/>
          </a:xfrm>
        </p:grpSpPr>
        <p:sp>
          <p:nvSpPr>
            <p:cNvPr id="83" name="Freeform 27"/>
            <p:cNvSpPr/>
            <p:nvPr/>
          </p:nvSpPr>
          <p:spPr>
            <a:xfrm>
              <a:off x="20160" y="-720"/>
              <a:ext cx="370080" cy="4400280"/>
            </a:xfrm>
            <a:custGeom>
              <a:avLst/>
              <a:gdLst>
                <a:gd name="textAreaLeft" fmla="*/ 0 w 370080"/>
                <a:gd name="textAreaRight" fmla="*/ 370800 w 37008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Freeform 28"/>
            <p:cNvSpPr/>
            <p:nvPr/>
          </p:nvSpPr>
          <p:spPr>
            <a:xfrm>
              <a:off x="412560" y="4316400"/>
              <a:ext cx="316800" cy="1580040"/>
            </a:xfrm>
            <a:custGeom>
              <a:avLst/>
              <a:gdLst>
                <a:gd name="textAreaLeft" fmla="*/ 0 w 316800"/>
                <a:gd name="textAreaRight" fmla="*/ 317520 w 31680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Freeform 29"/>
            <p:cNvSpPr/>
            <p:nvPr/>
          </p:nvSpPr>
          <p:spPr>
            <a:xfrm>
              <a:off x="754200" y="5862600"/>
              <a:ext cx="322560" cy="990000"/>
            </a:xfrm>
            <a:custGeom>
              <a:avLst/>
              <a:gdLst>
                <a:gd name="textAreaLeft" fmla="*/ 0 w 322560"/>
                <a:gd name="textAreaRight" fmla="*/ 323280 w 32256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Freeform 30"/>
            <p:cNvSpPr/>
            <p:nvPr/>
          </p:nvSpPr>
          <p:spPr>
            <a:xfrm>
              <a:off x="390960" y="4364280"/>
              <a:ext cx="413280" cy="2235240"/>
            </a:xfrm>
            <a:custGeom>
              <a:avLst/>
              <a:gdLst>
                <a:gd name="textAreaLeft" fmla="*/ 0 w 413280"/>
                <a:gd name="textAreaRight" fmla="*/ 414000 w 41328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Freeform 31"/>
            <p:cNvSpPr/>
            <p:nvPr/>
          </p:nvSpPr>
          <p:spPr>
            <a:xfrm>
              <a:off x="350640" y="1289160"/>
              <a:ext cx="129960" cy="3026520"/>
            </a:xfrm>
            <a:custGeom>
              <a:avLst/>
              <a:gdLst>
                <a:gd name="textAreaLeft" fmla="*/ 0 w 129960"/>
                <a:gd name="textAreaRight" fmla="*/ 130680 w 12996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Freeform 32"/>
            <p:cNvSpPr/>
            <p:nvPr/>
          </p:nvSpPr>
          <p:spPr>
            <a:xfrm>
              <a:off x="833400" y="6571440"/>
              <a:ext cx="100080" cy="28080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Freeform 33"/>
            <p:cNvSpPr/>
            <p:nvPr/>
          </p:nvSpPr>
          <p:spPr>
            <a:xfrm>
              <a:off x="376560" y="4107600"/>
              <a:ext cx="61200" cy="510840"/>
            </a:xfrm>
            <a:custGeom>
              <a:avLst/>
              <a:gdLst>
                <a:gd name="textAreaLeft" fmla="*/ 0 w 61200"/>
                <a:gd name="textAreaRight" fmla="*/ 61920 w 6120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Freeform 34"/>
            <p:cNvSpPr/>
            <p:nvPr/>
          </p:nvSpPr>
          <p:spPr>
            <a:xfrm>
              <a:off x="730080" y="3145680"/>
              <a:ext cx="1056960" cy="2716200"/>
            </a:xfrm>
            <a:custGeom>
              <a:avLst/>
              <a:gdLst>
                <a:gd name="textAreaLeft" fmla="*/ 0 w 1056960"/>
                <a:gd name="textAreaRight" fmla="*/ 1057680 w 105696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Freeform 35"/>
            <p:cNvSpPr/>
            <p:nvPr/>
          </p:nvSpPr>
          <p:spPr>
            <a:xfrm>
              <a:off x="804600" y="6600240"/>
              <a:ext cx="90000" cy="252360"/>
            </a:xfrm>
            <a:custGeom>
              <a:avLst/>
              <a:gdLst>
                <a:gd name="textAreaLeft" fmla="*/ 0 w 90000"/>
                <a:gd name="textAreaRight" fmla="*/ 90720 w 9000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Freeform 36"/>
            <p:cNvSpPr/>
            <p:nvPr/>
          </p:nvSpPr>
          <p:spPr>
            <a:xfrm>
              <a:off x="730080" y="5897160"/>
              <a:ext cx="102600" cy="673560"/>
            </a:xfrm>
            <a:custGeom>
              <a:avLst/>
              <a:gdLst>
                <a:gd name="textAreaLeft" fmla="*/ 0 w 102600"/>
                <a:gd name="textAreaRight" fmla="*/ 103320 w 10260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Freeform 37"/>
            <p:cNvSpPr/>
            <p:nvPr/>
          </p:nvSpPr>
          <p:spPr>
            <a:xfrm>
              <a:off x="730080" y="5772600"/>
              <a:ext cx="27720" cy="227160"/>
            </a:xfrm>
            <a:custGeom>
              <a:avLst/>
              <a:gdLst>
                <a:gd name="textAreaLeft" fmla="*/ 0 w 27720"/>
                <a:gd name="textAreaRight" fmla="*/ 28440 w 2772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Freeform 38"/>
            <p:cNvSpPr/>
            <p:nvPr/>
          </p:nvSpPr>
          <p:spPr>
            <a:xfrm>
              <a:off x="754200" y="6322680"/>
              <a:ext cx="157320" cy="529920"/>
            </a:xfrm>
            <a:custGeom>
              <a:avLst/>
              <a:gdLst>
                <a:gd name="textAreaLeft" fmla="*/ 0 w 157320"/>
                <a:gd name="textAreaRight" fmla="*/ 158040 w 15732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Rectangle 6"/>
          <p:cNvSpPr/>
          <p:nvPr/>
        </p:nvSpPr>
        <p:spPr>
          <a:xfrm>
            <a:off x="0" y="0"/>
            <a:ext cx="1364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Freeform 11"/>
          <p:cNvSpPr/>
          <p:nvPr/>
        </p:nvSpPr>
        <p:spPr>
          <a:xfrm flipV="1">
            <a:off x="-2160" y="712800"/>
            <a:ext cx="1190880" cy="506520"/>
          </a:xfrm>
          <a:custGeom>
            <a:avLst/>
            <a:gdLst>
              <a:gd name="textAreaLeft" fmla="*/ 0 w 1190880"/>
              <a:gd name="textAreaRight" fmla="*/ 1191600 w 119088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ftr" idx="4"/>
          </p:nvPr>
        </p:nvSpPr>
        <p:spPr>
          <a:xfrm>
            <a:off x="1941480" y="6135840"/>
            <a:ext cx="57142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sldNum" idx="5"/>
          </p:nvPr>
        </p:nvSpPr>
        <p:spPr>
          <a:xfrm>
            <a:off x="398520" y="787680"/>
            <a:ext cx="5842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CB32CBA-7AC9-446B-A395-62520143285C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6"/>
          </p:nvPr>
        </p:nvSpPr>
        <p:spPr>
          <a:xfrm>
            <a:off x="7770960" y="6130440"/>
            <a:ext cx="85896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360" y="228600"/>
            <a:ext cx="2137680" cy="6637680"/>
            <a:chOff x="360" y="228600"/>
            <a:chExt cx="2137680" cy="6637680"/>
          </a:xfrm>
        </p:grpSpPr>
        <p:sp>
          <p:nvSpPr>
            <p:cNvPr id="139" name="Freeform 11"/>
            <p:cNvSpPr/>
            <p:nvPr/>
          </p:nvSpPr>
          <p:spPr>
            <a:xfrm>
              <a:off x="360" y="2575080"/>
              <a:ext cx="74520" cy="624960"/>
            </a:xfrm>
            <a:custGeom>
              <a:avLst/>
              <a:gdLst>
                <a:gd name="textAreaLeft" fmla="*/ 0 w 74520"/>
                <a:gd name="textAreaRight" fmla="*/ 75600 w 74520"/>
                <a:gd name="textAreaTop" fmla="*/ 0 h 624960"/>
                <a:gd name="textAreaBottom" fmla="*/ 626040 h 62496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Freeform 12"/>
            <p:cNvSpPr/>
            <p:nvPr/>
          </p:nvSpPr>
          <p:spPr>
            <a:xfrm>
              <a:off x="96480" y="3156480"/>
              <a:ext cx="484200" cy="2321280"/>
            </a:xfrm>
            <a:custGeom>
              <a:avLst/>
              <a:gdLst>
                <a:gd name="textAreaLeft" fmla="*/ 0 w 484200"/>
                <a:gd name="textAreaRight" fmla="*/ 485280 w 484200"/>
                <a:gd name="textAreaTop" fmla="*/ 0 h 2321280"/>
                <a:gd name="textAreaBottom" fmla="*/ 2322360 h 232128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Freeform 13"/>
            <p:cNvSpPr/>
            <p:nvPr/>
          </p:nvSpPr>
          <p:spPr>
            <a:xfrm>
              <a:off x="605520" y="5447160"/>
              <a:ext cx="456120" cy="1419120"/>
            </a:xfrm>
            <a:custGeom>
              <a:avLst/>
              <a:gdLst>
                <a:gd name="textAreaLeft" fmla="*/ 0 w 456120"/>
                <a:gd name="textAreaRight" fmla="*/ 457200 w 456120"/>
                <a:gd name="textAreaTop" fmla="*/ 0 h 1419120"/>
                <a:gd name="textAreaBottom" fmla="*/ 1420200 h 141912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Freeform 14"/>
            <p:cNvSpPr/>
            <p:nvPr/>
          </p:nvSpPr>
          <p:spPr>
            <a:xfrm>
              <a:off x="720000" y="6503760"/>
              <a:ext cx="127440" cy="362520"/>
            </a:xfrm>
            <a:custGeom>
              <a:avLst/>
              <a:gdLst>
                <a:gd name="textAreaLeft" fmla="*/ 0 w 127440"/>
                <a:gd name="textAreaRight" fmla="*/ 128520 w 127440"/>
                <a:gd name="textAreaTop" fmla="*/ 0 h 362520"/>
                <a:gd name="textAreaBottom" fmla="*/ 363600 h 36252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Freeform 15"/>
            <p:cNvSpPr/>
            <p:nvPr/>
          </p:nvSpPr>
          <p:spPr>
            <a:xfrm>
              <a:off x="75960" y="3201120"/>
              <a:ext cx="615240" cy="3327480"/>
            </a:xfrm>
            <a:custGeom>
              <a:avLst/>
              <a:gdLst>
                <a:gd name="textAreaLeft" fmla="*/ 0 w 615240"/>
                <a:gd name="textAreaRight" fmla="*/ 616320 w 615240"/>
                <a:gd name="textAreaTop" fmla="*/ 0 h 3327480"/>
                <a:gd name="textAreaBottom" fmla="*/ 3328560 h 332748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Freeform 16"/>
            <p:cNvSpPr/>
            <p:nvPr/>
          </p:nvSpPr>
          <p:spPr>
            <a:xfrm>
              <a:off x="16920" y="228600"/>
              <a:ext cx="78840" cy="2926800"/>
            </a:xfrm>
            <a:custGeom>
              <a:avLst/>
              <a:gdLst>
                <a:gd name="textAreaLeft" fmla="*/ 0 w 78840"/>
                <a:gd name="textAreaRight" fmla="*/ 79920 w 78840"/>
                <a:gd name="textAreaTop" fmla="*/ 0 h 2926800"/>
                <a:gd name="textAreaBottom" fmla="*/ 2927880 h 292680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Freeform 17"/>
            <p:cNvSpPr/>
            <p:nvPr/>
          </p:nvSpPr>
          <p:spPr>
            <a:xfrm>
              <a:off x="58680" y="2944080"/>
              <a:ext cx="57600" cy="492840"/>
            </a:xfrm>
            <a:custGeom>
              <a:avLst/>
              <a:gdLst>
                <a:gd name="textAreaLeft" fmla="*/ 0 w 57600"/>
                <a:gd name="textAreaRight" fmla="*/ 58680 w 57600"/>
                <a:gd name="textAreaTop" fmla="*/ 0 h 492840"/>
                <a:gd name="textAreaBottom" fmla="*/ 493920 h 492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Freeform 18"/>
            <p:cNvSpPr/>
            <p:nvPr/>
          </p:nvSpPr>
          <p:spPr>
            <a:xfrm>
              <a:off x="577440" y="5478840"/>
              <a:ext cx="141480" cy="1023840"/>
            </a:xfrm>
            <a:custGeom>
              <a:avLst/>
              <a:gdLst>
                <a:gd name="textAreaLeft" fmla="*/ 0 w 141480"/>
                <a:gd name="textAreaRight" fmla="*/ 142560 w 141480"/>
                <a:gd name="textAreaTop" fmla="*/ 0 h 1023840"/>
                <a:gd name="textAreaBottom" fmla="*/ 1024920 h 102384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Freeform 19"/>
            <p:cNvSpPr/>
            <p:nvPr/>
          </p:nvSpPr>
          <p:spPr>
            <a:xfrm>
              <a:off x="581760" y="1398960"/>
              <a:ext cx="1556280" cy="4047120"/>
            </a:xfrm>
            <a:custGeom>
              <a:avLst/>
              <a:gdLst>
                <a:gd name="textAreaLeft" fmla="*/ 0 w 1556280"/>
                <a:gd name="textAreaRight" fmla="*/ 1557360 w 1556280"/>
                <a:gd name="textAreaTop" fmla="*/ 0 h 4047120"/>
                <a:gd name="textAreaBottom" fmla="*/ 4048200 h 404712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Freeform 20"/>
            <p:cNvSpPr/>
            <p:nvPr/>
          </p:nvSpPr>
          <p:spPr>
            <a:xfrm>
              <a:off x="692280" y="6530040"/>
              <a:ext cx="120600" cy="336240"/>
            </a:xfrm>
            <a:custGeom>
              <a:avLst/>
              <a:gdLst>
                <a:gd name="textAreaLeft" fmla="*/ 0 w 120600"/>
                <a:gd name="textAreaRight" fmla="*/ 121680 w 120600"/>
                <a:gd name="textAreaTop" fmla="*/ 0 h 336240"/>
                <a:gd name="textAreaBottom" fmla="*/ 337320 h 33624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Freeform 21"/>
            <p:cNvSpPr/>
            <p:nvPr/>
          </p:nvSpPr>
          <p:spPr>
            <a:xfrm>
              <a:off x="577440" y="5359320"/>
              <a:ext cx="27000" cy="220680"/>
            </a:xfrm>
            <a:custGeom>
              <a:avLst/>
              <a:gdLst>
                <a:gd name="textAreaLeft" fmla="*/ 0 w 27000"/>
                <a:gd name="textAreaRight" fmla="*/ 28080 w 27000"/>
                <a:gd name="textAreaTop" fmla="*/ 0 h 220680"/>
                <a:gd name="textAreaBottom" fmla="*/ 221760 h 22068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Freeform 22"/>
            <p:cNvSpPr/>
            <p:nvPr/>
          </p:nvSpPr>
          <p:spPr>
            <a:xfrm>
              <a:off x="637560" y="6244560"/>
              <a:ext cx="178200" cy="621360"/>
            </a:xfrm>
            <a:custGeom>
              <a:avLst/>
              <a:gdLst>
                <a:gd name="textAreaLeft" fmla="*/ 0 w 178200"/>
                <a:gd name="textAreaRight" fmla="*/ 179280 w 178200"/>
                <a:gd name="textAreaTop" fmla="*/ 0 h 621360"/>
                <a:gd name="textAreaBottom" fmla="*/ 622440 h 62136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" name="Group 9"/>
          <p:cNvGrpSpPr/>
          <p:nvPr/>
        </p:nvGrpSpPr>
        <p:grpSpPr>
          <a:xfrm>
            <a:off x="20160" y="-720"/>
            <a:ext cx="1766520" cy="6852960"/>
            <a:chOff x="20160" y="-720"/>
            <a:chExt cx="1766520" cy="6852960"/>
          </a:xfrm>
        </p:grpSpPr>
        <p:sp>
          <p:nvSpPr>
            <p:cNvPr id="152" name="Freeform 27"/>
            <p:cNvSpPr/>
            <p:nvPr/>
          </p:nvSpPr>
          <p:spPr>
            <a:xfrm>
              <a:off x="20160" y="-720"/>
              <a:ext cx="369720" cy="4399920"/>
            </a:xfrm>
            <a:custGeom>
              <a:avLst/>
              <a:gdLst>
                <a:gd name="textAreaLeft" fmla="*/ 0 w 369720"/>
                <a:gd name="textAreaRight" fmla="*/ 370800 w 369720"/>
                <a:gd name="textAreaTop" fmla="*/ 0 h 4399920"/>
                <a:gd name="textAreaBottom" fmla="*/ 4401000 h 439992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Freeform 28"/>
            <p:cNvSpPr/>
            <p:nvPr/>
          </p:nvSpPr>
          <p:spPr>
            <a:xfrm>
              <a:off x="412560" y="4316400"/>
              <a:ext cx="316440" cy="1579680"/>
            </a:xfrm>
            <a:custGeom>
              <a:avLst/>
              <a:gdLst>
                <a:gd name="textAreaLeft" fmla="*/ 0 w 316440"/>
                <a:gd name="textAreaRight" fmla="*/ 317520 w 316440"/>
                <a:gd name="textAreaTop" fmla="*/ 0 h 1579680"/>
                <a:gd name="textAreaBottom" fmla="*/ 1580760 h 157968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Freeform 29"/>
            <p:cNvSpPr/>
            <p:nvPr/>
          </p:nvSpPr>
          <p:spPr>
            <a:xfrm>
              <a:off x="754200" y="5862600"/>
              <a:ext cx="322200" cy="989640"/>
            </a:xfrm>
            <a:custGeom>
              <a:avLst/>
              <a:gdLst>
                <a:gd name="textAreaLeft" fmla="*/ 0 w 322200"/>
                <a:gd name="textAreaRight" fmla="*/ 323280 w 322200"/>
                <a:gd name="textAreaTop" fmla="*/ 0 h 989640"/>
                <a:gd name="textAreaBottom" fmla="*/ 990720 h 98964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Freeform 30"/>
            <p:cNvSpPr/>
            <p:nvPr/>
          </p:nvSpPr>
          <p:spPr>
            <a:xfrm>
              <a:off x="390960" y="4364280"/>
              <a:ext cx="412920" cy="2234880"/>
            </a:xfrm>
            <a:custGeom>
              <a:avLst/>
              <a:gdLst>
                <a:gd name="textAreaLeft" fmla="*/ 0 w 412920"/>
                <a:gd name="textAreaRight" fmla="*/ 414000 w 412920"/>
                <a:gd name="textAreaTop" fmla="*/ 0 h 2234880"/>
                <a:gd name="textAreaBottom" fmla="*/ 2235960 h 223488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Freeform 31"/>
            <p:cNvSpPr/>
            <p:nvPr/>
          </p:nvSpPr>
          <p:spPr>
            <a:xfrm>
              <a:off x="350640" y="1289160"/>
              <a:ext cx="129600" cy="3026160"/>
            </a:xfrm>
            <a:custGeom>
              <a:avLst/>
              <a:gdLst>
                <a:gd name="textAreaLeft" fmla="*/ 0 w 129600"/>
                <a:gd name="textAreaRight" fmla="*/ 130680 w 129600"/>
                <a:gd name="textAreaTop" fmla="*/ 0 h 3026160"/>
                <a:gd name="textAreaBottom" fmla="*/ 3027240 h 302616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Freeform 32"/>
            <p:cNvSpPr/>
            <p:nvPr/>
          </p:nvSpPr>
          <p:spPr>
            <a:xfrm>
              <a:off x="833400" y="6571440"/>
              <a:ext cx="99720" cy="280440"/>
            </a:xfrm>
            <a:custGeom>
              <a:avLst/>
              <a:gdLst>
                <a:gd name="textAreaLeft" fmla="*/ 0 w 99720"/>
                <a:gd name="textAreaRight" fmla="*/ 100800 w 99720"/>
                <a:gd name="textAreaTop" fmla="*/ 0 h 280440"/>
                <a:gd name="textAreaBottom" fmla="*/ 281520 h 28044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Freeform 33"/>
            <p:cNvSpPr/>
            <p:nvPr/>
          </p:nvSpPr>
          <p:spPr>
            <a:xfrm>
              <a:off x="376560" y="4107600"/>
              <a:ext cx="60840" cy="510480"/>
            </a:xfrm>
            <a:custGeom>
              <a:avLst/>
              <a:gdLst>
                <a:gd name="textAreaLeft" fmla="*/ 0 w 60840"/>
                <a:gd name="textAreaRight" fmla="*/ 61920 w 60840"/>
                <a:gd name="textAreaTop" fmla="*/ 0 h 510480"/>
                <a:gd name="textAreaBottom" fmla="*/ 511560 h 51048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Freeform 34"/>
            <p:cNvSpPr/>
            <p:nvPr/>
          </p:nvSpPr>
          <p:spPr>
            <a:xfrm>
              <a:off x="730080" y="3145680"/>
              <a:ext cx="1056600" cy="2715840"/>
            </a:xfrm>
            <a:custGeom>
              <a:avLst/>
              <a:gdLst>
                <a:gd name="textAreaLeft" fmla="*/ 0 w 1056600"/>
                <a:gd name="textAreaRight" fmla="*/ 1057680 w 1056600"/>
                <a:gd name="textAreaTop" fmla="*/ 0 h 2715840"/>
                <a:gd name="textAreaBottom" fmla="*/ 2716920 h 271584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Freeform 35"/>
            <p:cNvSpPr/>
            <p:nvPr/>
          </p:nvSpPr>
          <p:spPr>
            <a:xfrm>
              <a:off x="804600" y="6600240"/>
              <a:ext cx="89640" cy="252000"/>
            </a:xfrm>
            <a:custGeom>
              <a:avLst/>
              <a:gdLst>
                <a:gd name="textAreaLeft" fmla="*/ 0 w 89640"/>
                <a:gd name="textAreaRight" fmla="*/ 90720 w 89640"/>
                <a:gd name="textAreaTop" fmla="*/ 0 h 252000"/>
                <a:gd name="textAreaBottom" fmla="*/ 253080 h 25200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Freeform 36"/>
            <p:cNvSpPr/>
            <p:nvPr/>
          </p:nvSpPr>
          <p:spPr>
            <a:xfrm>
              <a:off x="730080" y="5897160"/>
              <a:ext cx="102240" cy="673200"/>
            </a:xfrm>
            <a:custGeom>
              <a:avLst/>
              <a:gdLst>
                <a:gd name="textAreaLeft" fmla="*/ 0 w 102240"/>
                <a:gd name="textAreaRight" fmla="*/ 103320 w 102240"/>
                <a:gd name="textAreaTop" fmla="*/ 0 h 673200"/>
                <a:gd name="textAreaBottom" fmla="*/ 674280 h 67320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Freeform 37"/>
            <p:cNvSpPr/>
            <p:nvPr/>
          </p:nvSpPr>
          <p:spPr>
            <a:xfrm>
              <a:off x="730080" y="5772600"/>
              <a:ext cx="27360" cy="226800"/>
            </a:xfrm>
            <a:custGeom>
              <a:avLst/>
              <a:gdLst>
                <a:gd name="textAreaLeft" fmla="*/ 0 w 27360"/>
                <a:gd name="textAreaRight" fmla="*/ 28440 w 27360"/>
                <a:gd name="textAreaTop" fmla="*/ 0 h 226800"/>
                <a:gd name="textAreaBottom" fmla="*/ 227880 h 2268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Freeform 38"/>
            <p:cNvSpPr/>
            <p:nvPr/>
          </p:nvSpPr>
          <p:spPr>
            <a:xfrm>
              <a:off x="754200" y="6322680"/>
              <a:ext cx="156960" cy="529560"/>
            </a:xfrm>
            <a:custGeom>
              <a:avLst/>
              <a:gdLst>
                <a:gd name="textAreaLeft" fmla="*/ 0 w 156960"/>
                <a:gd name="textAreaRight" fmla="*/ 158040 w 156960"/>
                <a:gd name="textAreaTop" fmla="*/ 0 h 529560"/>
                <a:gd name="textAreaBottom" fmla="*/ 530640 h 52956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Rectangle 6"/>
          <p:cNvSpPr/>
          <p:nvPr/>
        </p:nvSpPr>
        <p:spPr>
          <a:xfrm>
            <a:off x="0" y="0"/>
            <a:ext cx="13608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Freeform 6"/>
          <p:cNvSpPr/>
          <p:nvPr/>
        </p:nvSpPr>
        <p:spPr>
          <a:xfrm>
            <a:off x="360" y="4323960"/>
            <a:ext cx="1307160" cy="777600"/>
          </a:xfrm>
          <a:custGeom>
            <a:avLst/>
            <a:gdLst>
              <a:gd name="textAreaLeft" fmla="*/ 0 w 1307160"/>
              <a:gd name="textAreaRight" fmla="*/ 1308240 w 1307160"/>
              <a:gd name="textAreaTop" fmla="*/ 0 h 777600"/>
              <a:gd name="textAreaBottom" fmla="*/ 778680 h 77760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ftr" idx="7"/>
          </p:nvPr>
        </p:nvSpPr>
        <p:spPr>
          <a:xfrm>
            <a:off x="1941480" y="6135840"/>
            <a:ext cx="57139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sldNum" idx="8"/>
          </p:nvPr>
        </p:nvSpPr>
        <p:spPr>
          <a:xfrm>
            <a:off x="398520" y="4529520"/>
            <a:ext cx="5839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886BA0-207D-46B3-978A-8602C8A91457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9"/>
          </p:nvPr>
        </p:nvSpPr>
        <p:spPr>
          <a:xfrm>
            <a:off x="7770960" y="6130440"/>
            <a:ext cx="858600" cy="3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to_2022-09-21_16-08-35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16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0" strike="noStrike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strike="noStrike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</a:t>
            </a:r>
            <a:br>
              <a:rPr lang="ru-RU" sz="36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сохранении </a:t>
            </a:r>
            <a:br>
              <a:rPr lang="ru-RU" sz="36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репродуктивного здоровья женщины</a:t>
            </a:r>
            <a:endParaRPr lang="ru-RU" sz="3600" b="1" strike="noStrike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5000628" y="5301208"/>
            <a:ext cx="3857652" cy="12818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latin typeface="Times New Roman" pitchFamily="18" charset="0"/>
                <a:cs typeface="Times New Roman" pitchFamily="18" charset="0"/>
              </a:rPr>
              <a:t>Плетнева Татьяна Геннадьевна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старшая акушерка родового отделения 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Межрайонного перинатального центра 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Государственного бюджетного учреждения </a:t>
            </a:r>
            <a:endParaRPr lang="en-US" sz="1200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здравоохранения Самарской области</a:t>
            </a: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«Тольяттинская городская клиническая больница №5»</a:t>
            </a:r>
            <a:endParaRPr lang="ru-RU" sz="12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1" dirty="0" smtClean="0">
                <a:latin typeface="Times New Roman" pitchFamily="18" charset="0"/>
                <a:cs typeface="Times New Roman" pitchFamily="18" charset="0"/>
              </a:rPr>
              <a:t>XXIV</a:t>
            </a: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 Межрегиональный медицинский форум акушеров-гинекологов </a:t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Приволжского федерального округа</a:t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Неделя женского здоровья-2023</a:t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Междисциплинарный симпозиум для акушеров</a:t>
            </a:r>
            <a:endParaRPr lang="ru-RU" dirty="0"/>
          </a:p>
        </p:txBody>
      </p:sp>
      <p:pic>
        <p:nvPicPr>
          <p:cNvPr id="6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716016" y="1340768"/>
            <a:ext cx="4320480" cy="54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40768"/>
            <a:ext cx="4536504" cy="54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PlaceHolder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8352928" cy="90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tx1"/>
                </a:solidFill>
                <a:latin typeface="Times New Roman"/>
              </a:rPr>
              <a:t>Государственное бюджетное учреждение здравоохранения</a:t>
            </a:r>
            <a:br>
              <a:rPr lang="ru-RU" sz="2000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>«Тольяттинская городская клиническая больница №5»</a:t>
            </a:r>
            <a:endParaRPr lang="ru-RU" sz="2000" b="1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2555776" y="5875560"/>
            <a:ext cx="6561224" cy="65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4464496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spc="-1" dirty="0" smtClean="0">
                <a:latin typeface="Times New Roman"/>
              </a:rPr>
              <a:t>Государственное бюджетное учреждение здравоохранения «Тольяттинская городская клиническая больница №5» - </a:t>
            </a:r>
            <a:r>
              <a:rPr lang="ru-RU" sz="1600" spc="-1" dirty="0" smtClean="0">
                <a:latin typeface="Times New Roman"/>
              </a:rPr>
              <a:t>это 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дно из самых крупных европейских медицинских учреждений. Уникальная клиническая больница на 2325 коек, где ежегодно проводится более 1 млн. исследований, более 150 тысяч человек получают амбулаторную помощь, более 60 тысяч получают стационарную помощь, рождается более 3000 малышей в 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6751" cy="1196751"/>
          </a:xfrm>
          <a:prstGeom prst="rect">
            <a:avLst/>
          </a:prstGeom>
          <a:noFill/>
        </p:spPr>
      </p:pic>
      <p:pic>
        <p:nvPicPr>
          <p:cNvPr id="2" name="Picture 2" descr="C:\Users\user\Desktop\u9OcnS2XYN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00026" cy="2520279"/>
          </a:xfrm>
          <a:prstGeom prst="rect">
            <a:avLst/>
          </a:prstGeom>
          <a:noFill/>
        </p:spPr>
      </p:pic>
      <p:pic>
        <p:nvPicPr>
          <p:cNvPr id="7" name="Picture 2" descr="C:\Users\user\Desktop\mVcUGITWa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176464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400506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Межрайонный перинатальный центр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структурным подразделением в составе медицинской организации ГБУЗ СО «ТГКБ №5», оказывающим амбулаторную и стационарную помощь беременным женщинам, роженицам, родильницам и новорожденным детям в соответствии с программой государственных гарантий оказания гражданам Российской Федерации бесплатной медицинской помощи.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фото опер и родового\20180128_113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PlaceHolder 1"/>
          <p:cNvSpPr>
            <a:spLocks noGrp="1"/>
          </p:cNvSpPr>
          <p:nvPr>
            <p:ph type="title" idx="4294967295"/>
          </p:nvPr>
        </p:nvSpPr>
        <p:spPr>
          <a:xfrm>
            <a:off x="1187624" y="116632"/>
            <a:ext cx="7956376" cy="5760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> Межрайонный перинатальный центр Родовое отделение</a:t>
            </a:r>
            <a:endParaRPr lang="ru-RU" sz="20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2582776" y="5877272"/>
            <a:ext cx="6561224" cy="65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4149080"/>
            <a:ext cx="4499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Родовое отделение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располагается на втором этаже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Межрайонного перинатального центра.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2015 году был произведен капитальный ремонт и  полная реконструкция отделения.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обновленном родильном отделении были организованы 14 индивидуальных родовых зала 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операционные, оснащенные согласно современным требованиям.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Почти половина средств, выделенных из областного бюджета на модернизацию, ушла на закупку нового современного оборудования.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0231024_09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1944216" cy="2664296"/>
          </a:xfrm>
          <a:prstGeom prst="rect">
            <a:avLst/>
          </a:prstGeom>
          <a:noFill/>
        </p:spPr>
      </p:pic>
      <p:pic>
        <p:nvPicPr>
          <p:cNvPr id="9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pic>
        <p:nvPicPr>
          <p:cNvPr id="3074" name="Picture 2" descr="C:\Users\user\Desktop\20231024_125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12776"/>
            <a:ext cx="2016224" cy="2664296"/>
          </a:xfrm>
          <a:prstGeom prst="rect">
            <a:avLst/>
          </a:prstGeom>
          <a:noFill/>
        </p:spPr>
      </p:pic>
      <p:pic>
        <p:nvPicPr>
          <p:cNvPr id="10" name="Рисунок 9" descr="C:\Users\user\Desktop\20230907_143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412776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29309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20230907_1427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9309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620688"/>
          </a:xfrm>
        </p:spPr>
        <p:txBody>
          <a:bodyPr/>
          <a:lstStyle/>
          <a:p>
            <a:pPr algn="ctr"/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> Межрайонный перинатальный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9a63bee7273d89389c2d6c7692d6586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2516044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IMG-8cd66b75294b6c48c7c6160d750bc48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2381559" cy="295232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72008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539552" y="1052736"/>
            <a:ext cx="3168352" cy="273630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и интенсивной терапии новорожденных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12 коек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user\Desktop\20231024_101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2520280" cy="2852936"/>
          </a:xfrm>
          <a:prstGeom prst="rect">
            <a:avLst/>
          </a:prstGeom>
          <a:noFill/>
        </p:spPr>
      </p:pic>
      <p:pic>
        <p:nvPicPr>
          <p:cNvPr id="9" name="Picture 2" descr="C:\Users\user\Desktop\20231024_101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861048"/>
            <a:ext cx="2376264" cy="2852936"/>
          </a:xfrm>
          <a:prstGeom prst="rect">
            <a:avLst/>
          </a:prstGeom>
          <a:noFill/>
        </p:spPr>
      </p:pic>
      <p:sp>
        <p:nvSpPr>
          <p:cNvPr id="12" name="Стрелка влево 11"/>
          <p:cNvSpPr/>
          <p:nvPr/>
        </p:nvSpPr>
        <p:spPr>
          <a:xfrm>
            <a:off x="5652120" y="3933056"/>
            <a:ext cx="3168352" cy="2664296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анестезиологии и реанимации для беременных, рожениц и родильниц на 5 коек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548680"/>
          </a:xfrm>
        </p:spPr>
        <p:txBody>
          <a:bodyPr/>
          <a:lstStyle/>
          <a:p>
            <a:pPr algn="ctr"/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chemeClr val="tx1"/>
                </a:solidFill>
                <a:latin typeface="Times New Roman"/>
              </a:rPr>
              <a:t> Межрайонный перинатальный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1296144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899592" y="1340768"/>
            <a:ext cx="3024336" cy="172819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Палата совместного пребывания матери и ребенка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07504" y="3833664"/>
            <a:ext cx="2736304" cy="26916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Палата совместного пребывания матери и ребенка повышенной комфортности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ФОТО\20231024_10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608512" cy="2808312"/>
          </a:xfrm>
          <a:prstGeom prst="rect">
            <a:avLst/>
          </a:prstGeom>
          <a:noFill/>
        </p:spPr>
      </p:pic>
      <p:pic>
        <p:nvPicPr>
          <p:cNvPr id="4" name="Picture 3" descr="C:\Users\user\Desktop\ФОТО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600400" cy="2831976"/>
          </a:xfrm>
          <a:prstGeom prst="rect">
            <a:avLst/>
          </a:prstGeom>
          <a:noFill/>
        </p:spPr>
      </p:pic>
      <p:pic>
        <p:nvPicPr>
          <p:cNvPr id="1028" name="Picture 4" descr="C:\Users\user\Desktop\ФОТО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89040"/>
            <a:ext cx="237373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0824" cy="72008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межрайонного перинатального центра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Times New Roman"/>
              </a:rPr>
              <a:t> </a:t>
            </a:r>
            <a:br>
              <a:rPr lang="ru-RU" sz="2000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67544" y="1313384"/>
            <a:ext cx="8229240" cy="528396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Акушерское обсервационное отделение №1 на 33 койки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Акушерское обсервационное отделение №2 на 33 койки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Акушерское обсервационное отделение №3 на 23 койки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Родовое отделение (14 индивидуальных родильных зала и 4 операционных)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новорожденных на 70 коек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реанимации и интенсивной терапии новорожденных на 12 коек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анестезиологии и реанимации для беременных, рожениц и родильниц на 5 коек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кушерской патологии беременности на 21 койку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патологии новорожденных и выхаживания недоношенных детей на 50 коек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ультразвуковой диагностики – это 2 кабинета ультразвукового исследования, кабинет биохимического скрининга в первом триместре беременности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вспомогательных репродуктивных технологий с узкими специалистами и лабораториями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Приемно-диагностической отделение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Централизованное стерилизационное отделение.</a:t>
            </a:r>
          </a:p>
          <a:p>
            <a:pPr marL="342900" indent="-342900">
              <a:buFontTx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Кроме выше перечисленных основных функциональных подразделений в межрайонном  перинатальном центре работает экстренная клиническая лаборатория.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4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004048" y="3861048"/>
            <a:ext cx="3960440" cy="2808312"/>
          </a:xfrm>
          <a:prstGeom prst="round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1340768"/>
            <a:ext cx="3960440" cy="2304256"/>
          </a:xfrm>
          <a:prstGeom prst="roundRect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>
                <a:latin typeface="Times New Roman"/>
                <a:ea typeface="DejaVu Sans"/>
              </a:rPr>
              <a:t>Тактика акушерки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0" y="548680"/>
            <a:ext cx="9144000" cy="10081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!!! Вызвать </a:t>
            </a:r>
            <a:r>
              <a:rPr lang="ru-RU" sz="21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помощь </a:t>
            </a:r>
            <a:r>
              <a:rPr lang="ru-RU" sz="21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!!!</a:t>
            </a:r>
          </a:p>
          <a:p>
            <a:pPr algn="ctr">
              <a:lnSpc>
                <a:spcPct val="100000"/>
              </a:lnSpc>
            </a:pPr>
            <a:r>
              <a:rPr lang="ru-RU" sz="21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(</a:t>
            </a:r>
            <a:r>
              <a:rPr lang="ru-RU" sz="21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ответственного дежурного врача, вторую акушерку</a:t>
            </a:r>
            <a:r>
              <a:rPr lang="ru-RU" sz="21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) </a:t>
            </a:r>
            <a:endParaRPr lang="ru-RU" sz="21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51" name="TextBox 18"/>
          <p:cNvSpPr/>
          <p:nvPr/>
        </p:nvSpPr>
        <p:spPr>
          <a:xfrm>
            <a:off x="5076056" y="1340769"/>
            <a:ext cx="3816424" cy="21683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Первая акушерка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900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Быстрая капельная инфузия кристаллоидного раствора по ранее установленному катетеру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Кислородная маска пациентке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Ассистирование врачу при остановке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кровотечения (зеркала, шовный материал, маточный баллон…)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Катетеризация мочевого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пузыря</a:t>
            </a:r>
          </a:p>
        </p:txBody>
      </p:sp>
      <p:sp>
        <p:nvSpPr>
          <p:cNvPr id="252" name="TextBox 19"/>
          <p:cNvSpPr/>
          <p:nvPr/>
        </p:nvSpPr>
        <p:spPr>
          <a:xfrm>
            <a:off x="5076056" y="3861048"/>
            <a:ext cx="3816424" cy="25992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Вторая акушерка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Установка второго катетера (14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G)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Забор анализов крови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Внутривенное введение транексамовой кислоты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Инфузия раствора Рингера по второму катетеру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Мониторирование  артериального давления, дыхания, диуреза, величины кровопотери, сатурации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Ассистирование врачу и первой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акушерке</a:t>
            </a:r>
          </a:p>
        </p:txBody>
      </p:sp>
      <p:pic>
        <p:nvPicPr>
          <p:cNvPr id="7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pic>
        <p:nvPicPr>
          <p:cNvPr id="8" name="Picture 2" descr="C:\Users\user\Desktop\20230920_110222.jpg"/>
          <p:cNvPicPr>
            <a:picLocks noChangeAspect="1" noChangeArrowheads="1"/>
          </p:cNvPicPr>
          <p:nvPr/>
        </p:nvPicPr>
        <p:blipFill>
          <a:blip r:embed="rId3" cstate="print">
            <a:lum bright="3000" contrast="38000"/>
          </a:blip>
          <a:srcRect/>
          <a:stretch>
            <a:fillRect/>
          </a:stretch>
        </p:blipFill>
        <p:spPr bwMode="auto">
          <a:xfrm>
            <a:off x="395536" y="1844824"/>
            <a:ext cx="4248472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Прямоугольник 259"/>
          <p:cNvSpPr/>
          <p:nvPr/>
        </p:nvSpPr>
        <p:spPr>
          <a:xfrm>
            <a:off x="1187624" y="188640"/>
            <a:ext cx="7128792" cy="128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latin typeface="Times New Roman"/>
                <a:ea typeface="DejaVu Sans"/>
              </a:rPr>
              <a:t>Управляемая баллонная тампонада</a:t>
            </a:r>
            <a:r>
              <a:rPr lang="ru-RU" sz="2800" b="0" strike="noStrike" spc="-1" dirty="0">
                <a:latin typeface="Arial"/>
                <a:ea typeface="DejaVu Sans"/>
              </a:rPr>
              <a:t> </a:t>
            </a:r>
            <a:r>
              <a:rPr sz="2400" dirty="0">
                <a:solidFill>
                  <a:srgbClr val="7030A0"/>
                </a:solidFill>
              </a:rPr>
              <a:t/>
            </a:r>
            <a:br>
              <a:rPr sz="2400" dirty="0">
                <a:solidFill>
                  <a:srgbClr val="7030A0"/>
                </a:solidFill>
              </a:rPr>
            </a:br>
            <a:endParaRPr lang="ru-RU" sz="2400" b="0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62" name="Рисунок 30" descr="07.jpg"/>
          <p:cNvPicPr/>
          <p:nvPr/>
        </p:nvPicPr>
        <p:blipFill>
          <a:blip r:embed="rId2" cstate="print"/>
          <a:stretch/>
        </p:blipFill>
        <p:spPr>
          <a:xfrm>
            <a:off x="323528" y="1268760"/>
            <a:ext cx="6048672" cy="5328592"/>
          </a:xfrm>
          <a:prstGeom prst="rect">
            <a:avLst/>
          </a:prstGeom>
          <a:ln w="0">
            <a:noFill/>
          </a:ln>
        </p:spPr>
      </p:pic>
      <p:pic>
        <p:nvPicPr>
          <p:cNvPr id="11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1" y="22768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Резервуар объемом 150 мл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149080"/>
            <a:ext cx="225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Трубка с клеммой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445224"/>
            <a:ext cx="243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Баллонный катетер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4932040" y="2420888"/>
            <a:ext cx="172819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355976" y="4077072"/>
            <a:ext cx="21602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419872" y="5445224"/>
            <a:ext cx="31683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рямоугольник 274"/>
          <p:cNvSpPr/>
          <p:nvPr/>
        </p:nvSpPr>
        <p:spPr>
          <a:xfrm>
            <a:off x="0" y="188640"/>
            <a:ext cx="9144000" cy="7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latin typeface="Times New Roman"/>
                <a:ea typeface="DejaVu Sans"/>
              </a:rPr>
              <a:t>Этапы баллонной тампонады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76" name="Рисунок 35" descr="slide-42.jpg"/>
          <p:cNvPicPr/>
          <p:nvPr/>
        </p:nvPicPr>
        <p:blipFill>
          <a:blip r:embed="rId2" cstate="print"/>
          <a:srcRect l="6736" t="18324" r="6736" b="5006"/>
          <a:stretch/>
        </p:blipFill>
        <p:spPr>
          <a:xfrm>
            <a:off x="323528" y="1196752"/>
            <a:ext cx="8568952" cy="532859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Прямоугольник 276"/>
          <p:cNvSpPr/>
          <p:nvPr/>
        </p:nvSpPr>
        <p:spPr>
          <a:xfrm>
            <a:off x="1187624" y="315360"/>
            <a:ext cx="7956376" cy="110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latin typeface="Times New Roman"/>
                <a:ea typeface="DejaVu Sans"/>
              </a:rPr>
              <a:t>Управляемая баллонная тампонада</a:t>
            </a:r>
            <a:r>
              <a:rPr lang="ru-RU" sz="2800" b="0" strike="noStrike" spc="-1" dirty="0">
                <a:latin typeface="Times New Roman"/>
                <a:ea typeface="DejaVu Sans"/>
              </a:rPr>
              <a:t>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latin typeface="Times New Roman"/>
                <a:ea typeface="DejaVu Sans"/>
              </a:rPr>
              <a:t>при кесаревом сечении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78" name="Рисунок 34" descr="maxresdefault (1).jpg"/>
          <p:cNvPicPr/>
          <p:nvPr/>
        </p:nvPicPr>
        <p:blipFill>
          <a:blip r:embed="rId2" cstate="print"/>
          <a:srcRect l="3232" t="17182" r="1937" b="4681"/>
          <a:stretch/>
        </p:blipFill>
        <p:spPr>
          <a:xfrm>
            <a:off x="611560" y="1980000"/>
            <a:ext cx="8027360" cy="43293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4176464" cy="29523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611560" y="3284984"/>
            <a:ext cx="4536504" cy="3024336"/>
          </a:xfrm>
          <a:prstGeom prst="rightArrow">
            <a:avLst>
              <a:gd name="adj1" fmla="val 50000"/>
              <a:gd name="adj2" fmla="val 4979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467544" y="4005064"/>
            <a:ext cx="4032448" cy="16561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«…В случае, если предшествующие меры оказались не эффективными, кровотечение приняло характер угрожающего жизни – требуется хирургическое лечение…»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" name="Рисунок 36" descr="20230216_152614.jpg"/>
          <p:cNvPicPr/>
          <p:nvPr/>
        </p:nvPicPr>
        <p:blipFill>
          <a:blip r:embed="rId2" cstate="print"/>
          <a:stretch/>
        </p:blipFill>
        <p:spPr>
          <a:xfrm>
            <a:off x="5220072" y="548680"/>
            <a:ext cx="3678072" cy="53989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C:\Users\user\Desktop\20230920_110222.jpg"/>
          <p:cNvPicPr>
            <a:picLocks noChangeAspect="1" noChangeArrowheads="1"/>
          </p:cNvPicPr>
          <p:nvPr/>
        </p:nvPicPr>
        <p:blipFill>
          <a:blip r:embed="rId3" cstate="print">
            <a:lum bright="32000" contrast="-12000"/>
          </a:blip>
          <a:srcRect/>
          <a:stretch>
            <a:fillRect/>
          </a:stretch>
        </p:blipFill>
        <p:spPr bwMode="auto">
          <a:xfrm>
            <a:off x="755576" y="404664"/>
            <a:ext cx="3816424" cy="2520280"/>
          </a:xfrm>
          <a:prstGeom prst="rect">
            <a:avLst/>
          </a:prstGeom>
          <a:noFill/>
        </p:spPr>
      </p:pic>
      <p:pic>
        <p:nvPicPr>
          <p:cNvPr id="7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424936" cy="14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l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strike="noStrike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pc="-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pc="-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strike="noStrike" spc="-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1979712" y="5301208"/>
            <a:ext cx="7164288" cy="1368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6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latin typeface="Times New Roman" pitchFamily="18" charset="0"/>
                <a:cs typeface="Times New Roman" pitchFamily="18" charset="0"/>
              </a:rPr>
              <a:t>Репродуктивное здоровье включает в себя:</a:t>
            </a:r>
          </a:p>
          <a:p>
            <a:pPr algn="ctr"/>
            <a:endParaRPr lang="ru-RU" sz="14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6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14096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состояние физического, психического и социального     благополучия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благополучие матери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безопасность беременности, родов, выживание здорового ребенка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возможность планирования следующих беременностей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способность к зачатию и рождению детей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0527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Репродуктивное здоровье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возможность зачать, выносить и родить здорового ребенка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1040"/>
            <a:ext cx="6984776" cy="169579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57158" y="1268760"/>
            <a:ext cx="8352928" cy="49685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Акушерские кровотечения занимают первое место среди причин материнской смертности. </a:t>
            </a:r>
          </a:p>
          <a:p>
            <a:pPr indent="358775" algn="just"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Жизненноважным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послеродовом кровотечении, является его раннее выявление и начало проведения мероприятий. </a:t>
            </a:r>
          </a:p>
          <a:p>
            <a:pPr indent="358775"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Акушерка, владеющая знаниями и навыками раннего выявления послеродовых кровотечений,  мероприятий по остановке кровотечения, является важным специалистом  в оказании помощи.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Своевременная и слаженная тактика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врача и акушерки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сочетании с адекватной интенсивной терапией, позволяет реализовать органосохраняющую тактику.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e67cef07657116c6381a4e62b9c1e0d.jpg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1" name="TextBox 31"/>
          <p:cNvSpPr/>
          <p:nvPr/>
        </p:nvSpPr>
        <p:spPr>
          <a:xfrm>
            <a:off x="0" y="2276872"/>
            <a:ext cx="9144000" cy="46151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2800" b="1" spc="-1" dirty="0" smtClean="0">
                <a:latin typeface="Times New Roman" pitchFamily="18" charset="0"/>
                <a:cs typeface="Times New Roman" pitchFamily="18" charset="0"/>
              </a:rPr>
              <a:t>XXIV</a:t>
            </a:r>
            <a: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  <a:t> Межрегиональный медицинский форум </a:t>
            </a:r>
          </a:p>
          <a:p>
            <a:pPr algn="ctr"/>
            <a: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  <a:t>акушеров-гинекологов </a:t>
            </a:r>
          </a:p>
          <a:p>
            <a:pPr algn="ctr"/>
            <a: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  <a:t>Приволжского федерального округа</a:t>
            </a:r>
          </a:p>
          <a:p>
            <a:pPr algn="ctr"/>
            <a: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  <a:t>Неделя женского здоровья-2023</a:t>
            </a:r>
            <a:b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-1" dirty="0" smtClean="0">
                <a:latin typeface="Times New Roman" pitchFamily="18" charset="0"/>
                <a:cs typeface="Times New Roman" pitchFamily="18" charset="0"/>
              </a:rPr>
              <a:t>Междисциплинарный симпозиум для акушеров</a:t>
            </a:r>
            <a:endParaRPr lang="ru-RU" sz="2800" b="1" dirty="0" smtClean="0"/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Плетнева Татьяна Геннадьевна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 акушерка родового отделения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межрайонного перинатального центра ГБУЗ СО «ТГКБ №5»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Нижний Новгород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2023 год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-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403648" y="0"/>
            <a:ext cx="6912768" cy="126876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Факторы, влияющие на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репродуктивное здоровье женщины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412777"/>
            <a:ext cx="8064896" cy="469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Стрессы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Вредные привычки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Инфекции, передающиеся половым путем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Общие хронические заболевания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Гиподинамия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Неправильное питание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Половая безграмотность (раннее начало половой жизни, раннее прерывание беременности, распущенность в интимных связях и т.д.)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Органосохраняющая терапия в акушерстве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656184"/>
          </a:xfrm>
        </p:spPr>
        <p:txBody>
          <a:bodyPr/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Консервативная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органосохраняющая терапия в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акушерстве</a:t>
            </a:r>
            <a:r>
              <a:rPr kumimoji="0" lang="ru-RU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96752"/>
            <a:ext cx="8435280" cy="5112568"/>
          </a:xfrm>
        </p:spPr>
        <p:txBody>
          <a:bodyPr/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подход к лечению заболеваний и состояний, при которых возможно избежание хирургического вмешательства.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случаях применяется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180975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ечение функциональных нарушений женских половых органов</a:t>
            </a:r>
          </a:p>
          <a:p>
            <a:pPr marL="180975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ечение проблем репродуктивного характера</a:t>
            </a:r>
          </a:p>
          <a:p>
            <a:pPr marL="180975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ослеродовые кровотечения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материнской смертности за последние 20 лет кровотечения вышли на первое место. 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 акушерских кровотечений:</a:t>
            </a:r>
          </a:p>
          <a:p>
            <a:pPr marL="271463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внезапность </a:t>
            </a:r>
          </a:p>
          <a:p>
            <a:pPr marL="271463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массивность</a:t>
            </a: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8136904" cy="4608512"/>
          </a:xfrm>
          <a:prstGeom prst="roundRect">
            <a:avLst/>
          </a:prstGeom>
          <a:solidFill>
            <a:schemeClr val="accent3">
              <a:lumMod val="75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60840" cy="7451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tx1"/>
                </a:solidFill>
                <a:latin typeface="Times New Roman"/>
              </a:rPr>
              <a:t>Послеродовое кровотечение </a:t>
            </a:r>
            <a:r>
              <a:rPr sz="3600" dirty="0">
                <a:solidFill>
                  <a:srgbClr val="7030A0"/>
                </a:solidFill>
              </a:rPr>
              <a:t/>
            </a:r>
            <a:br>
              <a:rPr sz="3600" dirty="0">
                <a:solidFill>
                  <a:srgbClr val="7030A0"/>
                </a:solidFill>
              </a:rPr>
            </a:br>
            <a:endParaRPr lang="ru-RU" sz="36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83568" y="1700808"/>
            <a:ext cx="7632848" cy="396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кровопотеря, возникшая в результате естественных родов или после оперативного родоразрешения путем операции кесарева сечения, превышающая или равная </a:t>
            </a: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u="sng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u="sng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 мл при естественных родах </a:t>
            </a: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u="sng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 мл и более при оперативном </a:t>
            </a:r>
            <a:r>
              <a:rPr lang="ru-RU" sz="2000" u="sng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родоразрешении</a:t>
            </a: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любой клинически значимый объем кровопотери </a:t>
            </a: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приводящий к гемодинамической нестабильности),</a:t>
            </a: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возникающий на протяжении </a:t>
            </a:r>
          </a:p>
          <a:p>
            <a:pPr marL="4320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 дней после рождения плода.</a:t>
            </a:r>
            <a:endParaRPr lang="ru-RU" sz="2000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2040" y="1340768"/>
            <a:ext cx="4032448" cy="4464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0768"/>
            <a:ext cx="4176464" cy="4464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9552" y="0"/>
            <a:ext cx="3816424" cy="17728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trike="noStrike" spc="-1" dirty="0" smtClean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</a:br>
            <a: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pc="-1" dirty="0" smtClean="0">
                <a:solidFill>
                  <a:srgbClr val="7030A0"/>
                </a:solidFill>
                <a:latin typeface="Times New Roman"/>
              </a:rPr>
            </a:br>
            <a:r>
              <a:rPr lang="ru-RU" b="1" strike="noStrike" spc="-1" dirty="0" smtClean="0">
                <a:solidFill>
                  <a:schemeClr val="tx1"/>
                </a:solidFill>
                <a:latin typeface="Times New Roman"/>
              </a:rPr>
              <a:t>Классификация </a:t>
            </a:r>
            <a:br>
              <a:rPr lang="ru-RU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b="1" strike="noStrike" spc="-1" dirty="0" smtClean="0">
                <a:solidFill>
                  <a:schemeClr val="tx1"/>
                </a:solidFill>
                <a:latin typeface="Times New Roman"/>
              </a:rPr>
              <a:t>послеродовых кровотечений</a:t>
            </a:r>
            <a:br>
              <a:rPr lang="ru-RU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000" b="1" strike="noStrike" spc="-1" dirty="0" smtClean="0">
                <a:solidFill>
                  <a:srgbClr val="7030A0"/>
                </a:solidFill>
                <a:latin typeface="Times New Roman"/>
              </a:rPr>
              <a:t/>
            </a:r>
            <a:br>
              <a:rPr lang="ru-RU" sz="2000" b="1" strike="noStrike" spc="-1" dirty="0" smtClean="0">
                <a:solidFill>
                  <a:srgbClr val="7030A0"/>
                </a:solidFill>
                <a:latin typeface="Times New Roman"/>
              </a:rPr>
            </a:br>
            <a:endParaRPr lang="ru-RU" sz="20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95536" y="1620000"/>
            <a:ext cx="4176464" cy="20970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Раннее 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послеродовое кровотечение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это</a:t>
            </a:r>
            <a:r>
              <a:rPr lang="ru-RU" spc="-1" dirty="0">
                <a:latin typeface="Arial"/>
              </a:rPr>
              <a:t>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кровотечение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возникшее </a:t>
            </a:r>
            <a:endParaRPr lang="ru-RU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течение 24 часов после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родов</a:t>
            </a: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Позднее послеродовое</a:t>
            </a: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кровотечение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– это</a:t>
            </a: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кровотечение, возникшее </a:t>
            </a: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позже 24 часов после родов в течение 6 недель </a:t>
            </a: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послеродового периода</a:t>
            </a:r>
            <a:endParaRPr lang="ru-RU" spc="-1" dirty="0" smtClean="0"/>
          </a:p>
          <a:p>
            <a:pPr>
              <a:lnSpc>
                <a:spcPct val="100000"/>
              </a:lnSpc>
            </a:pPr>
            <a:endParaRPr lang="ru-RU" sz="26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716000" y="3444480"/>
            <a:ext cx="4281840" cy="231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6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260648"/>
            <a:ext cx="3960440" cy="58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latin typeface="Times New Roman"/>
              </a:rPr>
              <a:t>Общие причины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-1" dirty="0" smtClean="0">
                <a:latin typeface="Times New Roman"/>
              </a:rPr>
              <a:t>послеродовых кровотечений: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latin typeface="Times New Roman"/>
              </a:rPr>
              <a:t> </a:t>
            </a: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1. Нарушения сократительной способности матки (90%)</a:t>
            </a:r>
            <a:endParaRPr lang="ru-RU" spc="-1" dirty="0" smtClean="0"/>
          </a:p>
          <a:p>
            <a:pPr>
              <a:lnSpc>
                <a:spcPct val="100000"/>
              </a:lnSpc>
            </a:pP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2. Травмы родовых путей (7%)</a:t>
            </a:r>
            <a:endParaRPr lang="ru-RU" spc="-1" dirty="0" smtClean="0"/>
          </a:p>
          <a:p>
            <a:pPr>
              <a:lnSpc>
                <a:spcPct val="100000"/>
              </a:lnSpc>
            </a:pPr>
            <a:endParaRPr lang="ru-RU" spc="-1" dirty="0" smtClean="0"/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3. Послеродовые кровотечения связаны с наличием остатков плацентарной ткани или нарушениями в системе гемостаза (3%)</a:t>
            </a:r>
            <a:endParaRPr lang="ru-RU" spc="-1" dirty="0" smtClean="0"/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7030A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pc="-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и причины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послеродовых кровотечений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259632" y="159480"/>
            <a:ext cx="7884368" cy="127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tx1"/>
                </a:solidFill>
                <a:latin typeface="Times New Roman"/>
              </a:rPr>
              <a:t>Основные осложнения </a:t>
            </a:r>
            <a:r>
              <a:rPr lang="ru-RU" sz="2800" b="1" strike="noStrike" spc="-1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2800" b="1" strike="noStrike" spc="-1" dirty="0" smtClean="0">
                <a:solidFill>
                  <a:schemeClr val="tx1"/>
                </a:solidFill>
                <a:latin typeface="Times New Roman"/>
              </a:rPr>
            </a:br>
            <a:r>
              <a:rPr lang="ru-RU" sz="2800" b="1" strike="noStrike" spc="-1" dirty="0" smtClean="0">
                <a:solidFill>
                  <a:schemeClr val="tx1"/>
                </a:solidFill>
                <a:latin typeface="Times New Roman"/>
              </a:rPr>
              <a:t>массивной </a:t>
            </a:r>
            <a:r>
              <a:rPr lang="ru-RU" sz="2800" b="1" strike="noStrike" spc="-1" dirty="0">
                <a:solidFill>
                  <a:schemeClr val="tx1"/>
                </a:solidFill>
                <a:latin typeface="Times New Roman"/>
              </a:rPr>
              <a:t>кровопотери </a:t>
            </a:r>
            <a:endParaRPr lang="ru-RU" sz="28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323528" y="1609920"/>
            <a:ext cx="8758912" cy="47714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1. Респираторный </a:t>
            </a:r>
            <a:r>
              <a:rPr lang="ru-RU" sz="2400" b="0" strike="noStrike" spc="-1" dirty="0" err="1">
                <a:solidFill>
                  <a:schemeClr val="dk1"/>
                </a:solidFill>
                <a:latin typeface="Times New Roman"/>
                <a:ea typeface="DejaVu Sans"/>
              </a:rPr>
              <a:t>дистресс-синдром</a:t>
            </a: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 (РДС) взрослых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2. Шок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3. </a:t>
            </a:r>
            <a:r>
              <a:rPr lang="ru-RU" sz="2400" b="0" strike="noStrike" spc="-1" dirty="0" err="1">
                <a:solidFill>
                  <a:schemeClr val="dk1"/>
                </a:solidFill>
                <a:latin typeface="Times New Roman"/>
                <a:ea typeface="DejaVu Sans"/>
              </a:rPr>
              <a:t>ДВС-синдром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4. Острое повреждение почек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chemeClr val="dk1"/>
                </a:solidFill>
                <a:latin typeface="Times New Roman"/>
                <a:ea typeface="DejaVu Sans"/>
              </a:rPr>
              <a:t>5</a:t>
            </a:r>
            <a:r>
              <a:rPr lang="ru-RU" sz="2400" b="0" strike="noStrike" spc="-1" dirty="0" smtClean="0">
                <a:solidFill>
                  <a:schemeClr val="dk1"/>
                </a:solidFill>
                <a:latin typeface="Times New Roman"/>
                <a:ea typeface="DejaVu Sans"/>
              </a:rPr>
              <a:t>. </a:t>
            </a: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  <a:ea typeface="DejaVu Sans"/>
              </a:rPr>
              <a:t>Некроз гипофиза (синдром Шихана</a:t>
            </a:r>
            <a:r>
              <a:rPr lang="ru-RU" sz="2400" b="0" strike="noStrike" spc="-1" dirty="0" smtClean="0">
                <a:solidFill>
                  <a:schemeClr val="dk1"/>
                </a:solidFill>
                <a:latin typeface="Times New Roman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 smtClean="0">
              <a:solidFill>
                <a:schemeClr val="dk1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chemeClr val="dk1"/>
                </a:solidFill>
                <a:latin typeface="Times New Roman"/>
              </a:rPr>
              <a:t>6. Потеря репродуктивной способности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108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tx1"/>
                </a:solidFill>
                <a:latin typeface="Times New Roman"/>
              </a:rPr>
              <a:t>Методы оценки кровопотери</a:t>
            </a:r>
            <a:r>
              <a:rPr lang="ru-RU" sz="2800" b="0" strike="noStrike" spc="-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3600" dirty="0">
                <a:solidFill>
                  <a:srgbClr val="7030A0"/>
                </a:solidFill>
              </a:rPr>
              <a:t/>
            </a:r>
            <a:br>
              <a:rPr sz="3600" dirty="0">
                <a:solidFill>
                  <a:srgbClr val="7030A0"/>
                </a:solidFill>
              </a:rPr>
            </a:br>
            <a:endParaRPr lang="ru-RU" sz="36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179512" y="1412776"/>
            <a:ext cx="3816424" cy="52565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1. Визуальный</a:t>
            </a:r>
            <a:endParaRPr lang="ru-RU" sz="14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latin typeface="Times New Roman" pitchFamily="18" charset="0"/>
                <a:cs typeface="Times New Roman" pitchFamily="18" charset="0"/>
              </a:rPr>
              <a:t>(нарушение общего  состояния, бледность кожных покровов, выделения из половых путей, </a:t>
            </a:r>
            <a:r>
              <a:rPr lang="ru-RU" sz="1400" spc="-1" dirty="0" smtClean="0">
                <a:latin typeface="Times New Roman" pitchFamily="18" charset="0"/>
                <a:cs typeface="Times New Roman" pitchFamily="18" charset="0"/>
              </a:rPr>
              <a:t>жалобы на боли в области нижних отделов живота)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 Гравиметрический</a:t>
            </a:r>
            <a:endParaRPr lang="ru-RU" sz="14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latin typeface="Times New Roman" pitchFamily="18" charset="0"/>
                <a:cs typeface="Times New Roman" pitchFamily="18" charset="0"/>
              </a:rPr>
              <a:t>(оценка объема кровопотери путем прямого сбора крови в </a:t>
            </a:r>
            <a:r>
              <a:rPr lang="ru-RU" sz="1400" b="0" strike="noStrike" spc="-1" dirty="0" err="1" smtClean="0">
                <a:latin typeface="Times New Roman" pitchFamily="18" charset="0"/>
                <a:cs typeface="Times New Roman" pitchFamily="18" charset="0"/>
              </a:rPr>
              <a:t>граидурованные</a:t>
            </a:r>
            <a:r>
              <a:rPr lang="ru-RU" sz="1400" b="0" strike="noStrike" spc="-1" dirty="0" smtClean="0">
                <a:latin typeface="Times New Roman" pitchFamily="18" charset="0"/>
                <a:cs typeface="Times New Roman" pitchFamily="18" charset="0"/>
              </a:rPr>
              <a:t> емкости, совместно с расчетом разницы массы взвешенных хирургических материалов – салфеток, тампонов, шариков, </a:t>
            </a:r>
            <a:r>
              <a:rPr lang="ru-RU" sz="1400" b="0" strike="noStrike" spc="-1" dirty="0" smtClean="0">
                <a:latin typeface="Times New Roman" pitchFamily="18" charset="0"/>
                <a:cs typeface="Times New Roman" pitchFamily="18" charset="0"/>
              </a:rPr>
              <a:t>пеленок до и после использования)</a:t>
            </a: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1400" b="0" strike="noStrike" spc="-1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3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Лабораторный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(Клинический анализ крови</a:t>
            </a:r>
            <a:r>
              <a:rPr lang="ru-RU" sz="1400" spc="-1" dirty="0" smtClean="0">
                <a:latin typeface="Times New Roman" pitchFamily="18" charset="0"/>
                <a:cs typeface="Times New Roman" pitchFamily="18" charset="0"/>
              </a:rPr>
              <a:t>, гемостазиограмма, определение группы крови и резус-фактора </a:t>
            </a:r>
            <a:r>
              <a:rPr lang="ru-RU" sz="1400" u="sng" spc="-1" dirty="0" smtClean="0"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1400" spc="-1" dirty="0" smtClean="0">
                <a:latin typeface="Times New Roman" pitchFamily="18" charset="0"/>
                <a:cs typeface="Times New Roman" pitchFamily="18" charset="0"/>
              </a:rPr>
              <a:t>!)</a:t>
            </a:r>
            <a:endParaRPr lang="ru-RU" sz="14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user\Desktop\1670278395_8-kartinkin-net-p-glaza-kartinki-krasivo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2736304" cy="1656184"/>
          </a:xfrm>
          <a:prstGeom prst="rect">
            <a:avLst/>
          </a:prstGeom>
          <a:noFill/>
        </p:spPr>
      </p:pic>
      <p:pic>
        <p:nvPicPr>
          <p:cNvPr id="13314" name="Picture 2" descr="C:\Users\user\Desktop\1607-min-1536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941168"/>
            <a:ext cx="3168352" cy="1656184"/>
          </a:xfrm>
          <a:prstGeom prst="rect">
            <a:avLst/>
          </a:prstGeom>
          <a:noFill/>
        </p:spPr>
      </p:pic>
      <p:pic>
        <p:nvPicPr>
          <p:cNvPr id="6" name="Рисунок 5" descr="IMG_1427v1x1-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140968"/>
            <a:ext cx="1440160" cy="1584176"/>
          </a:xfrm>
          <a:prstGeom prst="rect">
            <a:avLst/>
          </a:prstGeom>
        </p:spPr>
      </p:pic>
      <p:pic>
        <p:nvPicPr>
          <p:cNvPr id="7" name="Рисунок 6" descr="IMG-471588a64c1a0432919f21cd9408b5a0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140968"/>
            <a:ext cx="1656184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35730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35730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4"/>
          <p:cNvSpPr/>
          <p:nvPr/>
        </p:nvSpPr>
        <p:spPr>
          <a:xfrm>
            <a:off x="1187624" y="116632"/>
            <a:ext cx="7956376" cy="11521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>
                <a:latin typeface="Times New Roman"/>
                <a:ea typeface="DejaVu Sans"/>
              </a:rPr>
              <a:t>Меры по остановке </a:t>
            </a:r>
            <a:r>
              <a:rPr lang="ru-RU" sz="2800" b="1" strike="noStrike" spc="-1" dirty="0" smtClean="0">
                <a:latin typeface="Times New Roman"/>
                <a:ea typeface="DejaVu Sans"/>
              </a:rPr>
              <a:t>послеродового кровотечения</a:t>
            </a:r>
            <a:r>
              <a:rPr sz="3600" dirty="0">
                <a:solidFill>
                  <a:srgbClr val="7030A0"/>
                </a:solidFill>
              </a:rPr>
              <a:t/>
            </a:r>
            <a:br>
              <a:rPr sz="3600" dirty="0">
                <a:solidFill>
                  <a:srgbClr val="7030A0"/>
                </a:solidFill>
              </a:rPr>
            </a:br>
            <a:endParaRPr lang="ru-RU" sz="36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55" name="TextBox 21"/>
          <p:cNvSpPr/>
          <p:nvPr/>
        </p:nvSpPr>
        <p:spPr>
          <a:xfrm>
            <a:off x="467544" y="1196752"/>
            <a:ext cx="4248472" cy="4953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Наружновнутренний массаж</a:t>
            </a:r>
            <a:endParaRPr lang="ru-RU" sz="20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0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Ручное обследование полости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матки с целью удаления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остатков плацентарной ткани и сгустков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крови</a:t>
            </a:r>
            <a:endParaRPr lang="ru-RU" sz="20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0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Введение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утеротоников</a:t>
            </a:r>
            <a:endParaRPr lang="ru-RU" sz="20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0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Ушивание разрывов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родовых</a:t>
            </a:r>
            <a:r>
              <a:rPr lang="ru-RU" sz="2000" spc="-1" dirty="0">
                <a:latin typeface="Arial"/>
              </a:rPr>
              <a:t>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путей</a:t>
            </a:r>
            <a:endParaRPr lang="ru-RU" sz="20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0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Управляемая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баллонная тампонада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56" name="Рисунок 26" descr="9c1fd4673e67b6385b09166078834261.jpeg"/>
          <p:cNvPicPr/>
          <p:nvPr/>
        </p:nvPicPr>
        <p:blipFill>
          <a:blip r:embed="rId2" cstate="print"/>
          <a:stretch/>
        </p:blipFill>
        <p:spPr>
          <a:xfrm>
            <a:off x="5148064" y="1340768"/>
            <a:ext cx="3306536" cy="2257432"/>
          </a:xfrm>
          <a:prstGeom prst="rect">
            <a:avLst/>
          </a:prstGeom>
          <a:ln w="0">
            <a:noFill/>
          </a:ln>
        </p:spPr>
      </p:pic>
      <p:sp>
        <p:nvSpPr>
          <p:cNvPr id="257" name="TextBox 24"/>
          <p:cNvSpPr/>
          <p:nvPr/>
        </p:nvSpPr>
        <p:spPr>
          <a:xfrm>
            <a:off x="5220072" y="3596040"/>
            <a:ext cx="330976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Массаж матки на кулаке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58" name="Рисунок 28" descr="htmlconvd-aDHERs344x1.jpg"/>
          <p:cNvPicPr/>
          <p:nvPr/>
        </p:nvPicPr>
        <p:blipFill>
          <a:blip r:embed="rId3" cstate="print"/>
          <a:stretch/>
        </p:blipFill>
        <p:spPr>
          <a:xfrm>
            <a:off x="5148064" y="4077072"/>
            <a:ext cx="3525776" cy="2221128"/>
          </a:xfrm>
          <a:prstGeom prst="rect">
            <a:avLst/>
          </a:prstGeom>
          <a:ln w="0">
            <a:noFill/>
          </a:ln>
        </p:spPr>
      </p:pic>
      <p:sp>
        <p:nvSpPr>
          <p:cNvPr id="259" name="TextBox 26"/>
          <p:cNvSpPr/>
          <p:nvPr/>
        </p:nvSpPr>
        <p:spPr>
          <a:xfrm flipH="1">
            <a:off x="5148064" y="6296040"/>
            <a:ext cx="352397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Ушивание шейки матки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8" name="Picture 2" descr="C:\Users\user\Desktop\лейбл тгкб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5881" cy="120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941</Words>
  <Application>Microsoft Office PowerPoint</Application>
  <PresentationFormat>Экран (4:3)</PresentationFormat>
  <Paragraphs>191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   Использование современных  технологий в сохранении  репродуктивного здоровья женщины</vt:lpstr>
      <vt:lpstr>     </vt:lpstr>
      <vt:lpstr>Слайд 3</vt:lpstr>
      <vt:lpstr>Консервативная  органосохраняющая терапия в акушерстве </vt:lpstr>
      <vt:lpstr>Послеродовое кровотечение  </vt:lpstr>
      <vt:lpstr>       Классификация  послеродовых кровотечений  </vt:lpstr>
      <vt:lpstr>Основные осложнения  массивной кровопотери </vt:lpstr>
      <vt:lpstr>Методы оценки кровопотери  </vt:lpstr>
      <vt:lpstr>Слайд 9</vt:lpstr>
      <vt:lpstr>Государственное бюджетное учреждение здравоохранения «Тольяттинская городская клиническая больница №5»</vt:lpstr>
      <vt:lpstr>  Межрайонный перинатальный центр Родовое отделение</vt:lpstr>
      <vt:lpstr>  Межрайонный перинатальный центр</vt:lpstr>
      <vt:lpstr>  Межрайонный перинатальный центр</vt:lpstr>
      <vt:lpstr>Структура межрайонного перинатального центра   </vt:lpstr>
      <vt:lpstr>Слайд 15</vt:lpstr>
      <vt:lpstr>Слайд 16</vt:lpstr>
      <vt:lpstr>Слайд 17</vt:lpstr>
      <vt:lpstr>Слайд 18</vt:lpstr>
      <vt:lpstr>Слайд 19</vt:lpstr>
      <vt:lpstr>Вывод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Послеродовые кровотечения</dc:title>
  <dc:subject/>
  <dc:creator>user</dc:creator>
  <dc:description/>
  <cp:lastModifiedBy>user</cp:lastModifiedBy>
  <cp:revision>394</cp:revision>
  <dcterms:created xsi:type="dcterms:W3CDTF">2023-02-10T08:20:54Z</dcterms:created>
  <dcterms:modified xsi:type="dcterms:W3CDTF">2023-11-15T07:59:25Z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Экран (4:3)</vt:lpwstr>
  </property>
  <property fmtid="{D5CDD505-2E9C-101B-9397-08002B2CF9AE}" pid="4" name="Slides">
    <vt:i4>20</vt:i4>
  </property>
</Properties>
</file>