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0" r:id="rId8"/>
    <p:sldId id="267" r:id="rId9"/>
    <p:sldId id="269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8C13F6-B7D6-4304-B879-2EC52649C6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3CEA30-F656-4B91-B0C3-2C17264FE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362994"/>
            <a:ext cx="8748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Контакт центр – доступность медицинской помощи.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096" y="3717032"/>
            <a:ext cx="865333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Опыт работы ГБУЗ СО 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Сызранская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ЦГРБ»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Докладчик: Никитина Ирина Петровна,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Старшая медицинская сестра Контакт центра,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ГБУЗ СО 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Сызранская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ЦГРБ»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236296" y="135986"/>
            <a:ext cx="1584176" cy="15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6" t="39148" r="30133" b="22554"/>
          <a:stretch/>
        </p:blipFill>
        <p:spPr bwMode="auto">
          <a:xfrm>
            <a:off x="1763688" y="1772816"/>
            <a:ext cx="6791713" cy="41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0027" y="920427"/>
            <a:ext cx="74624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Средняя нагрузка по дням недели (в количестве обращений)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Дни недели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04864"/>
            <a:ext cx="461665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Количество обращений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4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0027" y="920427"/>
            <a:ext cx="7462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Средняя пиковая нагрузка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4" t="38681" r="30687" b="23371"/>
          <a:stretch/>
        </p:blipFill>
        <p:spPr bwMode="auto">
          <a:xfrm>
            <a:off x="1547664" y="1628800"/>
            <a:ext cx="6619094" cy="421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4923" y="598063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0027" y="1772816"/>
            <a:ext cx="461665" cy="36724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Количество обращений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t="38967" r="30604" b="22846"/>
          <a:stretch/>
        </p:blipFill>
        <p:spPr bwMode="auto">
          <a:xfrm>
            <a:off x="1331641" y="1916832"/>
            <a:ext cx="6970816" cy="39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0027" y="920427"/>
            <a:ext cx="74624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Нагрузка по времени года за период с июня по октябрь 2023г.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98063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Время года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2575" y="2289422"/>
            <a:ext cx="461665" cy="31683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Количество обращений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899" y="2967335"/>
            <a:ext cx="784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4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606" y="1340768"/>
            <a:ext cx="70423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200" dirty="0" smtClean="0"/>
              <a:t>Доступность медицинской помощи предполагает </a:t>
            </a:r>
          </a:p>
          <a:p>
            <a:r>
              <a:rPr lang="ru-RU" sz="2200" dirty="0" smtClean="0"/>
              <a:t>развитие информационного диалога с пациентами.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67606" y="2492896"/>
            <a:ext cx="83070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Создание единого Контакт центра – это актуальная необходимость </a:t>
            </a:r>
          </a:p>
          <a:p>
            <a:pPr algn="ctr"/>
            <a:r>
              <a:rPr lang="ru-RU" sz="2000" dirty="0" smtClean="0"/>
              <a:t>для крупного медицинского учреждения. </a:t>
            </a:r>
            <a:endParaRPr lang="ru-RU" sz="2000" dirty="0"/>
          </a:p>
        </p:txBody>
      </p:sp>
      <p:pic>
        <p:nvPicPr>
          <p:cNvPr id="2050" name="Picture 2" descr="https://sun9-79.userapi.com/impg/MffgtGwsP_O2IAq_x4jsWlu2TsFIxf5QxgVUUA/aoepEx-BqJM.jpg?size=1536x431&amp;quality=95&amp;sign=f99770809b46d8a9488464a5c1881ac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3" y="3573016"/>
            <a:ext cx="8573507" cy="24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142852"/>
            <a:ext cx="87484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В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Контакт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созданы комфортные условия для работы: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sun9-7.userapi.com/impg/TcMkqWT34dNTHrjovcTaAdfW_o25PME_Sl0VYg/xFrHR0888C0.jpg?size=1200x1600&amp;quality=95&amp;sign=34cc08dcc4a6538c351844a56bc2cee8&amp;type=album"/>
          <p:cNvPicPr>
            <a:picLocks noChangeAspect="1" noChangeArrowheads="1"/>
          </p:cNvPicPr>
          <p:nvPr/>
        </p:nvPicPr>
        <p:blipFill>
          <a:blip r:embed="rId2" cstate="print"/>
          <a:srcRect t="32574" r="11111" b="12051"/>
          <a:stretch>
            <a:fillRect/>
          </a:stretch>
        </p:blipFill>
        <p:spPr bwMode="auto">
          <a:xfrm>
            <a:off x="142844" y="1357298"/>
            <a:ext cx="3429024" cy="2848245"/>
          </a:xfrm>
          <a:prstGeom prst="rect">
            <a:avLst/>
          </a:prstGeom>
          <a:noFill/>
        </p:spPr>
      </p:pic>
      <p:pic>
        <p:nvPicPr>
          <p:cNvPr id="1028" name="Picture 4" descr="https://sun9-38.userapi.com/impg/AF93QAfhWg-zKEh4SDiLcqbeea3PB3gkc8NoiQ/nSQNveVAzmU.jpg?size=1200x1600&amp;quality=95&amp;sign=071c069c8fdd669d07739f824421b233&amp;type=album"/>
          <p:cNvPicPr>
            <a:picLocks noChangeAspect="1" noChangeArrowheads="1"/>
          </p:cNvPicPr>
          <p:nvPr/>
        </p:nvPicPr>
        <p:blipFill>
          <a:blip r:embed="rId3"/>
          <a:srcRect t="36696" b="13892"/>
          <a:stretch>
            <a:fillRect/>
          </a:stretch>
        </p:blipFill>
        <p:spPr bwMode="auto">
          <a:xfrm>
            <a:off x="3786182" y="2714620"/>
            <a:ext cx="5096362" cy="335758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802" y="1268760"/>
            <a:ext cx="73100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Контакт центр оснащен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современным оборудованием: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459760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285" y="2690592"/>
            <a:ext cx="508504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аудио – микрофонная гарнитура;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07285" y="3414191"/>
            <a:ext cx="18229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телефония;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07285" y="4149080"/>
            <a:ext cx="57470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компьютер, включенный в локальную </a:t>
            </a:r>
          </a:p>
          <a:p>
            <a:r>
              <a:rPr lang="ru-RU" sz="2400" dirty="0" smtClean="0"/>
              <a:t>вычислительную сеть.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152257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875856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1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780" y="260648"/>
            <a:ext cx="63291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Принципы работы  контакт центра: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22313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894" y="766151"/>
            <a:ext cx="62763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рабочем месте для приема телефонных звонков </a:t>
            </a:r>
          </a:p>
          <a:p>
            <a:r>
              <a:rPr lang="ru-RU" sz="2000" dirty="0" smtClean="0"/>
              <a:t>находится не менее 10 операторов.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68336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003" y="1645280"/>
            <a:ext cx="750044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Организация работы осуществляется посменно, т.е. контакт центр готов ответить на все интересующие вопросы с 8:00 до 20:00 в рабочие, выходные и праздничные дни.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60943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241" y="2780928"/>
            <a:ext cx="54842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Оператор выполняет следующие функции:</a:t>
            </a:r>
            <a:endParaRPr lang="ru-RU" sz="2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132850" y="2980263"/>
            <a:ext cx="6752489" cy="2538041"/>
            <a:chOff x="1373838" y="3626094"/>
            <a:chExt cx="6752489" cy="25380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373838" y="3626094"/>
              <a:ext cx="3898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-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688" y="3893589"/>
              <a:ext cx="6026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предоставление населению справочной информации;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73838" y="4071007"/>
              <a:ext cx="3898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-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73838" y="4486505"/>
              <a:ext cx="3898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-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3688" y="4301839"/>
              <a:ext cx="4509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запись по телефону на прием к врачам;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3688" y="4717338"/>
              <a:ext cx="6362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приём и регистрация в системе ЕМИАС вызовов на дом;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73838" y="4902003"/>
              <a:ext cx="3898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-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8" y="5132836"/>
              <a:ext cx="3533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консультирование по услугам;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72716" y="5517804"/>
              <a:ext cx="4820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аудиоконтроль</a:t>
              </a:r>
              <a:r>
                <a:rPr lang="ru-RU" dirty="0" smtClean="0"/>
                <a:t> пациентов с заболеванием </a:t>
              </a:r>
            </a:p>
            <a:p>
              <a:r>
                <a:rPr lang="ru-RU" dirty="0" smtClean="0"/>
                <a:t>новая </a:t>
              </a:r>
              <a:r>
                <a:rPr lang="ru-RU" dirty="0" err="1" smtClean="0"/>
                <a:t>коронавирусная</a:t>
              </a:r>
              <a:r>
                <a:rPr lang="ru-RU" dirty="0" smtClean="0"/>
                <a:t> инфекция;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82866" y="5286971"/>
              <a:ext cx="3898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-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15269" y="5195858"/>
            <a:ext cx="389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8061" y="5519024"/>
            <a:ext cx="672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обзвон</a:t>
            </a:r>
            <a:r>
              <a:rPr lang="ru-RU" dirty="0" smtClean="0"/>
              <a:t> и приглашение на Всероссийскую диспансеризацию </a:t>
            </a:r>
          </a:p>
          <a:p>
            <a:r>
              <a:rPr lang="ru-RU" dirty="0" smtClean="0"/>
              <a:t>взрослого прикрепленного населения.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8828" y="260647"/>
            <a:ext cx="63291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 контакт центра: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6978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845423"/>
            <a:ext cx="5544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Безошибочная и результативная обработка поступающей и исходящей информации.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1690355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115" y="1642809"/>
            <a:ext cx="52223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Оперативность работы, быстрая реакция </a:t>
            </a:r>
          </a:p>
          <a:p>
            <a:pPr algn="ctr"/>
            <a:r>
              <a:rPr lang="ru-RU" sz="2000" dirty="0" smtClean="0"/>
              <a:t>на какие-либо изменения.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463595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115" y="2463595"/>
            <a:ext cx="54880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Актуальность как принципов работы, так и программного обеспечения.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171481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269327"/>
            <a:ext cx="27630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Обучение персонала.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93629" y="3756256"/>
            <a:ext cx="549607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Продуктивная работа с </a:t>
            </a:r>
            <a:r>
              <a:rPr lang="ru-RU" sz="2000" dirty="0" err="1" smtClean="0"/>
              <a:t>пациентской</a:t>
            </a:r>
            <a:r>
              <a:rPr lang="ru-RU" sz="2000" dirty="0" smtClean="0"/>
              <a:t> базой.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669437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6" y="4189716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232" y="4282049"/>
            <a:ext cx="77892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Статистическая обработка поступающих и исходящих звонков.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87232" y="4774491"/>
            <a:ext cx="64210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Маршрутизация вызовов, исходя из их специфики.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5" y="4719280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210445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114" y="5304055"/>
            <a:ext cx="712127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Взаимосвязь с другими структурными подразделениями.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4" y="5716797"/>
            <a:ext cx="492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114" y="5811652"/>
            <a:ext cx="74813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Поддержка высокого уровня обслуживания, минимизация негативных отзывов о работе медицинского учреждения.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17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5652"/>
            <a:ext cx="7462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Рабочий процесс в контакт центре: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412776"/>
            <a:ext cx="642515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Регистрация всех обращений и исходящих вызовов;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87174" y="1988839"/>
            <a:ext cx="29674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Маршрутизация звонков;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72832" y="2564903"/>
            <a:ext cx="46666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Запись общения пациента с оператором;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87174" y="3165068"/>
            <a:ext cx="42178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Формирование очередности вызовов;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765232"/>
            <a:ext cx="54056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звонков внутри рабочей группы;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8683" y="1120094"/>
            <a:ext cx="389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683" y="1758007"/>
            <a:ext cx="389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8683" y="2334071"/>
            <a:ext cx="389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8683" y="2934235"/>
            <a:ext cx="389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8683" y="3534399"/>
            <a:ext cx="389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483768" y="4134564"/>
            <a:ext cx="1012316" cy="87861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83751" y="4134564"/>
            <a:ext cx="1008112" cy="87861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5044534"/>
            <a:ext cx="32403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Взрослые поликлиники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5078444"/>
            <a:ext cx="32403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Детские поликлиники</a:t>
            </a:r>
          </a:p>
        </p:txBody>
      </p:sp>
    </p:spTree>
    <p:extLst>
      <p:ext uri="{BB962C8B-B14F-4D97-AF65-F5344CB8AC3E}">
        <p14:creationId xmlns:p14="http://schemas.microsoft.com/office/powerpoint/2010/main" val="39911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7829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операторов разработаны различные речевые модули для оптимизации процесса общения с пациентами: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https://sun9-75.userapi.com/impg/SrP8w3bLCiasYhN5lwaWOL5m3sPMIbeoJ0q75A/staSkM-pxRk.jpg?size=1200x1600&amp;quality=95&amp;sign=2a6a54e7a28bc35b40fd996c79a41c17&amp;type=album"/>
          <p:cNvPicPr>
            <a:picLocks noChangeAspect="1" noChangeArrowheads="1"/>
          </p:cNvPicPr>
          <p:nvPr/>
        </p:nvPicPr>
        <p:blipFill>
          <a:blip r:embed="rId4" cstate="print"/>
          <a:srcRect t="9146" r="14633" b="2439"/>
          <a:stretch>
            <a:fillRect/>
          </a:stretch>
        </p:blipFill>
        <p:spPr bwMode="auto">
          <a:xfrm>
            <a:off x="642910" y="1571612"/>
            <a:ext cx="3500462" cy="4833953"/>
          </a:xfrm>
          <a:prstGeom prst="rect">
            <a:avLst/>
          </a:prstGeom>
          <a:noFill/>
        </p:spPr>
      </p:pic>
      <p:pic>
        <p:nvPicPr>
          <p:cNvPr id="24580" name="Picture 4" descr="https://sun9-38.userapi.com/impg/SCSy2lAQO3yppku7RUIyVNgFLCbbhXZQBc2YJA/Z5hsg9-B0A0.jpg?size=1200x1600&amp;quality=95&amp;sign=89b72a78483318c58ef250ff94f86b18&amp;type=album"/>
          <p:cNvPicPr>
            <a:picLocks noChangeAspect="1" noChangeArrowheads="1"/>
          </p:cNvPicPr>
          <p:nvPr/>
        </p:nvPicPr>
        <p:blipFill>
          <a:blip r:embed="rId5" cstate="print"/>
          <a:srcRect b="2817"/>
          <a:stretch>
            <a:fillRect/>
          </a:stretch>
        </p:blipFill>
        <p:spPr bwMode="auto">
          <a:xfrm>
            <a:off x="4500562" y="1428736"/>
            <a:ext cx="380407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28.userapi.com/impg/Q-0G1QQ1e_yEM1UHUFlwqVMBphu524KT6fSq7A/9QcdEtUyzYA.jpg?size=1200x1600&amp;quality=95&amp;sign=281293f0158eb56e89afe8b6c97e3826&amp;type=album"/>
          <p:cNvPicPr>
            <a:picLocks noChangeAspect="1" noChangeArrowheads="1"/>
          </p:cNvPicPr>
          <p:nvPr/>
        </p:nvPicPr>
        <p:blipFill>
          <a:blip r:embed="rId2" cstate="print"/>
          <a:srcRect t="2331" r="1929"/>
          <a:stretch>
            <a:fillRect/>
          </a:stretch>
        </p:blipFill>
        <p:spPr bwMode="auto">
          <a:xfrm>
            <a:off x="214282" y="785794"/>
            <a:ext cx="4142539" cy="5500726"/>
          </a:xfrm>
          <a:prstGeom prst="rect">
            <a:avLst/>
          </a:prstGeom>
          <a:noFill/>
        </p:spPr>
      </p:pic>
      <p:pic>
        <p:nvPicPr>
          <p:cNvPr id="26628" name="Picture 4" descr="https://sun9-77.userapi.com/impg/eDpfG-5JxhTGaU1JNVWP94Hx2exhGb6zW53Okw/ysSSjt3sIlk.jpg?size=1200x1600&amp;quality=95&amp;sign=a29fb50f1e82b0434c0a4878b7c859f2&amp;type=album"/>
          <p:cNvPicPr>
            <a:picLocks noChangeAspect="1" noChangeArrowheads="1"/>
          </p:cNvPicPr>
          <p:nvPr/>
        </p:nvPicPr>
        <p:blipFill>
          <a:blip r:embed="rId3" cstate="print"/>
          <a:srcRect t="2667"/>
          <a:stretch>
            <a:fillRect/>
          </a:stretch>
        </p:blipFill>
        <p:spPr bwMode="auto">
          <a:xfrm>
            <a:off x="4572000" y="785794"/>
            <a:ext cx="4238574" cy="550072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90" b="44124" l="2015" r="1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564" r="86085" b="54815"/>
          <a:stretch/>
        </p:blipFill>
        <p:spPr bwMode="auto">
          <a:xfrm>
            <a:off x="7812360" y="135987"/>
            <a:ext cx="1008111" cy="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2179</TotalTime>
  <Words>384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Nikitina</dc:creator>
  <cp:lastModifiedBy>41a</cp:lastModifiedBy>
  <cp:revision>24</cp:revision>
  <dcterms:created xsi:type="dcterms:W3CDTF">2023-11-12T08:47:18Z</dcterms:created>
  <dcterms:modified xsi:type="dcterms:W3CDTF">2023-11-22T10:02:20Z</dcterms:modified>
</cp:coreProperties>
</file>