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7" r:id="rId3"/>
    <p:sldId id="302" r:id="rId4"/>
    <p:sldId id="258" r:id="rId5"/>
    <p:sldId id="303" r:id="rId6"/>
    <p:sldId id="282" r:id="rId7"/>
    <p:sldId id="285" r:id="rId8"/>
    <p:sldId id="287" r:id="rId9"/>
    <p:sldId id="291" r:id="rId10"/>
    <p:sldId id="293" r:id="rId11"/>
    <p:sldId id="289" r:id="rId12"/>
    <p:sldId id="290" r:id="rId13"/>
    <p:sldId id="280" r:id="rId14"/>
    <p:sldId id="300" r:id="rId15"/>
    <p:sldId id="279" r:id="rId16"/>
    <p:sldId id="284" r:id="rId17"/>
    <p:sldId id="281" r:id="rId18"/>
    <p:sldId id="295" r:id="rId19"/>
    <p:sldId id="304" r:id="rId20"/>
    <p:sldId id="305" r:id="rId21"/>
    <p:sldId id="294" r:id="rId22"/>
    <p:sldId id="301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3E"/>
    <a:srgbClr val="80C535"/>
    <a:srgbClr val="00DE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4643" autoAdjust="0"/>
  </p:normalViewPr>
  <p:slideViewPr>
    <p:cSldViewPr>
      <p:cViewPr>
        <p:scale>
          <a:sx n="60" d="100"/>
          <a:sy n="60" d="100"/>
        </p:scale>
        <p:origin x="-2098" y="-58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2F3D4-E9D9-46EA-BB02-D4E3703D764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A6EEA2-D94C-4C73-8B80-6FBBFA9F5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262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F1037-FC4A-4537-988A-161800F06E94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6859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6EEA2-D94C-4C73-8B80-6FBBFA9F591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432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D2B3-D3F0-4F64-8F6D-88D7BA361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2108-7044-408D-A8E7-732A53E6B5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75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D2B3-D3F0-4F64-8F6D-88D7BA361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2108-7044-408D-A8E7-732A53E6B5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54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D2B3-D3F0-4F64-8F6D-88D7BA361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2108-7044-408D-A8E7-732A53E6B5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345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D2B3-D3F0-4F64-8F6D-88D7BA361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2108-7044-408D-A8E7-732A53E6B5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75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D2B3-D3F0-4F64-8F6D-88D7BA361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2108-7044-408D-A8E7-732A53E6B5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272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D2B3-D3F0-4F64-8F6D-88D7BA361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2108-7044-408D-A8E7-732A53E6B5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43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D2B3-D3F0-4F64-8F6D-88D7BA361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2108-7044-408D-A8E7-732A53E6B5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74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D2B3-D3F0-4F64-8F6D-88D7BA361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2108-7044-408D-A8E7-732A53E6B5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121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D2B3-D3F0-4F64-8F6D-88D7BA361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2108-7044-408D-A8E7-732A53E6B5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130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D2B3-D3F0-4F64-8F6D-88D7BA361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2108-7044-408D-A8E7-732A53E6B5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17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2D2B3-D3F0-4F64-8F6D-88D7BA361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2108-7044-408D-A8E7-732A53E6B5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26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2D2B3-D3F0-4F64-8F6D-88D7BA361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C2108-7044-408D-A8E7-732A53E6B5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7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hyperlink" Target="mailto:tmz@lysoform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8667"/>
            <a:ext cx="9166572" cy="7236717"/>
          </a:xfrm>
          <a:prstGeom prst="rect">
            <a:avLst/>
          </a:prstGeom>
        </p:spPr>
      </p:pic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4509120"/>
            <a:ext cx="3024336" cy="32554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Верзилина С.П.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Руководитель отдела продвижения компании ООО « Лизоформ- СПб»</a:t>
            </a:r>
            <a:endPara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  <a:p>
            <a:endParaRPr lang="ru-RU" sz="1800" b="1" dirty="0" smtClean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9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Собственный завод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/>
              <a:t>2016 </a:t>
            </a:r>
            <a:r>
              <a:rPr lang="ru-RU" b="1" dirty="0" smtClean="0"/>
              <a:t>г.</a:t>
            </a:r>
            <a:r>
              <a:rPr lang="ru-RU" dirty="0" smtClean="0"/>
              <a:t> Производство </a:t>
            </a:r>
            <a:r>
              <a:rPr lang="ru-RU" dirty="0"/>
              <a:t>продукции осуществляется на </a:t>
            </a:r>
            <a:r>
              <a:rPr lang="ru-RU" dirty="0" smtClean="0"/>
              <a:t>собственной производственной площадке, расположенной </a:t>
            </a:r>
            <a:r>
              <a:rPr lang="ru-RU" dirty="0"/>
              <a:t>на территории Ленинградской области во Всеволожском районе. </a:t>
            </a:r>
          </a:p>
        </p:txBody>
      </p:sp>
      <p:pic>
        <p:nvPicPr>
          <p:cNvPr id="5" name="Picture 3" descr="C:\Users\tovstolyak.i.p\Desktop\Предприятие\IMG_20211018_1146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25425"/>
            <a:ext cx="8352928" cy="256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51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Предотвратим и обезвредим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138" y="126876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 smtClean="0"/>
              <a:t> </a:t>
            </a:r>
            <a:r>
              <a:rPr lang="ru-RU" b="1" dirty="0" smtClean="0"/>
              <a:t>2020 г. </a:t>
            </a:r>
            <a:r>
              <a:rPr lang="ru-RU" dirty="0" smtClean="0"/>
              <a:t>Средства компании Лизоформ </a:t>
            </a:r>
            <a:r>
              <a:rPr lang="ru-RU" dirty="0"/>
              <a:t>рекомендованы для проведения дезинфекционных мероприятий в очагах особо опасных инфекций. Препараты обладают высокой </a:t>
            </a:r>
            <a:r>
              <a:rPr lang="ru-RU" dirty="0" err="1"/>
              <a:t>вирулицидной</a:t>
            </a:r>
            <a:r>
              <a:rPr lang="ru-RU" dirty="0"/>
              <a:t> активностью и мгновенно уничтожают большинство наиболее опасных вирусов, включая COVID-19. Подходят для дезинфекции спецодежды, всех видов поверхностей, приборов, оборудования и воздуха в помещениях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Все ЛПУ в нашей стране должны полностью соответствовать требованиям и норма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229200"/>
            <a:ext cx="2409828" cy="160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helios-gesundheit.de/fileadmin/_processed_/9/4/csm_20170912_Helios-Perlach_Webmotiv_SLP_0054_gespiegelt_e92af18a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83625"/>
            <a:ext cx="172819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ronavirus, Federal Supervision Agency for Customer Protection and Human W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889" y="5683625"/>
            <a:ext cx="1741658" cy="116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dn.iz.ru/sites/default/files/styles/900x506/public/news-2020-05/TASS_39365761.jpg?itok=oXOoiF9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1" y="5663594"/>
            <a:ext cx="2120496" cy="119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59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496944" cy="1108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Более чем за </a:t>
            </a:r>
            <a:r>
              <a:rPr lang="ru-RU" sz="2400" dirty="0" smtClean="0"/>
              <a:t>30 </a:t>
            </a:r>
            <a:r>
              <a:rPr lang="ru-RU" sz="2400" dirty="0"/>
              <a:t>лет успешного развития  </a:t>
            </a:r>
            <a:r>
              <a:rPr lang="ru-RU" sz="2400" dirty="0" smtClean="0"/>
              <a:t>компания приобрела </a:t>
            </a:r>
            <a:r>
              <a:rPr lang="ru-RU" sz="2400" dirty="0"/>
              <a:t>надежные партнерские связи с лучшими мировыми поставщиками средств дезинфекции и оборудования для профилактики инфекций в медицинских учреждениях. </a:t>
            </a:r>
          </a:p>
          <a:p>
            <a:pPr marL="0" indent="0">
              <a:buNone/>
            </a:pP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124" name="Picture 4" descr="Sterisol Unscented lotio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3" y="2344545"/>
            <a:ext cx="2088232" cy="7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yt3.ggpht.com/a/AATXAJyaA4x2VdjsJyGRRdbImXiBC0ZMIAjs7j8eoRaVQg=s900-c-k-c0xffffffff-no-rj-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07" y="2419475"/>
            <a:ext cx="1838028" cy="183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www.wischmopps.de/bilder/hersteller/klein/_verm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84" y="1683976"/>
            <a:ext cx="2972561" cy="132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www.deznet.ru/upload/iblock/1b4/1b416a892f32c5de0673f89806d7db8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05114"/>
            <a:ext cx="23241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Medivators официальный дилер компания ООО &amp;quot;Сонографи&amp;quot; 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940"/>
            <a:ext cx="3168352" cy="57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https://avatars.mds.yandex.net/i?id=1f37f2c70e30ceb2c0c24b1aaad0f165-5888781-images-thumbs&amp;ref=rim&amp;n=33&amp;w=447&amp;h=1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72360"/>
            <a:ext cx="42576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Westfield medic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77072"/>
            <a:ext cx="2276475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https://www.premium.lk/images/premium/cfs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329" y="1638536"/>
            <a:ext cx="2333756" cy="12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antel Medical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268" y="4892976"/>
            <a:ext cx="2927761" cy="167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67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28215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Сегодня </a:t>
            </a:r>
            <a:r>
              <a:rPr lang="ru-RU" dirty="0"/>
              <a:t>слово </a:t>
            </a:r>
            <a:r>
              <a:rPr lang="ru-RU" b="1" dirty="0"/>
              <a:t>ЛИЗОФОРМ</a:t>
            </a:r>
            <a:r>
              <a:rPr lang="ru-RU" dirty="0"/>
              <a:t> по праву считается символом дезинфекции в странах  </a:t>
            </a:r>
            <a:r>
              <a:rPr lang="ru-RU" dirty="0" smtClean="0"/>
              <a:t>Европы, Азии </a:t>
            </a:r>
            <a:r>
              <a:rPr lang="ru-RU" dirty="0"/>
              <a:t>и </a:t>
            </a:r>
            <a:r>
              <a:rPr lang="ru-RU" dirty="0" smtClean="0"/>
              <a:t>СНГ</a:t>
            </a:r>
            <a:r>
              <a:rPr lang="ru-RU" dirty="0"/>
              <a:t> </a:t>
            </a:r>
            <a:r>
              <a:rPr lang="en-GB" dirty="0" smtClean="0"/>
              <a:t>(</a:t>
            </a:r>
            <a:r>
              <a:rPr lang="ru-RU" sz="2400" dirty="0" err="1" smtClean="0"/>
              <a:t>Армения,Австрия,Азербайджан,Бельгия,Болгария</a:t>
            </a:r>
            <a:r>
              <a:rPr lang="ru-RU" sz="2400" dirty="0" smtClean="0"/>
              <a:t>, </a:t>
            </a:r>
            <a:r>
              <a:rPr lang="ru-RU" sz="2400" dirty="0" err="1" smtClean="0"/>
              <a:t>Белоруссия,Китай,Хорватия,Чехия,Дания,Египет,Эстония</a:t>
            </a:r>
            <a:r>
              <a:rPr lang="ru-RU" sz="2400" dirty="0" smtClean="0"/>
              <a:t>, </a:t>
            </a:r>
            <a:r>
              <a:rPr lang="ru-RU" sz="2400" dirty="0" err="1" smtClean="0"/>
              <a:t>Франция,Грузия</a:t>
            </a:r>
            <a:r>
              <a:rPr lang="ru-RU" sz="2400" dirty="0" smtClean="0"/>
              <a:t>, </a:t>
            </a:r>
            <a:r>
              <a:rPr lang="ru-RU" sz="2400" dirty="0" err="1" smtClean="0"/>
              <a:t>Германия,Греция,Венгрия,Индия,Иран</a:t>
            </a:r>
            <a:r>
              <a:rPr lang="ru-RU" sz="2400" dirty="0" smtClean="0"/>
              <a:t>, </a:t>
            </a:r>
            <a:r>
              <a:rPr lang="ru-RU" sz="2400" dirty="0" err="1" smtClean="0"/>
              <a:t>Ирландия,Иордания,Казахстан,Кувейт,Киргизстан,Латвия</a:t>
            </a:r>
            <a:r>
              <a:rPr lang="ru-RU" sz="2400" dirty="0" smtClean="0"/>
              <a:t>, Ливия,Лихтинштейн,Латвия,Марокко,Молдавия,НидерландыФилиппины,Пакистан,Польша,Румыния,СаудовскаяАравия, </a:t>
            </a:r>
            <a:r>
              <a:rPr lang="ru-RU" sz="2400" dirty="0" err="1" smtClean="0"/>
              <a:t>Словения,Словакия,ЮжнаяКорея,Испания,Швеция</a:t>
            </a:r>
            <a:r>
              <a:rPr lang="ru-RU" sz="2400" dirty="0" smtClean="0"/>
              <a:t>, </a:t>
            </a:r>
            <a:r>
              <a:rPr lang="ru-RU" sz="2400" dirty="0" err="1" smtClean="0"/>
              <a:t>Швейцария,Сирия,Турция,Украина,Узбекистан,Йемен</a:t>
            </a:r>
            <a:r>
              <a:rPr lang="ru-RU" dirty="0" smtClean="0"/>
              <a:t>).</a:t>
            </a:r>
            <a:endParaRPr lang="ru-RU" dirty="0"/>
          </a:p>
          <a:p>
            <a:endParaRPr lang="ru-RU" dirty="0"/>
          </a:p>
        </p:txBody>
      </p:sp>
      <p:pic>
        <p:nvPicPr>
          <p:cNvPr id="7172" name="Picture 4" descr="https://avatars.mds.yandex.net/get-zen_doc/1711766/pub_5e58aa2b69807744879b8fac_5e596bef227f403871e7bebd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2" y="54825"/>
            <a:ext cx="5760640" cy="159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Факты дискриминации некоренного населения в странах СНГ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166" y="44460"/>
            <a:ext cx="3168352" cy="159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3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Член </a:t>
            </a:r>
            <a:r>
              <a:rPr lang="ru-RU" b="1" dirty="0"/>
              <a:t>торгово-промышленной палаты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Торгово-промышленная </a:t>
            </a:r>
            <a:r>
              <a:rPr lang="ru-RU" dirty="0"/>
              <a:t>палата Российской Федерации — старейшее объединение предпринимателей в стране.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Мы являемся членом ТПП Санкт-Петербурга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25311"/>
            <a:ext cx="6087958" cy="144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tatic.anumis.ru/global/images/photos/0127/huge/8008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96" y="3789040"/>
            <a:ext cx="2619145" cy="261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56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/>
              <a:t>Партнер РАМС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«</a:t>
            </a:r>
            <a:r>
              <a:rPr lang="ru-RU" dirty="0"/>
              <a:t>Лизоформ» — партнер Общероссийской общественной организации «Ассоциация медицинских сестер России».</a:t>
            </a:r>
          </a:p>
          <a:p>
            <a:endParaRPr lang="ru-RU" dirty="0"/>
          </a:p>
        </p:txBody>
      </p:sp>
      <p:pic>
        <p:nvPicPr>
          <p:cNvPr id="5122" name="Picture 2" descr="Ассоциация медицинских сестер Росси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73016"/>
            <a:ext cx="7064137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12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Участник </a:t>
            </a:r>
            <a:r>
              <a:rPr lang="ru-RU" b="1" dirty="0"/>
              <a:t>НАСКИ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2687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НП </a:t>
            </a:r>
            <a:r>
              <a:rPr lang="ru-RU" dirty="0"/>
              <a:t>«НАСКИ» (Национальная ассоциация специалистов по контролю инфекций, связанных с оказанием медицинской помощи) — первое в России профессиональное объединение специалистов, занимающихся вопросами контроля инфекций, связанных с оказанием медицинской помощи (ИСМП).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При поддержке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212531"/>
            <a:ext cx="457200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50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dirty="0" smtClean="0"/>
              <a:t/>
            </a:r>
            <a:br>
              <a:rPr lang="ru-RU" sz="4900" b="1" dirty="0" smtClean="0"/>
            </a:br>
            <a:r>
              <a:rPr lang="ru-RU" sz="4900" b="1" dirty="0" smtClean="0"/>
              <a:t>Членство </a:t>
            </a:r>
            <a:r>
              <a:rPr lang="ru-RU" sz="4900" b="1" dirty="0"/>
              <a:t>в НОД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8905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«</a:t>
            </a:r>
            <a:r>
              <a:rPr lang="ru-RU" dirty="0"/>
              <a:t>Лизоформ» состоит в Национальной Организации </a:t>
            </a:r>
            <a:r>
              <a:rPr lang="ru-RU" dirty="0" err="1"/>
              <a:t>Дезинфекционистов</a:t>
            </a:r>
            <a:r>
              <a:rPr lang="ru-RU" dirty="0"/>
              <a:t> — общественном профессиональном объединении организаций дезинфекционного профиля, которое объединяет специалистов в области </a:t>
            </a:r>
            <a:r>
              <a:rPr lang="ru-RU" dirty="0" err="1"/>
              <a:t>дезинфектологии</a:t>
            </a:r>
            <a:r>
              <a:rPr lang="ru-RU" dirty="0"/>
              <a:t> из России, Беларуси, Молдовы, Украины и Узбекистана.</a:t>
            </a:r>
          </a:p>
        </p:txBody>
      </p:sp>
      <p:pic>
        <p:nvPicPr>
          <p:cNvPr id="7170" name="Picture 2" descr="https://xn--80akijmbjfmbep.xn--p1ai/site/img/part/part_11_n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25144"/>
            <a:ext cx="2578595" cy="19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17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feldsher.ru/upload/iblock/308/3089253e198e458171b275abd782747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941168"/>
            <a:ext cx="202813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089688"/>
            <a:ext cx="3586831" cy="203532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417" y="2868533"/>
            <a:ext cx="1080135" cy="1384300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315" y="3744265"/>
            <a:ext cx="1428115" cy="1706245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384" y="4000104"/>
            <a:ext cx="916940" cy="705485"/>
          </a:xfrm>
          <a:prstGeom prst="rect">
            <a:avLst/>
          </a:prstGeom>
          <a:noFill/>
        </p:spPr>
      </p:pic>
      <p:pic>
        <p:nvPicPr>
          <p:cNvPr id="9" name="Рисунок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860218"/>
            <a:ext cx="1788716" cy="1724645"/>
          </a:xfrm>
          <a:prstGeom prst="rect">
            <a:avLst/>
          </a:prstGeom>
          <a:noFill/>
        </p:spPr>
      </p:pic>
      <p:sp>
        <p:nvSpPr>
          <p:cNvPr id="4" name="AutoShape 20" descr="https://www.polatbanyoaksesuarlari.com/uploads/polatbanyoaksesuarlaricom/pages_photo/polat_banyo_aksesuar_15989186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90" name="Picture 22" descr="Ophardt Ingo Man Plus TLS / A26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653910"/>
            <a:ext cx="1664584" cy="150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Ophardt Hygiëne - Santral Papierrolhouder RVS geschikt voor midi papierrol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26" y="5584863"/>
            <a:ext cx="872182" cy="12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4" name="Picture 26" descr="Mediengalerie öffnen 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46463"/>
            <a:ext cx="1476157" cy="14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01752"/>
            <a:ext cx="1872208" cy="140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7"/>
          <a:stretch/>
        </p:blipFill>
        <p:spPr bwMode="auto">
          <a:xfrm>
            <a:off x="7951790" y="1809663"/>
            <a:ext cx="987166" cy="77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31515" r="54983" b="19148"/>
          <a:stretch/>
        </p:blipFill>
        <p:spPr bwMode="auto">
          <a:xfrm>
            <a:off x="6828539" y="1301752"/>
            <a:ext cx="659785" cy="101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https://www.deznet.ru/upload/iblock/53f/53f0bbfb7bb58be98f3c0248d5e473d3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7"/>
          <a:stretch/>
        </p:blipFill>
        <p:spPr bwMode="auto">
          <a:xfrm>
            <a:off x="7763490" y="853636"/>
            <a:ext cx="1087062" cy="10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3626" y="130175"/>
            <a:ext cx="8427187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/>
              <a:t>На текущий момент в компании развиваются несколько направлений, по которым мы можем предложить решения мед </a:t>
            </a:r>
            <a:r>
              <a:rPr lang="ru-RU" dirty="0" smtClean="0"/>
              <a:t>учреждениям:</a:t>
            </a:r>
            <a:endParaRPr lang="ru-RU" dirty="0"/>
          </a:p>
          <a:p>
            <a:pPr marL="342900" lvl="0" indent="-342900">
              <a:buAutoNum type="arabicPeriod"/>
            </a:pPr>
            <a:r>
              <a:rPr lang="ru-RU" b="1" dirty="0" smtClean="0">
                <a:solidFill>
                  <a:srgbClr val="008A3E"/>
                </a:solidFill>
              </a:rPr>
              <a:t>Дезинфекция </a:t>
            </a:r>
            <a:r>
              <a:rPr lang="ru-RU" b="1" dirty="0">
                <a:solidFill>
                  <a:srgbClr val="008A3E"/>
                </a:solidFill>
              </a:rPr>
              <a:t>и </a:t>
            </a:r>
            <a:r>
              <a:rPr lang="ru-RU" b="1" dirty="0" smtClean="0">
                <a:solidFill>
                  <a:srgbClr val="008A3E"/>
                </a:solidFill>
              </a:rPr>
              <a:t>Антисептика                                                 </a:t>
            </a:r>
            <a:r>
              <a:rPr lang="ru-RU" dirty="0" smtClean="0"/>
              <a:t>2. </a:t>
            </a:r>
            <a:r>
              <a:rPr lang="ru-RU" b="1" dirty="0" smtClean="0">
                <a:solidFill>
                  <a:srgbClr val="008A3E"/>
                </a:solidFill>
              </a:rPr>
              <a:t>ЦСО</a:t>
            </a:r>
          </a:p>
          <a:p>
            <a:pPr marL="342900" lvl="0" indent="-342900">
              <a:buAutoNum type="arabicPeriod"/>
            </a:pPr>
            <a:endParaRPr lang="ru-RU" dirty="0"/>
          </a:p>
          <a:p>
            <a:pPr marL="342900" lvl="0" indent="-342900">
              <a:buAutoNum type="arabicPeriod"/>
            </a:pPr>
            <a:endParaRPr lang="ru-RU" dirty="0" smtClean="0"/>
          </a:p>
          <a:p>
            <a:pPr marL="342900" lvl="0" indent="-342900">
              <a:buAutoNum type="arabicPeriod"/>
            </a:pPr>
            <a:endParaRPr lang="ru-RU" dirty="0"/>
          </a:p>
          <a:p>
            <a:pPr lvl="0"/>
            <a:r>
              <a:rPr lang="ru-RU" dirty="0" smtClean="0"/>
              <a:t>                                                                                           </a:t>
            </a:r>
          </a:p>
          <a:p>
            <a:pPr lvl="0"/>
            <a:endParaRPr lang="ru-RU" dirty="0"/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/>
          </a:p>
          <a:p>
            <a:r>
              <a:rPr lang="ru-RU" dirty="0" smtClean="0"/>
              <a:t>3. </a:t>
            </a:r>
            <a:r>
              <a:rPr lang="ru-RU" b="1" dirty="0" smtClean="0">
                <a:solidFill>
                  <a:srgbClr val="008A3E"/>
                </a:solidFill>
              </a:rPr>
              <a:t>СГО   </a:t>
            </a:r>
            <a:r>
              <a:rPr lang="ru-RU" dirty="0" smtClean="0"/>
              <a:t>                                             4. </a:t>
            </a:r>
            <a:r>
              <a:rPr lang="ru-RU" b="1" dirty="0" smtClean="0">
                <a:solidFill>
                  <a:srgbClr val="008A3E"/>
                </a:solidFill>
              </a:rPr>
              <a:t>Эндоскопия и </a:t>
            </a:r>
            <a:r>
              <a:rPr lang="ru-RU" b="1" dirty="0">
                <a:solidFill>
                  <a:srgbClr val="008A3E"/>
                </a:solidFill>
              </a:rPr>
              <a:t>Комплексные решения под </a:t>
            </a:r>
            <a:r>
              <a:rPr lang="ru-RU" b="1" dirty="0" smtClean="0">
                <a:solidFill>
                  <a:srgbClr val="008A3E"/>
                </a:solidFill>
              </a:rPr>
              <a:t> </a:t>
            </a:r>
          </a:p>
          <a:p>
            <a:r>
              <a:rPr lang="ru-RU" b="1" dirty="0">
                <a:solidFill>
                  <a:srgbClr val="008A3E"/>
                </a:solidFill>
              </a:rPr>
              <a:t> </a:t>
            </a:r>
            <a:r>
              <a:rPr lang="ru-RU" b="1" dirty="0" smtClean="0">
                <a:solidFill>
                  <a:srgbClr val="008A3E"/>
                </a:solidFill>
              </a:rPr>
              <a:t>                                                               ключ </a:t>
            </a:r>
            <a:r>
              <a:rPr lang="ru-RU" b="1" dirty="0">
                <a:solidFill>
                  <a:srgbClr val="008A3E"/>
                </a:solidFill>
              </a:rPr>
              <a:t>в проектировании и обустройстве </a:t>
            </a:r>
            <a:endParaRPr lang="ru-RU" b="1" dirty="0" smtClean="0">
              <a:solidFill>
                <a:srgbClr val="008A3E"/>
              </a:solidFill>
            </a:endParaRPr>
          </a:p>
          <a:p>
            <a:r>
              <a:rPr lang="ru-RU" b="1" dirty="0">
                <a:solidFill>
                  <a:srgbClr val="008A3E"/>
                </a:solidFill>
              </a:rPr>
              <a:t> </a:t>
            </a:r>
            <a:r>
              <a:rPr lang="ru-RU" b="1" dirty="0" smtClean="0">
                <a:solidFill>
                  <a:srgbClr val="008A3E"/>
                </a:solidFill>
              </a:rPr>
              <a:t>                                                               помещений </a:t>
            </a:r>
            <a:r>
              <a:rPr lang="ru-RU" b="1" dirty="0">
                <a:solidFill>
                  <a:srgbClr val="008A3E"/>
                </a:solidFill>
              </a:rPr>
              <a:t>для дезинфекции</a:t>
            </a:r>
          </a:p>
          <a:p>
            <a:pPr lvl="0"/>
            <a:endParaRPr lang="ru-RU" dirty="0" smtClean="0"/>
          </a:p>
          <a:p>
            <a:pPr lvl="0"/>
            <a:r>
              <a:rPr lang="ru-RU" dirty="0" smtClean="0"/>
              <a:t>                                                           5</a:t>
            </a:r>
            <a:r>
              <a:rPr lang="ru-RU" dirty="0"/>
              <a:t>. </a:t>
            </a:r>
            <a:r>
              <a:rPr lang="ru-RU" b="1" dirty="0">
                <a:solidFill>
                  <a:srgbClr val="008A3E"/>
                </a:solidFill>
              </a:rPr>
              <a:t>Утилизация мед отходов</a:t>
            </a:r>
          </a:p>
          <a:p>
            <a:pPr lvl="0"/>
            <a:endParaRPr lang="ru-RU" dirty="0" smtClean="0"/>
          </a:p>
          <a:p>
            <a:pPr lvl="0"/>
            <a:endParaRPr lang="ru-RU" dirty="0"/>
          </a:p>
          <a:p>
            <a:r>
              <a:rPr lang="ru-RU" dirty="0" smtClean="0"/>
              <a:t>                                                           </a:t>
            </a:r>
          </a:p>
          <a:p>
            <a:pPr lvl="0"/>
            <a:endParaRPr lang="ru-RU" dirty="0"/>
          </a:p>
          <a:p>
            <a:pPr lvl="0"/>
            <a:endParaRPr lang="ru-RU" dirty="0" smtClean="0"/>
          </a:p>
          <a:p>
            <a:pPr lvl="0"/>
            <a:endParaRPr lang="ru-RU" dirty="0"/>
          </a:p>
          <a:p>
            <a:pPr lvl="0"/>
            <a:endParaRPr lang="ru-RU" dirty="0" smtClean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473" y="5456055"/>
            <a:ext cx="1887683" cy="128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21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83671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Направление Дезинфекция и Антисептика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861049"/>
            <a:ext cx="8229600" cy="29969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Авторские </a:t>
            </a:r>
            <a:r>
              <a:rPr lang="ru-RU" sz="2000" dirty="0"/>
              <a:t>рецептуры «Лизоформ» проходят многоступенчатый контроль. </a:t>
            </a:r>
          </a:p>
          <a:p>
            <a:pPr marL="0" indent="0">
              <a:buNone/>
            </a:pPr>
            <a:r>
              <a:rPr lang="ru-RU" sz="2000" dirty="0" smtClean="0"/>
              <a:t>Для </a:t>
            </a:r>
            <a:r>
              <a:rPr lang="ru-RU" sz="2000" dirty="0"/>
              <a:t>создания продукции используются высококачественные исходные материалы.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Мониторинг </a:t>
            </a:r>
            <a:r>
              <a:rPr lang="ru-RU" sz="2000" dirty="0"/>
              <a:t>качества производства осуществляется в соответствии с ГОСТом, а продукция соответствует стандартам международного уровня.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/>
              <a:t>Х</a:t>
            </a:r>
            <a:r>
              <a:rPr lang="ru-RU" sz="2000" dirty="0" smtClean="0"/>
              <a:t>имики</a:t>
            </a:r>
            <a:r>
              <a:rPr lang="ru-RU" sz="2000" dirty="0"/>
              <a:t>, врачи-эпидемиологи и </a:t>
            </a:r>
            <a:r>
              <a:rPr lang="ru-RU" sz="2000" dirty="0" err="1"/>
              <a:t>дезинфектологи</a:t>
            </a:r>
            <a:r>
              <a:rPr lang="ru-RU" sz="2000" dirty="0"/>
              <a:t> постоянно изучают отраслевые инновации для дальнейшего развития технологий.</a:t>
            </a:r>
          </a:p>
          <a:p>
            <a:endParaRPr lang="ru-RU" dirty="0"/>
          </a:p>
        </p:txBody>
      </p:sp>
      <p:pic>
        <p:nvPicPr>
          <p:cNvPr id="2050" name="Picture 2" descr="Календарь SYNEVO: лаборатория будущег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94879"/>
            <a:ext cx="2397075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ekoboz.ru/images/2018/18.09/340923cc27176ef56f9362f8a25182c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080989"/>
            <a:ext cx="2592902" cy="164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4248472" cy="29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07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996952"/>
            <a:ext cx="7616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</a:rPr>
              <a:t>Инфекционная безопасность в мед учреждении – гарантия здоровья персонала, их близких и пациентов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52" y="260648"/>
            <a:ext cx="4262516" cy="239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260648"/>
            <a:ext cx="3744416" cy="242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365104"/>
            <a:ext cx="8064897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720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32528" y="1458268"/>
            <a:ext cx="4183688" cy="20313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ahoma"/>
              </a:rPr>
              <a:t>Верзилина Светлана Петровна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/>
              </a:rPr>
              <a:t>Начальник отдела продвижения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/>
              </a:rPr>
              <a:t>ООО "Лизоформ - СПб"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/>
              </a:rPr>
              <a:t>e-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mail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: </a:t>
            </a:r>
            <a:r>
              <a:rPr lang="ru-RU" u="sng" dirty="0">
                <a:solidFill>
                  <a:srgbClr val="0000FF"/>
                </a:solidFill>
                <a:latin typeface="Tahoma"/>
                <a:hlinkClick r:id="rId2"/>
              </a:rPr>
              <a:t>tmz@lysoform.ru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Tahoma"/>
              </a:rPr>
              <a:t>тел. +7-917-101-42-55 </a:t>
            </a:r>
            <a:endParaRPr lang="ru-RU" dirty="0" smtClean="0">
              <a:solidFill>
                <a:srgbClr val="000000"/>
              </a:solidFill>
              <a:latin typeface="Tahoma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ahoma"/>
              </a:rPr>
              <a:t>(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WatsApp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Viber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ahoma"/>
              </a:rPr>
              <a:t>Telegram</a:t>
            </a:r>
            <a:r>
              <a:rPr lang="ru-RU" dirty="0">
                <a:solidFill>
                  <a:srgbClr val="000000"/>
                </a:solidFill>
                <a:latin typeface="Tahoma"/>
              </a:rPr>
              <a:t>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27" y="404664"/>
            <a:ext cx="39052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4149080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8A3E"/>
                </a:solidFill>
              </a:rPr>
              <a:t>В вопросах дезинфекции не бывает мелочей!</a:t>
            </a: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00573"/>
            <a:ext cx="1512168" cy="1928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172" y="4941702"/>
            <a:ext cx="2232248" cy="192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 descr="https://shoppingator.ru/pict/tovar/httpswwwcdn3.static1-sima-land.com/items/4705255/0/700.jpg?v=160631133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27" y="4941702"/>
            <a:ext cx="1970362" cy="185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900573"/>
            <a:ext cx="1602433" cy="189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00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16" y="4509120"/>
            <a:ext cx="12477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752725"/>
            <a:ext cx="12477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55849"/>
            <a:ext cx="12477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3" y="3167063"/>
            <a:ext cx="12477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49701"/>
            <a:ext cx="12477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661248"/>
            <a:ext cx="12477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445224"/>
            <a:ext cx="12477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852936"/>
            <a:ext cx="12477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92696"/>
            <a:ext cx="5688632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47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01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284984"/>
            <a:ext cx="8697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8A3E"/>
                </a:solidFill>
              </a:rPr>
              <a:t> - качество</a:t>
            </a:r>
            <a:r>
              <a:rPr lang="ru-RU" b="1" dirty="0">
                <a:solidFill>
                  <a:srgbClr val="008A3E"/>
                </a:solidFill>
              </a:rPr>
              <a:t>, проверенное </a:t>
            </a:r>
            <a:r>
              <a:rPr lang="ru-RU" b="1" dirty="0" smtClean="0">
                <a:solidFill>
                  <a:srgbClr val="008A3E"/>
                </a:solidFill>
              </a:rPr>
              <a:t>временем;</a:t>
            </a:r>
          </a:p>
          <a:p>
            <a:r>
              <a:rPr lang="ru-RU" b="1" dirty="0" smtClean="0">
                <a:solidFill>
                  <a:srgbClr val="008A3E"/>
                </a:solidFill>
              </a:rPr>
              <a:t> - родоначальник </a:t>
            </a:r>
            <a:r>
              <a:rPr lang="ru-RU" b="1" dirty="0">
                <a:solidFill>
                  <a:srgbClr val="008A3E"/>
                </a:solidFill>
              </a:rPr>
              <a:t>современного подхода к обеспечению инфекционной безопасности в России на разных уровнях</a:t>
            </a:r>
            <a:r>
              <a:rPr lang="ru-RU" b="1" dirty="0" smtClean="0">
                <a:solidFill>
                  <a:srgbClr val="008A3E"/>
                </a:solidFill>
              </a:rPr>
              <a:t>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b="1" dirty="0" smtClean="0">
                <a:solidFill>
                  <a:srgbClr val="008A3E"/>
                </a:solidFill>
              </a:rPr>
              <a:t>Задача компании </a:t>
            </a:r>
            <a:r>
              <a:rPr lang="ru-RU" b="1" dirty="0">
                <a:solidFill>
                  <a:srgbClr val="008A3E"/>
                </a:solidFill>
              </a:rPr>
              <a:t>– помочь мед учреждениям сделать правильный выбор продукции для обеспечения инфекционной безопасности, которая поможет сохранить </a:t>
            </a:r>
            <a:r>
              <a:rPr lang="ru-RU" b="1" dirty="0" smtClean="0">
                <a:solidFill>
                  <a:srgbClr val="008A3E"/>
                </a:solidFill>
              </a:rPr>
              <a:t>здоровье специалистов </a:t>
            </a:r>
            <a:r>
              <a:rPr lang="ru-RU" b="1" dirty="0">
                <a:solidFill>
                  <a:srgbClr val="008A3E"/>
                </a:solidFill>
              </a:rPr>
              <a:t>, их близких и пациентов.</a:t>
            </a:r>
          </a:p>
        </p:txBody>
      </p:sp>
      <p:pic>
        <p:nvPicPr>
          <p:cNvPr id="6" name="Picture 2" descr="https://www.lider2017.ru/uploads/media/Partners/0001/01/04f090fe23545befa23c2bada793d9d68fb9dab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2636"/>
            <a:ext cx="8208663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36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16632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1900 год </a:t>
            </a:r>
            <a:r>
              <a:rPr lang="ru-RU" dirty="0" smtClean="0"/>
              <a:t>– разработка </a:t>
            </a:r>
            <a:r>
              <a:rPr lang="ru-RU" b="1" dirty="0" smtClean="0"/>
              <a:t>первого в </a:t>
            </a:r>
            <a:r>
              <a:rPr lang="ru-RU" b="1" dirty="0"/>
              <a:t>мире </a:t>
            </a:r>
            <a:r>
              <a:rPr lang="ru-RU" b="1" dirty="0" smtClean="0"/>
              <a:t>дезинфицирующего </a:t>
            </a:r>
            <a:r>
              <a:rPr lang="ru-RU" b="1" dirty="0"/>
              <a:t>и </a:t>
            </a:r>
            <a:r>
              <a:rPr lang="ru-RU" b="1" dirty="0" smtClean="0"/>
              <a:t>противомикробного средства</a:t>
            </a:r>
            <a:r>
              <a:rPr lang="ru-RU" dirty="0" smtClean="0"/>
              <a:t> на </a:t>
            </a:r>
            <a:r>
              <a:rPr lang="ru-RU" dirty="0"/>
              <a:t>основе формалина и спиртового раствора калийного </a:t>
            </a:r>
            <a:r>
              <a:rPr lang="ru-RU" dirty="0" smtClean="0"/>
              <a:t>мыла </a:t>
            </a:r>
            <a:r>
              <a:rPr lang="ru-RU" b="1" dirty="0" smtClean="0"/>
              <a:t>« Лизоформ» </a:t>
            </a:r>
            <a:r>
              <a:rPr lang="ru-RU" dirty="0" smtClean="0"/>
              <a:t>и создание </a:t>
            </a:r>
            <a:r>
              <a:rPr lang="ru-RU" b="1" dirty="0" smtClean="0"/>
              <a:t>химико-фармацевтической</a:t>
            </a:r>
            <a:r>
              <a:rPr lang="ru-RU" b="1" dirty="0"/>
              <a:t> </a:t>
            </a:r>
            <a:r>
              <a:rPr lang="ru-RU" b="1" dirty="0" smtClean="0"/>
              <a:t>компании « Лизоформ» Германия</a:t>
            </a:r>
            <a:r>
              <a:rPr lang="ru-RU" dirty="0" smtClean="0"/>
              <a:t>. </a:t>
            </a:r>
          </a:p>
        </p:txBody>
      </p:sp>
      <p:pic>
        <p:nvPicPr>
          <p:cNvPr id="2052" name="Picture 4" descr="Доктор Ханс Роземан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16633"/>
            <a:ext cx="1193582" cy="138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7936" y="1962854"/>
            <a:ext cx="6840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Петербурге «</a:t>
            </a:r>
            <a:r>
              <a:rPr lang="ru-RU" dirty="0" err="1"/>
              <a:t>Лизоформъ</a:t>
            </a:r>
            <a:r>
              <a:rPr lang="ru-RU" dirty="0"/>
              <a:t>» производил Людвиг Людвигович </a:t>
            </a:r>
            <a:r>
              <a:rPr lang="ru-RU" dirty="0" err="1"/>
              <a:t>Минлос</a:t>
            </a:r>
            <a:r>
              <a:rPr lang="ru-RU" dirty="0"/>
              <a:t>, владелец торгового дома "Л. </a:t>
            </a:r>
            <a:r>
              <a:rPr lang="ru-RU" dirty="0" err="1" smtClean="0"/>
              <a:t>Минлос</a:t>
            </a:r>
            <a:r>
              <a:rPr lang="ru-RU" dirty="0" smtClean="0"/>
              <a:t>« на </a:t>
            </a:r>
            <a:r>
              <a:rPr lang="ru-RU" dirty="0"/>
              <a:t>базе своего химического завода. </a:t>
            </a:r>
          </a:p>
        </p:txBody>
      </p:sp>
      <p:pic>
        <p:nvPicPr>
          <p:cNvPr id="5" name="Picture 6" descr="https://b.itemimg.com/i/215796665.0.jpg?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252" y="1767445"/>
            <a:ext cx="1752195" cy="131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0460" y="3284984"/>
            <a:ext cx="66918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1991 год </a:t>
            </a:r>
            <a:r>
              <a:rPr lang="ru-RU" b="1" dirty="0"/>
              <a:t>в Санкт-Петербурге был создан русский «Лизоформ»</a:t>
            </a:r>
            <a:r>
              <a:rPr lang="ru-RU" dirty="0"/>
              <a:t>, который стал первым в России производителем дезинфицирующих средств. </a:t>
            </a:r>
            <a:r>
              <a:rPr lang="ru-RU" dirty="0" smtClean="0"/>
              <a:t>Учредитель -Веткина </a:t>
            </a:r>
            <a:r>
              <a:rPr lang="ru-RU" dirty="0"/>
              <a:t>Инга Феликсовна, врач-эпидемиолог по образованию, закончившая Санкт-Петербургский мед университет.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238" y="3357852"/>
            <a:ext cx="1828748" cy="171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5"/>
          <a:stretch>
            <a:fillRect/>
          </a:stretch>
        </p:blipFill>
        <p:spPr>
          <a:xfrm>
            <a:off x="400460" y="4762312"/>
            <a:ext cx="8400528" cy="211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1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56990"/>
          </a:xfrm>
        </p:spPr>
        <p:txBody>
          <a:bodyPr/>
          <a:lstStyle/>
          <a:p>
            <a:r>
              <a:rPr lang="ru-RU" b="1" dirty="0" smtClean="0"/>
              <a:t>Внедрение понятия антисептик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1996</a:t>
            </a:r>
            <a:r>
              <a:rPr lang="en-GB" b="1" dirty="0" smtClean="0"/>
              <a:t> </a:t>
            </a:r>
            <a:r>
              <a:rPr lang="ru-RU" b="1" dirty="0" smtClean="0"/>
              <a:t>г. </a:t>
            </a:r>
            <a:r>
              <a:rPr lang="ru-RU" dirty="0" smtClean="0"/>
              <a:t>«Лизоформ</a:t>
            </a:r>
            <a:r>
              <a:rPr lang="ru-RU" dirty="0"/>
              <a:t>» первым внедрил в медицинских учреждениях практику использования кожных антисептиков  вместе с локтевым дозатором.</a:t>
            </a:r>
          </a:p>
          <a:p>
            <a:endParaRPr lang="ru-RU" dirty="0"/>
          </a:p>
        </p:txBody>
      </p:sp>
      <p:pic>
        <p:nvPicPr>
          <p:cNvPr id="1026" name="Picture 2" descr="Дозатор настенный Ингасепт 26 1220100 пластиковая помпа Дозаторы для антисе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99476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Антисептическое средство АХД 2000 - Экспресс 1 литр дешево и с доставкой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809999"/>
            <a:ext cx="2286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80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/>
              <a:t>Профессиональное уборочное оборудование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844825"/>
            <a:ext cx="8229600" cy="223224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/>
              <a:t>1998</a:t>
            </a:r>
            <a:r>
              <a:rPr lang="en-GB" b="1" dirty="0" smtClean="0"/>
              <a:t> </a:t>
            </a:r>
            <a:r>
              <a:rPr lang="ru-RU" b="1" dirty="0" smtClean="0"/>
              <a:t>г. </a:t>
            </a:r>
            <a:r>
              <a:rPr lang="ru-RU" dirty="0" smtClean="0"/>
              <a:t>Лизоформ первым предложил медицинским </a:t>
            </a:r>
            <a:r>
              <a:rPr lang="ru-RU" dirty="0"/>
              <a:t>учреждениям профессиональную технику для ручной уборки и дезинфекции различных поверхностей.</a:t>
            </a:r>
          </a:p>
          <a:p>
            <a:endParaRPr lang="ru-RU" dirty="0"/>
          </a:p>
        </p:txBody>
      </p:sp>
      <p:pic>
        <p:nvPicPr>
          <p:cNvPr id="2050" name="Picture 2" descr="Тележка уборочная VERMOP Aquva 614392 34 л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439837"/>
            <a:ext cx="2659757" cy="341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49091"/>
            <a:ext cx="2232248" cy="272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ttps://cleantorg.ru/upload/iblock/001/0012826ebfb78fca7a6571465dc5172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88"/>
          <a:stretch/>
        </p:blipFill>
        <p:spPr bwMode="auto">
          <a:xfrm>
            <a:off x="179512" y="3949092"/>
            <a:ext cx="2734183" cy="272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49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Развитие нового направления медицинского оборудования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2005</a:t>
            </a:r>
            <a:r>
              <a:rPr lang="en-GB" b="1" dirty="0" smtClean="0"/>
              <a:t> </a:t>
            </a:r>
            <a:r>
              <a:rPr lang="ru-RU" b="1" dirty="0" smtClean="0"/>
              <a:t>г. </a:t>
            </a:r>
            <a:r>
              <a:rPr lang="en-GB" b="1" dirty="0" smtClean="0"/>
              <a:t> </a:t>
            </a:r>
            <a:r>
              <a:rPr lang="ru-RU" dirty="0" smtClean="0"/>
              <a:t>Начинается </a:t>
            </a:r>
            <a:r>
              <a:rPr lang="ru-RU" dirty="0"/>
              <a:t>развитие нового направления , в рамках которого мы предлагаем медицинское оборудование для оснащения эндоскопических отделений и участков обеззараживания медицинских отходов. </a:t>
            </a:r>
          </a:p>
          <a:p>
            <a:endParaRPr lang="ru-RU" dirty="0"/>
          </a:p>
        </p:txBody>
      </p:sp>
      <p:pic>
        <p:nvPicPr>
          <p:cNvPr id="3074" name="Picture 2" descr="Вашему внимаю представляется один из самых эффективных методов обеззаражива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20606"/>
            <a:ext cx="3432381" cy="25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КЛИНДЕЗ\Downloads\28.jpg">
            <a:extLst>
              <a:ext uri="{FF2B5EF4-FFF2-40B4-BE49-F238E27FC236}">
                <a16:creationId xmlns="" xmlns:a16="http://schemas.microsoft.com/office/drawing/2014/main" id="{382F1B3E-B5AF-4C60-B055-E3D48F7AD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35675"/>
            <a:ext cx="4464496" cy="225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55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/>
              <a:t>Модернизация собственного производства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/>
              <a:t>2007 </a:t>
            </a:r>
            <a:r>
              <a:rPr lang="ru-RU" b="1" dirty="0" smtClean="0"/>
              <a:t> г. </a:t>
            </a:r>
            <a:r>
              <a:rPr lang="ru-RU" dirty="0" smtClean="0"/>
              <a:t>Производственная </a:t>
            </a:r>
            <a:r>
              <a:rPr lang="ru-RU" dirty="0"/>
              <a:t>площадка компании постоянно модернизируется и расширяется, обеспечивая выпуск новой продукции, востребованной в ЛПО и других учреждениях.</a:t>
            </a:r>
          </a:p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2843377"/>
              </p:ext>
            </p:extLst>
          </p:nvPr>
        </p:nvGraphicFramePr>
        <p:xfrm>
          <a:off x="1808035" y="4196288"/>
          <a:ext cx="963765" cy="1847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PDF" r:id="rId3" imgW="0" imgH="0" progId="">
                  <p:embed/>
                </p:oleObj>
              </mc:Choice>
              <mc:Fallback>
                <p:oleObj name="PDF" r:id="rId3" imgW="0" imgH="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8035" y="4196288"/>
                        <a:ext cx="963765" cy="184762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9" descr="med_3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-6000" contrast="6000"/>
          </a:blip>
          <a:srcRect/>
          <a:stretch>
            <a:fillRect/>
          </a:stretch>
        </p:blipFill>
        <p:spPr bwMode="auto">
          <a:xfrm>
            <a:off x="132858" y="4005064"/>
            <a:ext cx="1656184" cy="2188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Z:\Users\Администрация\Иванова_Светлана\ЛИЗОФОРМ\ПРОДУКЦИЯ\НОВЫЕ РАЗРАБОТКИ\Доклад\лазарин спрей 20.01-1.jpg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2771800" y="4065935"/>
            <a:ext cx="864096" cy="1977623"/>
          </a:xfrm>
          <a:prstGeom prst="rect">
            <a:avLst/>
          </a:prstGeom>
          <a:noFill/>
          <a:effectLst>
            <a:glow rad="127000">
              <a:schemeClr val="bg1">
                <a:alpha val="33000"/>
              </a:schemeClr>
            </a:glow>
            <a:softEdge rad="127000"/>
          </a:effectLst>
          <a:extLst/>
        </p:spPr>
      </p:pic>
      <p:pic>
        <p:nvPicPr>
          <p:cNvPr id="1034" name="Picture 10" descr="Главная.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21" y="4213456"/>
            <a:ext cx="1902926" cy="190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Дезоборона, концентрированный раствор 1 литр купить по выгодной цене в Моск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309" y="4065935"/>
            <a:ext cx="2759691" cy="212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C:\Users\lev\Desktop\2019\ПРЕЗЕНТАЦИЯ к сбору менеджеров 2019\лизарин 1л. p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09995"/>
            <a:ext cx="901700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G:\ПРЕЗЕНТАЦИИ\Лизарин профи_files\-_00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832" y="3796897"/>
            <a:ext cx="1019175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60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/>
              <a:t>Развитие нового направление «Проектирование»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2015 г. </a:t>
            </a:r>
            <a:r>
              <a:rPr lang="ru-RU" dirty="0" smtClean="0"/>
              <a:t>Осуществляем </a:t>
            </a:r>
            <a:r>
              <a:rPr lang="ru-RU" dirty="0"/>
              <a:t>проектирование участков  обеззараживания медицинских отходов и рабочих помещений эндоскопических отделений.</a:t>
            </a:r>
          </a:p>
          <a:p>
            <a:endParaRPr lang="ru-RU" dirty="0"/>
          </a:p>
        </p:txBody>
      </p:sp>
      <p:pic>
        <p:nvPicPr>
          <p:cNvPr id="11270" name="Picture 6" descr="Architecture concept with drawing compass on blueprints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95" y="3829839"/>
            <a:ext cx="4489353" cy="298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lc="http://schemas.openxmlformats.org/drawingml/2006/lockedCanvas" xmlns="" xmlns:a16="http://schemas.microsoft.com/office/drawing/2014/main" id="{BB6254A9-3257-4CC8-B1D9-B334921CF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119280"/>
            <a:ext cx="2844317" cy="365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1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6632</TotalTime>
  <Words>561</Words>
  <Application>Microsoft Office PowerPoint</Application>
  <PresentationFormat>Экран (4:3)</PresentationFormat>
  <Paragraphs>68</Paragraphs>
  <Slides>22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Тема Office</vt:lpstr>
      <vt:lpstr>3_Тема Office</vt:lpstr>
      <vt:lpstr>PDF</vt:lpstr>
      <vt:lpstr>Презентация PowerPoint</vt:lpstr>
      <vt:lpstr>Презентация PowerPoint</vt:lpstr>
      <vt:lpstr>Презентация PowerPoint</vt:lpstr>
      <vt:lpstr>Презентация PowerPoint</vt:lpstr>
      <vt:lpstr>Внедрение понятия антисептик</vt:lpstr>
      <vt:lpstr>Профессиональное уборочное оборудование</vt:lpstr>
      <vt:lpstr>Развитие нового направления медицинского оборудования</vt:lpstr>
      <vt:lpstr>Модернизация собственного производства</vt:lpstr>
      <vt:lpstr>Развитие нового направление «Проектирование»</vt:lpstr>
      <vt:lpstr>Собственный завод</vt:lpstr>
      <vt:lpstr>Предотвратим и обезвредим</vt:lpstr>
      <vt:lpstr>Презентация PowerPoint</vt:lpstr>
      <vt:lpstr>Презентация PowerPoint</vt:lpstr>
      <vt:lpstr> Член торгово-промышленной палаты </vt:lpstr>
      <vt:lpstr>Партнер РАМС </vt:lpstr>
      <vt:lpstr> Участник НАСКИ </vt:lpstr>
      <vt:lpstr> Членство в НОД </vt:lpstr>
      <vt:lpstr>Презентация PowerPoint</vt:lpstr>
      <vt:lpstr>Направление Дезинфекция и Антисептика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Admin</cp:lastModifiedBy>
  <cp:revision>226</cp:revision>
  <dcterms:created xsi:type="dcterms:W3CDTF">2021-12-20T18:07:51Z</dcterms:created>
  <dcterms:modified xsi:type="dcterms:W3CDTF">2023-11-23T12:11:32Z</dcterms:modified>
</cp:coreProperties>
</file>