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8" r:id="rId8"/>
    <p:sldId id="271" r:id="rId9"/>
    <p:sldId id="262" r:id="rId10"/>
    <p:sldId id="269" r:id="rId11"/>
    <p:sldId id="259" r:id="rId12"/>
    <p:sldId id="270" r:id="rId13"/>
    <p:sldId id="263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2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5142895664697"/>
          <c:y val="2.1175872220972433E-2"/>
          <c:w val="0.82515594675284298"/>
          <c:h val="0.63387822134115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2F-4AA3-9921-246B30345E6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72F-4AA3-9921-246B30345E67}"/>
              </c:ext>
            </c:extLst>
          </c:dPt>
          <c:cat>
            <c:strRef>
              <c:f>Лист1!$A$2:$A$5</c:f>
              <c:strCache>
                <c:ptCount val="3"/>
                <c:pt idx="0">
                  <c:v>болезни системы кровообращения</c:v>
                </c:pt>
                <c:pt idx="1">
                  <c:v>злокачественные заболевания</c:v>
                </c:pt>
                <c:pt idx="2">
                  <c:v>сахарный диабет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1000000</c:v>
                </c:pt>
                <c:pt idx="1">
                  <c:v>42000</c:v>
                </c:pt>
                <c:pt idx="2">
                  <c:v>92000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F-4AA3-9921-246B30345E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болезни системы кровообращения</c:v>
                </c:pt>
                <c:pt idx="1">
                  <c:v>злокачественные заболевания</c:v>
                </c:pt>
                <c:pt idx="2">
                  <c:v>сахарный диабет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72F-4AA3-9921-246B30345E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болезни системы кровообращения</c:v>
                </c:pt>
                <c:pt idx="1">
                  <c:v>злокачественные заболевания</c:v>
                </c:pt>
                <c:pt idx="2">
                  <c:v>сахарный диабет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72F-4AA3-9921-246B30345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571848"/>
        <c:axId val="278572176"/>
      </c:barChart>
      <c:catAx>
        <c:axId val="27857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8572176"/>
        <c:crosses val="autoZero"/>
        <c:auto val="1"/>
        <c:lblAlgn val="ctr"/>
        <c:lblOffset val="100"/>
        <c:noMultiLvlLbl val="0"/>
      </c:catAx>
      <c:valAx>
        <c:axId val="27857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571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5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0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7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4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0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2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3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4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9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9039F-4D56-ED4F-B16E-DCEB47EC66D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D962-1331-BF44-9FEF-CAAB0D013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18030-3E27-F4DF-8FB4-4FC8C53FB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775" y="1563329"/>
            <a:ext cx="10852265" cy="3215149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СРЕДНЕГО ПЕРСОНАЛА В ЕГО РЕАЛИЗАЦИИ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D4D9E-E8FD-EEA2-A216-7FA629F20B92}"/>
              </a:ext>
            </a:extLst>
          </p:cNvPr>
          <p:cNvSpPr txBox="1"/>
          <p:nvPr/>
        </p:nvSpPr>
        <p:spPr>
          <a:xfrm>
            <a:off x="4281055" y="5420910"/>
            <a:ext cx="7910945" cy="1351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40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/>
          </a:p>
          <a:p>
            <a:pPr algn="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Сызрань,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D4D9E-E8FD-EEA2-A216-7FA629F20B92}"/>
              </a:ext>
            </a:extLst>
          </p:cNvPr>
          <p:cNvSpPr txBox="1"/>
          <p:nvPr/>
        </p:nvSpPr>
        <p:spPr>
          <a:xfrm>
            <a:off x="5624945" y="4778478"/>
            <a:ext cx="7663351" cy="1603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40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профилактики ГБУЗ СО «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Сызранская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ЦГРБ»</a:t>
            </a:r>
          </a:p>
          <a:p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Шевырталова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Ивановна</a:t>
            </a:r>
          </a:p>
        </p:txBody>
      </p:sp>
      <p:pic>
        <p:nvPicPr>
          <p:cNvPr id="6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2916" y="142576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ЗОЖ">
            <a:extLst>
              <a:ext uri="{FF2B5EF4-FFF2-40B4-BE49-F238E27FC236}">
                <a16:creationId xmlns:a16="http://schemas.microsoft.com/office/drawing/2014/main" id="{17BD0A73-15B4-4117-5C3B-311F6B9C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32" y="-193639"/>
            <a:ext cx="4040123" cy="20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8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232"/>
            <a:ext cx="12192000" cy="54196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86026-0658-42D6-4081-2EC5188B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797" y="223436"/>
            <a:ext cx="9542205" cy="10630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ПРОФИЛАКТИЧЕСКОЙ ДЕЯТЕЛЬНОСТИ МЕДИЦИНСКОЙ СЕСТРЫ </a:t>
            </a:r>
          </a:p>
        </p:txBody>
      </p:sp>
      <p:pic>
        <p:nvPicPr>
          <p:cNvPr id="8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286" y="81579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695471" y="11103"/>
            <a:ext cx="496529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Овал 9"/>
          <p:cNvSpPr/>
          <p:nvPr/>
        </p:nvSpPr>
        <p:spPr>
          <a:xfrm>
            <a:off x="3484938" y="1536805"/>
            <a:ext cx="4970207" cy="19874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400" dirty="0"/>
              <a:t>патологии, вызывающей наибольшие социально-экономические потери в обществе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9935" y="4203290"/>
            <a:ext cx="2713704" cy="1769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сосудистые заболевания </a:t>
            </a:r>
          </a:p>
        </p:txBody>
      </p:sp>
      <p:sp>
        <p:nvSpPr>
          <p:cNvPr id="13" name="Овал 12"/>
          <p:cNvSpPr/>
          <p:nvPr/>
        </p:nvSpPr>
        <p:spPr>
          <a:xfrm>
            <a:off x="4588419" y="4709650"/>
            <a:ext cx="2713704" cy="1769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диабет II типа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8586903" y="4208206"/>
            <a:ext cx="2713704" cy="1769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онкологические </a:t>
            </a:r>
          </a:p>
          <a:p>
            <a:pPr algn="ctr"/>
            <a:r>
              <a:rPr lang="ru-RU" sz="2000" dirty="0"/>
              <a:t>болезни</a:t>
            </a:r>
          </a:p>
        </p:txBody>
      </p:sp>
      <p:sp>
        <p:nvSpPr>
          <p:cNvPr id="16" name="Стрелка вниз 15"/>
          <p:cNvSpPr/>
          <p:nvPr/>
        </p:nvSpPr>
        <p:spPr>
          <a:xfrm rot="2638853">
            <a:off x="2848975" y="3052704"/>
            <a:ext cx="447055" cy="1357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925332">
            <a:off x="8403577" y="3052703"/>
            <a:ext cx="447055" cy="1357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41844" y="3642852"/>
            <a:ext cx="447055" cy="963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39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F46162-1947-0A81-FCAE-269FB1043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313" y="3007235"/>
            <a:ext cx="5428574" cy="405079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разъяснение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этиопатогенеза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заболевания и его осложнений, возможностей профилактики заболевания;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методам самоконтроля за своим состоянием, приемам оказания самопомощи;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вовлечения пациентов в обучающий процесс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пациента способам управления ХНИЗ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2CFF527-83BB-0120-29A6-1BD45F281313}"/>
              </a:ext>
            </a:extLst>
          </p:cNvPr>
          <p:cNvSpPr txBox="1">
            <a:spLocks/>
          </p:cNvSpPr>
          <p:nvPr/>
        </p:nvSpPr>
        <p:spPr>
          <a:xfrm>
            <a:off x="2094272" y="121305"/>
            <a:ext cx="8209758" cy="642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работе Школ здоровья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5358" y="135335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426113" cy="5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11" name="Picture 2" descr="Школы здоровья">
            <a:extLst>
              <a:ext uri="{FF2B5EF4-FFF2-40B4-BE49-F238E27FC236}">
                <a16:creationId xmlns:a16="http://schemas.microsoft.com/office/drawing/2014/main" id="{EA90947A-63FD-566A-5D20-891F6858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811" y="682457"/>
            <a:ext cx="3657547" cy="24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78" y="913657"/>
            <a:ext cx="4358391" cy="28765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78" y="3952873"/>
            <a:ext cx="4358391" cy="26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5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4932282" y="2047217"/>
            <a:ext cx="2241755" cy="1681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2CFF527-83BB-0120-29A6-1BD45F281313}"/>
              </a:ext>
            </a:extLst>
          </p:cNvPr>
          <p:cNvSpPr txBox="1">
            <a:spLocks/>
          </p:cNvSpPr>
          <p:nvPr/>
        </p:nvSpPr>
        <p:spPr>
          <a:xfrm>
            <a:off x="3929394" y="167431"/>
            <a:ext cx="4247534" cy="642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здоровья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08" y="1842166"/>
            <a:ext cx="4187049" cy="2357832"/>
          </a:xfrm>
          <a:prstGeom prst="rect">
            <a:avLst/>
          </a:prstGeom>
        </p:spPr>
      </p:pic>
      <p:pic>
        <p:nvPicPr>
          <p:cNvPr id="7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5358" y="135335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426113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10" name="Рисунок 9" descr="IMG_5470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298" y="1816210"/>
            <a:ext cx="4015382" cy="2490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60396" y="2364436"/>
            <a:ext cx="2637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ФОРМА РАБОТЫ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8034" y="1472834"/>
            <a:ext cx="164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ГРУППОВАЯ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4243" y="4138522"/>
            <a:ext cx="1697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МАССОВАЯ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6374" y="1464839"/>
            <a:ext cx="2506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ИНДИВИДУАЛЬНАЯ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128" y="4538632"/>
            <a:ext cx="3738065" cy="22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E26E37-41F5-3411-EC8F-78EA4D8E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81" y="1766561"/>
            <a:ext cx="3870297" cy="15547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скрининга на выявление признаков болезни и факторов риска ее развития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pic>
        <p:nvPicPr>
          <p:cNvPr id="4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5358" y="182143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C6C0B52-6F92-D9E1-4A54-C1048559FF36}"/>
              </a:ext>
            </a:extLst>
          </p:cNvPr>
          <p:cNvSpPr txBox="1">
            <a:spLocks/>
          </p:cNvSpPr>
          <p:nvPr/>
        </p:nvSpPr>
        <p:spPr>
          <a:xfrm>
            <a:off x="1" y="155792"/>
            <a:ext cx="10928554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  <a:endParaRPr lang="ru-RU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619" y="4643361"/>
            <a:ext cx="3838110" cy="216133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426113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657761" y="2049881"/>
            <a:ext cx="4055806" cy="3559814"/>
            <a:chOff x="3657600" y="1250666"/>
            <a:chExt cx="4055806" cy="3559814"/>
          </a:xfrm>
        </p:grpSpPr>
        <p:sp>
          <p:nvSpPr>
            <p:cNvPr id="9" name="Крест 8"/>
            <p:cNvSpPr/>
            <p:nvPr/>
          </p:nvSpPr>
          <p:spPr>
            <a:xfrm>
              <a:off x="3657600" y="1250666"/>
              <a:ext cx="4055806" cy="3559814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618637" y="1456686"/>
              <a:ext cx="22369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Профилактические осмотры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137057" y="2625566"/>
              <a:ext cx="33969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 работе 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94189" y="3947661"/>
              <a:ext cx="21826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Возрастная диспансеризация</a:t>
              </a:r>
              <a:endParaRPr lang="ru-RU" dirty="0"/>
            </a:p>
          </p:txBody>
        </p:sp>
      </p:grpSp>
      <p:sp>
        <p:nvSpPr>
          <p:cNvPr id="12" name="Объект 2">
            <a:extLst>
              <a:ext uri="{FF2B5EF4-FFF2-40B4-BE49-F238E27FC236}">
                <a16:creationId xmlns:a16="http://schemas.microsoft.com/office/drawing/2014/main" id="{3DE26E37-41F5-3411-EC8F-78EA4D8E30D4}"/>
              </a:ext>
            </a:extLst>
          </p:cNvPr>
          <p:cNvSpPr txBox="1">
            <a:spLocks/>
          </p:cNvSpPr>
          <p:nvPr/>
        </p:nvSpPr>
        <p:spPr>
          <a:xfrm>
            <a:off x="94079" y="3321266"/>
            <a:ext cx="3563682" cy="132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Своевременное взятие под контроль выявленного заболевания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DE26E37-41F5-3411-EC8F-78EA4D8E30D4}"/>
              </a:ext>
            </a:extLst>
          </p:cNvPr>
          <p:cNvSpPr txBox="1">
            <a:spLocks/>
          </p:cNvSpPr>
          <p:nvPr/>
        </p:nvSpPr>
        <p:spPr>
          <a:xfrm>
            <a:off x="7044550" y="1872512"/>
            <a:ext cx="3767057" cy="1618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профилактического консультирования, мотивация пациента на здоровый образ жизни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448737" y="3344727"/>
            <a:ext cx="3317150" cy="1083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пациента разным методикам самоконтроля за своим состоянием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90526" y="4895717"/>
            <a:ext cx="3603824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Раздача информационной литературы по профилактике хронических неинфекционных заболеваний.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30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831" y="52702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C6C0B52-6F92-D9E1-4A54-C1048559FF36}"/>
              </a:ext>
            </a:extLst>
          </p:cNvPr>
          <p:cNvSpPr txBox="1">
            <a:spLocks/>
          </p:cNvSpPr>
          <p:nvPr/>
        </p:nvSpPr>
        <p:spPr>
          <a:xfrm>
            <a:off x="1685835" y="0"/>
            <a:ext cx="8821283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423" y="1263261"/>
            <a:ext cx="7115820" cy="50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0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99276-740D-5EEB-AA38-BD744C8E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767" y="1340541"/>
            <a:ext cx="1974435" cy="929629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9EF6F4-33C7-7C3F-0021-56DC6DBC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5694"/>
            <a:ext cx="10387491" cy="180374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смертности населения трудоспособного возраста.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смертности от болезней системы кровообращения.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смертности от новообразований.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SzPts val="800"/>
              <a:buFont typeface="Symbol" pitchFamily="2" charset="2"/>
              <a:buChar char="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SzPts val="800"/>
              <a:buFont typeface="Symbol" pitchFamily="2" charset="2"/>
              <a:buChar char="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8756548" y="3027564"/>
            <a:ext cx="2803927" cy="1208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40DE6EF-DC32-E382-785D-8DC05CC78386}"/>
              </a:ext>
            </a:extLst>
          </p:cNvPr>
          <p:cNvSpPr txBox="1">
            <a:spLocks/>
          </p:cNvSpPr>
          <p:nvPr/>
        </p:nvSpPr>
        <p:spPr>
          <a:xfrm>
            <a:off x="3916652" y="4085080"/>
            <a:ext cx="8136719" cy="3159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программ борьбы с сердечно-сосудистыми заболеваниями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программ борьбы с онкологическими заболеваниями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медицинских организаций системы здравоохранения квалифицированными кадрами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pic>
        <p:nvPicPr>
          <p:cNvPr id="1028" name="Picture 4" descr="Цель – Бесплатные иконки: стрелы">
            <a:extLst>
              <a:ext uri="{FF2B5EF4-FFF2-40B4-BE49-F238E27FC236}">
                <a16:creationId xmlns:a16="http://schemas.microsoft.com/office/drawing/2014/main" id="{97244882-219E-6956-3534-D1BF149C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04" y="1500156"/>
            <a:ext cx="547763" cy="5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дачи – Бесплатные иконки: образование">
            <a:extLst>
              <a:ext uri="{FF2B5EF4-FFF2-40B4-BE49-F238E27FC236}">
                <a16:creationId xmlns:a16="http://schemas.microsoft.com/office/drawing/2014/main" id="{F41B12C8-1A37-F455-DB04-311634CB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925" y="3309937"/>
            <a:ext cx="650623" cy="65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рачи в масках - Png (пнг) картинки и иконки без фона">
            <a:extLst>
              <a:ext uri="{FF2B5EF4-FFF2-40B4-BE49-F238E27FC236}">
                <a16:creationId xmlns:a16="http://schemas.microsoft.com/office/drawing/2014/main" id="{F7BD66E5-C08B-7FCC-F68B-47F12FE5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67" y="3861278"/>
            <a:ext cx="3783037" cy="2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5358" y="261826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313041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232" y="206544"/>
            <a:ext cx="10722078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6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027B8D-661A-6E57-4D76-170E1B92EAFE}"/>
              </a:ext>
            </a:extLst>
          </p:cNvPr>
          <p:cNvSpPr txBox="1"/>
          <p:nvPr/>
        </p:nvSpPr>
        <p:spPr>
          <a:xfrm>
            <a:off x="221311" y="909165"/>
            <a:ext cx="686178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800"/>
              <a:buFont typeface="Wingdings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разумный режим труда и отдыха;</a:t>
            </a:r>
          </a:p>
          <a:p>
            <a:pPr marL="342900" lvl="0" indent="-342900" algn="just">
              <a:buSzPts val="800"/>
              <a:buFont typeface="Wingdings" pitchFamily="2" charset="2"/>
              <a:buChar char="Ø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800"/>
              <a:buFont typeface="Wingdings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рациональное питание;</a:t>
            </a:r>
          </a:p>
          <a:p>
            <a:pPr marL="342900" lvl="0" indent="-342900" algn="just">
              <a:buSzPts val="800"/>
              <a:buFont typeface="Wingdings" pitchFamily="2" charset="2"/>
              <a:buChar char="Ø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800"/>
              <a:buFont typeface="Wingdings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достаточную физическую нагрузку на организм;</a:t>
            </a:r>
          </a:p>
          <a:p>
            <a:pPr marL="342900" lvl="0" indent="-342900" algn="just">
              <a:buSzPts val="800"/>
              <a:buFont typeface="Wingdings" pitchFamily="2" charset="2"/>
              <a:buChar char="Ø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800"/>
              <a:buFont typeface="Wingdings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правил личной и общественной гигиены; </a:t>
            </a:r>
          </a:p>
          <a:p>
            <a:pPr marL="342900" lvl="0" indent="-342900" algn="just">
              <a:buSzPts val="800"/>
              <a:buFont typeface="Wingdings" pitchFamily="2" charset="2"/>
              <a:buChar char="Ø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800"/>
              <a:buFont typeface="Wingdings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вести себя в стрессовых ситуациях и правильно разряжаться от нервно - психических перегрузок; </a:t>
            </a:r>
          </a:p>
          <a:p>
            <a:pPr marL="342900" lvl="0" indent="-342900" algn="just">
              <a:buSzPts val="800"/>
              <a:buFont typeface="Wingdings" pitchFamily="2" charset="2"/>
              <a:buChar char="Ø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800"/>
              <a:buFont typeface="Wingdings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курения, злоупотребления спиртными напитками, самолечение.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1279" y="162496"/>
            <a:ext cx="5613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ЗДОРОВЫЙ ОБРАЗ ЖИЗНИ</a:t>
            </a:r>
            <a:endParaRPr lang="ru-RU" sz="3200" dirty="0"/>
          </a:p>
        </p:txBody>
      </p:sp>
      <p:pic>
        <p:nvPicPr>
          <p:cNvPr id="10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5358" y="98773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313041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723" y="1906807"/>
            <a:ext cx="4847070" cy="40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29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D02A2-48CC-B5E0-9D05-334BC772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873" y="333535"/>
            <a:ext cx="5250425" cy="63079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ЗОЖ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8EDD6-9869-79C5-B17E-936A855F66DD}"/>
              </a:ext>
            </a:extLst>
          </p:cNvPr>
          <p:cNvSpPr txBox="1"/>
          <p:nvPr/>
        </p:nvSpPr>
        <p:spPr>
          <a:xfrm>
            <a:off x="4419990" y="1093895"/>
            <a:ext cx="69967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полная информация о различных аспектах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людям в формировании ответственного и позитивного отношения к своему здоровью и здоровью общества в целом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развитию навыков ЗОЖ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</a:rPr>
              <a:t> </a:t>
            </a:r>
            <a:endParaRPr lang="ru-RU" sz="16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43792D-A4F3-5C4D-35EC-65A18A072926}"/>
              </a:ext>
            </a:extLst>
          </p:cNvPr>
          <p:cNvSpPr txBox="1">
            <a:spLocks/>
          </p:cNvSpPr>
          <p:nvPr/>
        </p:nvSpPr>
        <p:spPr>
          <a:xfrm>
            <a:off x="2612112" y="3490619"/>
            <a:ext cx="5306244" cy="676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диспансеризации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9BC41-5255-4E70-38F2-61CAC7731CFF}"/>
              </a:ext>
            </a:extLst>
          </p:cNvPr>
          <p:cNvSpPr txBox="1"/>
          <p:nvPr/>
        </p:nvSpPr>
        <p:spPr>
          <a:xfrm>
            <a:off x="1276093" y="4051896"/>
            <a:ext cx="7233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раннее выявление основных факторов риска развития хронических неинфекционных заболеваний 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9E077-FEC2-B047-12FC-12F6373619C1}"/>
              </a:ext>
            </a:extLst>
          </p:cNvPr>
          <p:cNvSpPr txBox="1"/>
          <p:nvPr/>
        </p:nvSpPr>
        <p:spPr>
          <a:xfrm>
            <a:off x="2190524" y="4858808"/>
            <a:ext cx="67226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массовый охват </a:t>
            </a:r>
          </a:p>
          <a:p>
            <a:pPr marL="342900" lvl="0" indent="-342900"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комплексность обследования и дифференцированный подход </a:t>
            </a:r>
          </a:p>
          <a:p>
            <a:pPr marL="342900" lvl="0" indent="-342900">
              <a:buSzPts val="800"/>
              <a:buFont typeface="Symbol" pitchFamily="2" charset="2"/>
              <a:buChar char="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двухэтапность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скрининг и уточнение диагноза </a:t>
            </a:r>
          </a:p>
          <a:p>
            <a:pPr marL="342900" lvl="0" indent="-342900"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добровольность прохождения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409D8E-7C32-096F-DB27-E2F2F2B1D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3392" y="4019313"/>
            <a:ext cx="2949978" cy="264892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243792D-A4F3-5C4D-35EC-65A18A072926}"/>
              </a:ext>
            </a:extLst>
          </p:cNvPr>
          <p:cNvSpPr txBox="1">
            <a:spLocks/>
          </p:cNvSpPr>
          <p:nvPr/>
        </p:nvSpPr>
        <p:spPr>
          <a:xfrm>
            <a:off x="361662" y="5151548"/>
            <a:ext cx="1828862" cy="676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43792D-A4F3-5C4D-35EC-65A18A072926}"/>
              </a:ext>
            </a:extLst>
          </p:cNvPr>
          <p:cNvSpPr txBox="1">
            <a:spLocks/>
          </p:cNvSpPr>
          <p:nvPr/>
        </p:nvSpPr>
        <p:spPr>
          <a:xfrm>
            <a:off x="361662" y="3959274"/>
            <a:ext cx="1230113" cy="676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pic>
        <p:nvPicPr>
          <p:cNvPr id="14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8401" y="90457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313041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4" y="211667"/>
            <a:ext cx="4325086" cy="32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D2537-9361-532C-8138-94809422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346842"/>
            <a:ext cx="10710256" cy="10096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ПРОФИЛАКТИЧЕСКИХ МЕДИЦИНСКИХ ОСМОТРОВ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FCE9F-E949-2BC6-2166-1F973DF08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509" y="1681500"/>
            <a:ext cx="3934892" cy="520656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первичный контакт с пациентом – приглашение на диспансеризацию, проведение анкетирования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понять, какие факторы риска существуют в жизни гражданина</a:t>
            </a:r>
            <a:r>
              <a:rPr lang="ru-RU" sz="2400" dirty="0">
                <a:effectLst/>
              </a:rPr>
              <a:t> </a:t>
            </a:r>
            <a:endParaRPr lang="ru-RU" sz="2400" dirty="0">
              <a:latin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объяснить к каким последствиям может привести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выработать рекомендации по коррекции образа жизни и мерам профилактики.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36" y="1356094"/>
            <a:ext cx="2436803" cy="5088952"/>
          </a:xfrm>
          <a:prstGeom prst="rect">
            <a:avLst/>
          </a:prstGeom>
        </p:spPr>
      </p:pic>
      <p:pic>
        <p:nvPicPr>
          <p:cNvPr id="6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5765" y="124858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313041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729" y="4151643"/>
            <a:ext cx="4140158" cy="2485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136" y="1356094"/>
            <a:ext cx="2085458" cy="26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39966615"/>
              </p:ext>
            </p:extLst>
          </p:nvPr>
        </p:nvGraphicFramePr>
        <p:xfrm>
          <a:off x="0" y="1519085"/>
          <a:ext cx="10152451" cy="571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D2537-9361-532C-8138-94809422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8363"/>
            <a:ext cx="10710256" cy="100963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2022 ГОДА</a:t>
            </a:r>
          </a:p>
        </p:txBody>
      </p:sp>
      <p:pic>
        <p:nvPicPr>
          <p:cNvPr id="4098" name="Picture 2" descr="Предварительные и периодические медицинские осмотры">
            <a:extLst>
              <a:ext uri="{FF2B5EF4-FFF2-40B4-BE49-F238E27FC236}">
                <a16:creationId xmlns:a16="http://schemas.microsoft.com/office/drawing/2014/main" id="{4E92D407-28A7-C8CD-6007-F1414AD3B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DDDFDC"/>
              </a:clrFrom>
              <a:clrTo>
                <a:srgbClr val="DDDF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1542" y="1519085"/>
            <a:ext cx="4187171" cy="16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5765" y="124858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313041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069" y="2341849"/>
            <a:ext cx="3574251" cy="30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24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D2537-9361-532C-8138-94809422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34875"/>
            <a:ext cx="10710256" cy="100963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ПОПУЛЯРИЗАЦИЯ ДИСПАНСЕРИЗАЦИИ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5765" y="124858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313041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8753" y="3822473"/>
            <a:ext cx="5369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по рентген-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эндоваскулярной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диагностике и лечению НМИЦ кардиологии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Е.И. Чазова Миронов Всеволод Михайлович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48" y="3347976"/>
            <a:ext cx="1524000" cy="2076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147" y="2113548"/>
            <a:ext cx="2005781" cy="20057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82214" y="1076978"/>
            <a:ext cx="6743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Директор Национального медицинского исследовательского центра терапии и профилактической медицины Минздрава России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Драпкина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Оксана Михайловна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38247" y="2525810"/>
            <a:ext cx="6430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Заведующий отделом эндоскопии МНИОИ имени П.А. Герцена – филиала ФГБУ «НМИЦ радиологии» Минздрава России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Пирогов Сергей Сергеевич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3" y="924150"/>
            <a:ext cx="3068251" cy="20506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23427" y="5280534"/>
            <a:ext cx="6096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научный сотрудник, врач-детский онколог НМИЦ онкологии им. Н.Н. Блохина </a:t>
            </a:r>
          </a:p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Орлова Кристина Вячеславовна.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007" y="3974642"/>
            <a:ext cx="1654680" cy="24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74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D2537-9361-532C-8138-94809422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34875"/>
            <a:ext cx="10710256" cy="100963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ПОПУЛЯРИЗАЦИЯ ДИСПАНСЕРИЗАЦИИ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5765" y="124858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313041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705" y="4180344"/>
            <a:ext cx="114742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«Важность прохождения диспансеризации и профилактических осмотров для здоровья человека сложно переоценить. Уверена, что подобная информационная кампания послужит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мотиватором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прохождения профилактических мероприятий, напомнит, что первым пунктом в плане на долгую и продуктивную жизнь должна быть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забота о собственном здоровье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86154" y="1175749"/>
            <a:ext cx="444418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внештатный специалист по медицинской профилактике Минздрава России </a:t>
            </a:r>
          </a:p>
          <a:p>
            <a:pPr algn="ctr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 Дроздова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60" y="1044506"/>
            <a:ext cx="2383528" cy="29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29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Мы против курения» 2023, Буинск — дата и место проведения, программа  мероприятия.">
            <a:extLst>
              <a:ext uri="{FF2B5EF4-FFF2-40B4-BE49-F238E27FC236}">
                <a16:creationId xmlns:a16="http://schemas.microsoft.com/office/drawing/2014/main" id="{B455B320-B219-0173-015E-AE675A54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346" y="3144100"/>
            <a:ext cx="3682836" cy="20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86026-0658-42D6-4081-2EC5188B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797" y="223436"/>
            <a:ext cx="9542205" cy="10630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МАССОВЫХ МЕРОПРИЯТИЙ НА ПРОФИЛАКТИКУ ХНИЗ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5A60F2-8DCF-3AF4-B9B9-509B54B5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050" y="1481108"/>
            <a:ext cx="6245993" cy="537688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60000"/>
              </a:lnSpc>
              <a:buSzPts val="800"/>
              <a:buFont typeface="Symbol" pitchFamily="2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для всех» </a:t>
            </a:r>
          </a:p>
          <a:p>
            <a:pPr marL="342900" lvl="0" indent="-342900" algn="just">
              <a:lnSpc>
                <a:spcPct val="16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«Проверь свое артериальное давление!»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«Освободим Сызрань от табачного дыма!» </a:t>
            </a:r>
          </a:p>
          <a:p>
            <a:pPr marL="342900" lvl="0" indent="-342900" algn="just">
              <a:lnSpc>
                <a:spcPct val="16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«Куришь? Проверь свои легкие!» </a:t>
            </a:r>
          </a:p>
          <a:p>
            <a:pPr marL="342900" lvl="0" indent="-342900" algn="just">
              <a:lnSpc>
                <a:spcPct val="16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«Защити себя от рака легких»</a:t>
            </a:r>
          </a:p>
          <a:p>
            <a:pPr marL="342900" lvl="0" indent="-342900" algn="just">
              <a:lnSpc>
                <a:spcPct val="16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«Поддержите здоровье головного мозга!» </a:t>
            </a:r>
          </a:p>
          <a:p>
            <a:pPr marL="342900" lvl="0" indent="-342900" algn="just">
              <a:lnSpc>
                <a:spcPct val="16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«Сердце для жизни» </a:t>
            </a:r>
          </a:p>
          <a:p>
            <a:pPr marL="342900" lvl="0" indent="-342900" algn="just">
              <a:lnSpc>
                <a:spcPct val="160000"/>
              </a:lnSpc>
              <a:buSzPts val="800"/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«Инсульт может коснуться каждого»</a:t>
            </a:r>
            <a:endParaRPr lang="ru-RU" sz="2400" dirty="0"/>
          </a:p>
        </p:txBody>
      </p:sp>
      <p:pic>
        <p:nvPicPr>
          <p:cNvPr id="5134" name="Picture 14" descr="Пропаганда – Бесплатные иконки: маркетинг">
            <a:extLst>
              <a:ext uri="{FF2B5EF4-FFF2-40B4-BE49-F238E27FC236}">
                <a16:creationId xmlns:a16="http://schemas.microsoft.com/office/drawing/2014/main" id="{1EC897A9-BF2D-45BB-804A-42093A30C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2" y="321521"/>
            <a:ext cx="1654369" cy="15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095" y="1870436"/>
            <a:ext cx="2994340" cy="2547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095" y="4638988"/>
            <a:ext cx="2994340" cy="1997786"/>
          </a:xfrm>
          <a:prstGeom prst="rect">
            <a:avLst/>
          </a:prstGeom>
        </p:spPr>
      </p:pic>
      <p:pic>
        <p:nvPicPr>
          <p:cNvPr id="8" name="Picture 12" descr="Векторный рисунок врача (43 фото) » Рисунки для срисовки и не только">
            <a:extLst>
              <a:ext uri="{FF2B5EF4-FFF2-40B4-BE49-F238E27FC236}">
                <a16:creationId xmlns:a16="http://schemas.microsoft.com/office/drawing/2014/main" id="{44933D05-CF8C-5BAB-975F-0EED6BF9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286" y="81579"/>
            <a:ext cx="1556642" cy="1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E641A0-88FB-AAD5-E2EF-66FB64B53874}"/>
              </a:ext>
            </a:extLst>
          </p:cNvPr>
          <p:cNvSpPr txBox="1">
            <a:spLocks/>
          </p:cNvSpPr>
          <p:nvPr/>
        </p:nvSpPr>
        <p:spPr>
          <a:xfrm>
            <a:off x="11765887" y="11103"/>
            <a:ext cx="313041" cy="45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53" y="4343910"/>
            <a:ext cx="2396103" cy="23961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58" y="1870436"/>
            <a:ext cx="2415098" cy="22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5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562</Words>
  <Application>Microsoft Office PowerPoint</Application>
  <PresentationFormat>Широкоэкранный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    НАЦИОНАЛЬНЫЙ ПРОЕКТ «ЗДРАВООХРАНЕНИЕ» РОЛЬ СРЕДНЕГО ПЕРСОНАЛА В ЕГО РЕАЛИЗАЦИИ</vt:lpstr>
      <vt:lpstr>ЦЕЛИ</vt:lpstr>
      <vt:lpstr>Презентация PowerPoint</vt:lpstr>
      <vt:lpstr>ПРОПАГАНДА ЗОЖ</vt:lpstr>
      <vt:lpstr>ПРОВЕДЕНИЕ ПРОФИЛАКТИЧЕСКИХ МЕДИЦИНСКИХ ОСМОТРОВ</vt:lpstr>
      <vt:lpstr>ДИСПАНСЕРИЗАЦИЯ 2022 ГОДА</vt:lpstr>
      <vt:lpstr>ПОПУЛЯРИЗАЦИЯ ДИСПАНСЕРИЗАЦИИ</vt:lpstr>
      <vt:lpstr>ПОПУЛЯРИЗАЦИЯ ДИСПАНСЕРИЗАЦИИ</vt:lpstr>
      <vt:lpstr>ОРГАНИЗАЦИЯ И ПРОВЕДЕНИЕ МАССОВЫХ МЕРОПРИЯТИЙ НА ПРОФИЛАКТИКУ ХНИЗ</vt:lpstr>
      <vt:lpstr>ОСНОВНЫЕ НАПРАВЛЕНИЯ ПРОФИЛАКТИЧЕСКОЙ ДЕЯТЕЛЬНОСТИ МЕДИЦИНСКОЙ СЕСТРЫ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«ЗДРАВООХРАНЕНИЕ»  РОЛЬ СРЕДНЕГО ПЕРСОНАЛА В ЕГО РЕАЛИЗАЦИИ</dc:title>
  <dc:creator>Shevyrtalovakristina@outlook.com</dc:creator>
  <cp:lastModifiedBy>Сергей Ненашев</cp:lastModifiedBy>
  <cp:revision>42</cp:revision>
  <dcterms:created xsi:type="dcterms:W3CDTF">2023-10-29T08:04:28Z</dcterms:created>
  <dcterms:modified xsi:type="dcterms:W3CDTF">2023-11-30T04:40:28Z</dcterms:modified>
</cp:coreProperties>
</file>