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7" r:id="rId3"/>
  </p:sldMasterIdLst>
  <p:notesMasterIdLst>
    <p:notesMasterId r:id="rId23"/>
  </p:notesMasterIdLst>
  <p:sldIdLst>
    <p:sldId id="258" r:id="rId4"/>
    <p:sldId id="270" r:id="rId5"/>
    <p:sldId id="271" r:id="rId6"/>
    <p:sldId id="284" r:id="rId7"/>
    <p:sldId id="283" r:id="rId8"/>
    <p:sldId id="292" r:id="rId9"/>
    <p:sldId id="290" r:id="rId10"/>
    <p:sldId id="295" r:id="rId11"/>
    <p:sldId id="281" r:id="rId12"/>
    <p:sldId id="297" r:id="rId13"/>
    <p:sldId id="298" r:id="rId14"/>
    <p:sldId id="299" r:id="rId15"/>
    <p:sldId id="261" r:id="rId16"/>
    <p:sldId id="296" r:id="rId17"/>
    <p:sldId id="266" r:id="rId18"/>
    <p:sldId id="280" r:id="rId19"/>
    <p:sldId id="300" r:id="rId20"/>
    <p:sldId id="289" r:id="rId21"/>
    <p:sldId id="294" r:id="rId22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EC5A5-74F7-4DBC-B24A-3029FD70BE69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BF90-727A-414C-8CAC-6E42DA81A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8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8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4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72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1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9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9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5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9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04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87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09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37748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4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E87A8-C79F-4B78-936F-A6D049C6AD8E}" type="datetimeFigureOut">
              <a:rPr lang="ru-RU" smtClean="0">
                <a:solidFill>
                  <a:srgbClr val="EBE7DD"/>
                </a:solidFill>
              </a:rPr>
              <a:pPr/>
              <a:t>21.11.2023</a:t>
            </a:fld>
            <a:endParaRPr lang="ru-RU">
              <a:solidFill>
                <a:srgbClr val="EBE7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E7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ECFD0-09AE-4AD0-9E2B-3D43CC3DBED8}" type="slidenum">
              <a:rPr lang="ru-RU" smtClean="0">
                <a:solidFill>
                  <a:srgbClr val="EBE7DD"/>
                </a:solidFill>
              </a:rPr>
              <a:pPr/>
              <a:t>‹#›</a:t>
            </a:fld>
            <a:endParaRPr lang="ru-RU">
              <a:solidFill>
                <a:srgbClr val="EBE7DD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895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445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751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2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8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6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46527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191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02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0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5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4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2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9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3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750D-9783-40DE-9AE9-23EB5A4B1E2B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E36B-88A3-4702-8616-0311BCB48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750D-9783-40DE-9AE9-23EB5A4B1E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E36B-88A3-4702-8616-0311BCB481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2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A6E87A8-C79F-4B78-936F-A6D049C6AD8E}" type="datetimeFigureOut">
              <a:rPr lang="ru-RU" smtClean="0">
                <a:solidFill>
                  <a:srgbClr val="1A2E40"/>
                </a:solidFill>
              </a:rPr>
              <a:pPr/>
              <a:t>21.11.2023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A2E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C1ECFD0-09AE-4AD0-9E2B-3D43CC3DBED8}" type="slidenum">
              <a:rPr lang="ru-RU" smtClean="0">
                <a:solidFill>
                  <a:srgbClr val="1A2E40"/>
                </a:solidFill>
              </a:rPr>
              <a:pPr/>
              <a:t>‹#›</a:t>
            </a:fld>
            <a:endParaRPr lang="ru-RU">
              <a:solidFill>
                <a:srgbClr val="1A2E4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33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.bp.blogspot.com/-QAfWN140xoY/WHO6S1IGayI/AAAAAAAAF-I/9tac5LNShNQKFzqcLHmiKOSJCl0sCUZ4ACLcB/s1600/0ld%2B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538">
            <a:off x="2806878" y="2504095"/>
            <a:ext cx="3886207" cy="27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631" y="0"/>
            <a:ext cx="8918369" cy="2066306"/>
          </a:xfrm>
        </p:spPr>
        <p:txBody>
          <a:bodyPr anchor="ctr">
            <a:no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«Падения в пожилом 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возрасте 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и 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их профилактика»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33797" y="5225142"/>
            <a:ext cx="6682253" cy="1448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Докладчик: медицинская сестра </a:t>
            </a:r>
          </a:p>
          <a:p>
            <a:pPr algn="l"/>
            <a:r>
              <a:rPr lang="ru-RU" sz="24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процедурной </a:t>
            </a:r>
            <a:r>
              <a:rPr lang="ru-RU" sz="24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ОПМП взрослым № 2 </a:t>
            </a:r>
            <a:r>
              <a:rPr lang="ru-RU" sz="24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ГБУЗ СО «</a:t>
            </a:r>
            <a:r>
              <a:rPr lang="ru-RU" sz="2400" b="1" i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Сызранская</a:t>
            </a:r>
            <a:r>
              <a:rPr lang="ru-RU" sz="2400" b="1" i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ЦГРБ»</a:t>
            </a:r>
            <a:endParaRPr lang="ru-RU" sz="2400" b="1" i="1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endParaRPr lang="ru-RU" sz="2400" b="1" i="1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l"/>
            <a:r>
              <a:rPr lang="ru-RU" sz="2800" b="1" i="1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Федоскина</a:t>
            </a:r>
            <a:r>
              <a:rPr lang="ru-RU" sz="2800" b="1" i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Наталья Владимировна </a:t>
            </a:r>
            <a:endParaRPr lang="ru-RU" sz="2800" b="1" i="1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8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265" y="36513"/>
            <a:ext cx="663098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8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388" y="255726"/>
            <a:ext cx="3329811" cy="261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0" name="Picture 2" descr="https://avatars.dzeninfra.ru/get-zen_doc/1895194/pub_624171fb771a4920d9bee016_62417d06939cc4084ff61a6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00" y="4293477"/>
            <a:ext cx="2569568" cy="2007475"/>
          </a:xfrm>
          <a:prstGeom prst="rect">
            <a:avLst/>
          </a:prstGeom>
          <a:noFill/>
        </p:spPr>
      </p:pic>
      <p:pic>
        <p:nvPicPr>
          <p:cNvPr id="83972" name="Picture 4" descr="https://i2.wp.com/www.rechtsdepesche.de/wordpress/wp-content/uploads/2018/06/dreamstime_m_64333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634" y="758114"/>
            <a:ext cx="5285437" cy="2973059"/>
          </a:xfrm>
          <a:prstGeom prst="rect">
            <a:avLst/>
          </a:prstGeom>
          <a:noFill/>
        </p:spPr>
      </p:pic>
      <p:sp>
        <p:nvSpPr>
          <p:cNvPr id="83974" name="AutoShape 6" descr="https://www.online-wohn-beratung.de/fileadmin/5b_Produktinfos/Roth-Mobeli/Relaunch/Roth_GmbH_Haltegriffe-Mobeli_16-9_1920x108_QuattroPow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6" name="AutoShape 8" descr="https://www.online-wohn-beratung.de/fileadmin/5b_Produktinfos/Roth-Mobeli/Relaunch/Roth_GmbH_Haltegriffe-Mobeli_16-9_1920x108_QuattroPow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074" y="3703364"/>
            <a:ext cx="41560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9" name="AutoShape 11" descr="https://sgc-opeca.ru/upload/resize_cache/iblock/990/1280_1024_1c581f715b0e26ceece966787bc537932/hr433og5vpliy1phu0ynn607c0ki5s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81" name="AutoShape 13" descr="https://sgc-opeca.ru/upload/resize_cache/iblock/990/1280_1024_1c581f715b0e26ceece966787bc537932/hr433og5vpliy1phu0ynn607c0ki5sj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15310"/>
            <a:ext cx="8563667" cy="632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869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+mn-lt"/>
              </a:rPr>
              <a:t>В медицинских и социальных учреждениях</a:t>
            </a:r>
            <a:endParaRPr lang="ru-RU" sz="3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56343"/>
            <a:ext cx="7886700" cy="532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00B050"/>
                </a:solidFill>
              </a:rPr>
              <a:t>мероприятия по профилактике падений: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1. Оценка риска падений с помощью диагностических шкал (шкала Морсе).</a:t>
            </a:r>
          </a:p>
          <a:p>
            <a:r>
              <a:rPr lang="ru-RU" dirty="0" smtClean="0"/>
              <a:t>2. Организация безопасной </a:t>
            </a:r>
            <a:r>
              <a:rPr lang="ru-RU" dirty="0" err="1" smtClean="0"/>
              <a:t>безбарьерной</a:t>
            </a:r>
            <a:r>
              <a:rPr lang="ru-RU" dirty="0" smtClean="0"/>
              <a:t> терапевтической среды в учреждениях здравоохранения и социального обслуживания, в том числе достаточное освещение всех помещений, исключение скользких поверхностей, оборудование поручней и перил.</a:t>
            </a:r>
          </a:p>
          <a:p>
            <a:r>
              <a:rPr lang="ru-RU" dirty="0" smtClean="0"/>
              <a:t>3. Детальное изучение причины каждого падения с целью выработки мер профилактики повторения этого </a:t>
            </a:r>
            <a:r>
              <a:rPr lang="ru-RU" dirty="0" err="1" smtClean="0"/>
              <a:t>гериатрического</a:t>
            </a:r>
            <a:r>
              <a:rPr lang="ru-RU" dirty="0" smtClean="0"/>
              <a:t> синдрома.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2466" y="403761"/>
            <a:ext cx="5193272" cy="375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906" y="4086926"/>
            <a:ext cx="5520794" cy="25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41" y="139338"/>
            <a:ext cx="7374425" cy="6597279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1909" y="6569489"/>
            <a:ext cx="6686550" cy="16714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ÐÑÐ¾ÑÐ¸Ð»Ð°ÐºÑÐ¸ÐºÐ° Ð¿Ð°Ð´ÐµÐ½Ð¸Ð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191592"/>
            <a:ext cx="8621485" cy="64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3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180" y="167640"/>
            <a:ext cx="72009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тренировки в пожилом возрасте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1158240"/>
            <a:ext cx="3208020" cy="569976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Аэробные упражнения </a:t>
            </a:r>
            <a:r>
              <a:rPr lang="ru-RU" dirty="0"/>
              <a:t>не </a:t>
            </a:r>
            <a:r>
              <a:rPr lang="ru-RU" dirty="0" smtClean="0"/>
              <a:t>менее 150 </a:t>
            </a:r>
            <a:r>
              <a:rPr lang="ru-RU" dirty="0"/>
              <a:t>мин в неделю</a:t>
            </a:r>
          </a:p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dirty="0" smtClean="0"/>
              <a:t>Минимум </a:t>
            </a:r>
            <a:r>
              <a:rPr lang="ru-RU" dirty="0"/>
              <a:t>30 мин</a:t>
            </a:r>
            <a:r>
              <a:rPr lang="ru-RU" b="1" dirty="0"/>
              <a:t>ут</a:t>
            </a:r>
            <a:r>
              <a:rPr lang="ru-RU" dirty="0"/>
              <a:t> ФА </a:t>
            </a:r>
            <a:r>
              <a:rPr lang="ru-RU" dirty="0" smtClean="0"/>
              <a:t>умеренной интенсивности </a:t>
            </a:r>
            <a:r>
              <a:rPr lang="ru-RU" dirty="0"/>
              <a:t>в день</a:t>
            </a:r>
          </a:p>
          <a:p>
            <a:pPr marL="0" indent="0">
              <a:buNone/>
            </a:pPr>
            <a:r>
              <a:rPr lang="ru-RU" dirty="0" smtClean="0"/>
              <a:t>- Возможно </a:t>
            </a:r>
            <a:r>
              <a:rPr lang="ru-RU" dirty="0"/>
              <a:t>75 минут в неделю </a:t>
            </a:r>
            <a:r>
              <a:rPr lang="ru-RU" dirty="0" smtClean="0"/>
              <a:t>ФА высокой интенсивности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Силовые упражнения</a:t>
            </a:r>
            <a:r>
              <a:rPr lang="ru-RU" dirty="0"/>
              <a:t> </a:t>
            </a:r>
            <a:r>
              <a:rPr lang="ru-RU" dirty="0" smtClean="0"/>
              <a:t>на основные </a:t>
            </a:r>
            <a:r>
              <a:rPr lang="ru-RU" dirty="0"/>
              <a:t>группы </a:t>
            </a:r>
            <a:r>
              <a:rPr lang="ru-RU" dirty="0" smtClean="0"/>
              <a:t>мышц 2 </a:t>
            </a:r>
            <a:r>
              <a:rPr lang="ru-RU" dirty="0"/>
              <a:t>раза в неделю.</a:t>
            </a:r>
          </a:p>
          <a:p>
            <a:pPr>
              <a:buFontTx/>
              <a:buChar char="-"/>
            </a:pPr>
            <a:r>
              <a:rPr lang="ru-RU" dirty="0" smtClean="0"/>
              <a:t>Цель </a:t>
            </a:r>
            <a:r>
              <a:rPr lang="ru-RU" dirty="0"/>
              <a:t>– 6-8 силовых </a:t>
            </a:r>
            <a:r>
              <a:rPr lang="ru-RU" dirty="0" smtClean="0"/>
              <a:t>упражнений, 8-12 повторами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Упражнения на </a:t>
            </a:r>
            <a:r>
              <a:rPr lang="ru-RU" b="1" dirty="0" smtClean="0"/>
              <a:t>равновесие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менее 3 раз в </a:t>
            </a:r>
            <a:r>
              <a:rPr lang="ru-RU" dirty="0" smtClean="0"/>
              <a:t>неделю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99770"/>
            <a:ext cx="190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0" y="699770"/>
            <a:ext cx="239522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52" y="1176814"/>
            <a:ext cx="199485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539" y="3239770"/>
            <a:ext cx="1829671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49" y="3545366"/>
            <a:ext cx="1766252" cy="145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48" y="3239773"/>
            <a:ext cx="1876052" cy="127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Ирина\Desktop\Gimnastik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20" y="4921140"/>
            <a:ext cx="1150620" cy="18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50" y="5178746"/>
            <a:ext cx="1892318" cy="16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72" y="4999061"/>
            <a:ext cx="2044289" cy="185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" y="0"/>
            <a:ext cx="8824686" cy="95249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 smtClean="0">
                <a:solidFill>
                  <a:srgbClr val="00B050"/>
                </a:solidFill>
                <a:latin typeface="Century Gothic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Century Gothic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entury Gothic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/>
              <a:t>Действия медицинского персонала в случае падения следующие: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294410"/>
            <a:ext cx="7886700" cy="48825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оценить состояние пациента</a:t>
            </a:r>
          </a:p>
          <a:p>
            <a:r>
              <a:rPr lang="ru-RU" dirty="0" smtClean="0"/>
              <a:t>- обзорно осмотреть пострадавшего на наличие травм</a:t>
            </a:r>
          </a:p>
          <a:p>
            <a:r>
              <a:rPr lang="ru-RU" dirty="0" smtClean="0"/>
              <a:t>- при отсутствии сознания или дыхания у пострадавшего, вызвать реанимационную бригаду</a:t>
            </a:r>
          </a:p>
          <a:p>
            <a:r>
              <a:rPr lang="ru-RU" dirty="0" smtClean="0"/>
              <a:t>- оповестить зав. отделением, старшую медицинскую сестру или дежурного врача</a:t>
            </a:r>
          </a:p>
          <a:p>
            <a:r>
              <a:rPr lang="ru-RU" dirty="0" smtClean="0"/>
              <a:t>- организовать надлежащий надзор и оставаться рядом до прихода помощи</a:t>
            </a:r>
          </a:p>
          <a:p>
            <a:r>
              <a:rPr lang="ru-RU" dirty="0" smtClean="0"/>
              <a:t>- внести данные о факте падения в журнал регистрации падений в течение 12 часов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14" y="0"/>
            <a:ext cx="8824686" cy="95249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1800" b="1" dirty="0" smtClean="0">
                <a:solidFill>
                  <a:srgbClr val="00B050"/>
                </a:solidFill>
                <a:latin typeface="Century Gothic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Century Gothic"/>
              </a:rPr>
            </a:br>
            <a:r>
              <a:rPr lang="ru-RU" sz="1800" b="1" dirty="0" smtClean="0">
                <a:solidFill>
                  <a:srgbClr val="00B050"/>
                </a:solidFill>
                <a:latin typeface="Century Gothic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4" descr="https://mk0beckydornerbgoxaa.kinstacdn.com/wp-content/uploads/2018/09/shutterstock_11384927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8244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lide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" y="0"/>
            <a:ext cx="914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rnfedcontessa.files.wordpress.com/2017/12/man-falling-down-clipart-12-17-17.jpg?w=7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4" y="2088273"/>
            <a:ext cx="3143793" cy="44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1050" y="192788"/>
            <a:ext cx="3810000" cy="44232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как </a:t>
            </a:r>
            <a:r>
              <a:rPr lang="ru-RU" sz="3200" b="1" dirty="0" smtClean="0"/>
              <a:t>неосознанное изменение положения тела, которое может</a:t>
            </a:r>
            <a:br>
              <a:rPr lang="ru-RU" sz="3200" b="1" dirty="0" smtClean="0"/>
            </a:br>
            <a:r>
              <a:rPr lang="ru-RU" sz="3200" b="1" dirty="0" smtClean="0"/>
              <a:t>сопровождаться травмами.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ar-1.alwasat.ly/uploads/articles/9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2" y="0"/>
            <a:ext cx="7663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509f03ee0b810022f776b7286e4613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026" y="4240053"/>
            <a:ext cx="3563007" cy="2439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166" y="157655"/>
            <a:ext cx="5623033" cy="507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Факторы падений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12800"/>
            <a:ext cx="7886700" cy="5364163"/>
          </a:xfrm>
        </p:spPr>
        <p:txBody>
          <a:bodyPr>
            <a:normAutofit/>
          </a:bodyPr>
          <a:lstStyle/>
          <a:p>
            <a:r>
              <a:rPr lang="en-US" sz="3200" b="1" i="1" u="sng" dirty="0" err="1" smtClean="0"/>
              <a:t>Внутренние</a:t>
            </a:r>
            <a:r>
              <a:rPr lang="en-US" sz="3200" b="1" i="1" u="sng" dirty="0" smtClean="0"/>
              <a:t> </a:t>
            </a:r>
            <a:endParaRPr lang="ru-RU" sz="3200" u="sng" dirty="0" smtClean="0"/>
          </a:p>
          <a:p>
            <a:r>
              <a:rPr lang="ru-RU" sz="3200" dirty="0" smtClean="0"/>
              <a:t>Старческая астения</a:t>
            </a:r>
          </a:p>
          <a:p>
            <a:r>
              <a:rPr lang="ru-RU" sz="3200" dirty="0" err="1" smtClean="0"/>
              <a:t>Остеопороз</a:t>
            </a:r>
            <a:r>
              <a:rPr lang="ru-RU" sz="3200" dirty="0" smtClean="0"/>
              <a:t> </a:t>
            </a:r>
          </a:p>
          <a:p>
            <a:r>
              <a:rPr lang="en-US" sz="3200" b="1" i="1" u="sng" dirty="0" err="1" smtClean="0"/>
              <a:t>Внешние</a:t>
            </a:r>
            <a:r>
              <a:rPr lang="en-US" sz="3200" b="1" i="1" u="sng" dirty="0" smtClean="0"/>
              <a:t> </a:t>
            </a:r>
            <a:endParaRPr lang="ru-RU" sz="3200" u="sng" dirty="0" smtClean="0"/>
          </a:p>
          <a:p>
            <a:r>
              <a:rPr lang="ru-RU" sz="3200" dirty="0" smtClean="0"/>
              <a:t>Неприспособленность пожилых людей к окружающему миру (низкое качество покрытия пола, </a:t>
            </a:r>
          </a:p>
          <a:p>
            <a:pPr>
              <a:buNone/>
            </a:pPr>
            <a:r>
              <a:rPr lang="ru-RU" sz="3200" dirty="0" smtClean="0"/>
              <a:t>   плохая освещенность, </a:t>
            </a:r>
          </a:p>
          <a:p>
            <a:pPr>
              <a:buNone/>
            </a:pPr>
            <a:r>
              <a:rPr lang="ru-RU" sz="3200" dirty="0" smtClean="0"/>
              <a:t>   неудобная обувь и т.д.)</a:t>
            </a:r>
          </a:p>
          <a:p>
            <a:endParaRPr lang="ru-RU" sz="3200" dirty="0" smtClean="0"/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390" y="475013"/>
            <a:ext cx="422679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маленькие шажки широко расставленными ногами,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руки почти не движутся,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сгорбленная спина,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согнутые бедра и колени,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неточные и скованные повороты, иногда затруднения в начале ходьбы.                                      Походка становится медленнее, снижается длина и высота шагов, амплитуда движений рук при ходьбе.                                                                                                                      Часто пожилые падают на ровном месте, без видимой причины.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44916" y="0"/>
            <a:ext cx="557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Характерная старческая походка 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Picture 4" descr="https://as1.ftcdn.net/jpg/00/24/88/06/1000_F_24880679_Aa4l5vpmmZDYpR4aNciqefkmjxchKf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67" y="487280"/>
            <a:ext cx="4092439" cy="59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k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0" y="-1428750"/>
            <a:ext cx="14287500" cy="971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828" y="637769"/>
            <a:ext cx="7798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/>
              <a:t>Внешние</a:t>
            </a:r>
            <a:r>
              <a:rPr lang="ru-RU" sz="3600" b="1" i="1" dirty="0" smtClean="0"/>
              <a:t> факторы падений</a:t>
            </a:r>
            <a:r>
              <a:rPr lang="en-US" sz="3600" b="1" i="1" dirty="0" smtClean="0"/>
              <a:t> </a:t>
            </a:r>
            <a:endParaRPr lang="ru-RU" sz="3600" dirty="0"/>
          </a:p>
        </p:txBody>
      </p:sp>
      <p:pic>
        <p:nvPicPr>
          <p:cNvPr id="11268" name="Picture 4" descr="https://www.uho.com.tw/files/news/uho_news_042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32" y="1279633"/>
            <a:ext cx="4647695" cy="3166242"/>
          </a:xfrm>
          <a:prstGeom prst="rect">
            <a:avLst/>
          </a:prstGeom>
          <a:noFill/>
        </p:spPr>
      </p:pic>
      <p:pic>
        <p:nvPicPr>
          <p:cNvPr id="1026" name="Picture 2" descr="C:\Users\Acer\Desktop\f568f8643f3cfc18593eb81f47ff2610.jpg.1200x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4124" y="3752193"/>
            <a:ext cx="5234152" cy="310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1797268"/>
            <a:ext cx="5159001" cy="40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 descr="https://vseglisty.ru/wp-content/uploads/1/5/0/1504599417a09521ea6f0b6fa68d383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465" y="1214345"/>
            <a:ext cx="3570811" cy="5354621"/>
          </a:xfrm>
          <a:prstGeom prst="rect">
            <a:avLst/>
          </a:prstGeom>
          <a:noFill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9939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Профилактика падений в стационаре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resent5.com/presentation/906242b3b14d2da6da1968e50c1c3c8b/imag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91" y="629115"/>
            <a:ext cx="7842797" cy="588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</TotalTime>
  <Words>315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Franklin Gothic Book</vt:lpstr>
      <vt:lpstr>Times New Roman</vt:lpstr>
      <vt:lpstr>Wingdings</vt:lpstr>
      <vt:lpstr>Тема Office</vt:lpstr>
      <vt:lpstr>1_Тема Office</vt:lpstr>
      <vt:lpstr>1_Crop</vt:lpstr>
      <vt:lpstr>«Падения в пожилом возрасте            и их профилактика»</vt:lpstr>
      <vt:lpstr>Падение  определяется как неосознанное изменение положения тела, которое может сопровождаться травмами.  </vt:lpstr>
      <vt:lpstr>Презентация PowerPoint</vt:lpstr>
      <vt:lpstr>Факторы падений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медицинских и социальных учреждениях</vt:lpstr>
      <vt:lpstr>Презентация PowerPoint</vt:lpstr>
      <vt:lpstr>Презентация PowerPoint</vt:lpstr>
      <vt:lpstr>Физические тренировки в пожилом возрасте</vt:lpstr>
      <vt:lpstr>   Действия медицинского персонала в случае падения следующие:</vt:lpstr>
      <vt:lpstr>   </vt:lpstr>
      <vt:lpstr>Презентация PowerPoint</vt:lpstr>
    </vt:vector>
  </TitlesOfParts>
  <Company>ОГКУЗ "ОЦМП"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по ведению первичных необследованных пациентов с симптомами диспепсии на этапе первичной медико-санитарной помощи</dc:title>
  <dc:creator>Admin</dc:creator>
  <cp:lastModifiedBy>Работа</cp:lastModifiedBy>
  <cp:revision>90</cp:revision>
  <dcterms:created xsi:type="dcterms:W3CDTF">2019-07-15T08:06:34Z</dcterms:created>
  <dcterms:modified xsi:type="dcterms:W3CDTF">2023-11-21T10:52:53Z</dcterms:modified>
</cp:coreProperties>
</file>