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615" r:id="rId2"/>
    <p:sldId id="270" r:id="rId3"/>
    <p:sldId id="608" r:id="rId4"/>
    <p:sldId id="287" r:id="rId5"/>
    <p:sldId id="284" r:id="rId6"/>
    <p:sldId id="355" r:id="rId7"/>
    <p:sldId id="288" r:id="rId8"/>
    <p:sldId id="261" r:id="rId9"/>
    <p:sldId id="263" r:id="rId10"/>
    <p:sldId id="383" r:id="rId11"/>
    <p:sldId id="264" r:id="rId12"/>
    <p:sldId id="389" r:id="rId13"/>
    <p:sldId id="376" r:id="rId14"/>
    <p:sldId id="387" r:id="rId15"/>
    <p:sldId id="378" r:id="rId16"/>
    <p:sldId id="377" r:id="rId17"/>
    <p:sldId id="388" r:id="rId18"/>
    <p:sldId id="379" r:id="rId19"/>
    <p:sldId id="609" r:id="rId20"/>
    <p:sldId id="367" r:id="rId21"/>
    <p:sldId id="294" r:id="rId22"/>
    <p:sldId id="371" r:id="rId23"/>
    <p:sldId id="380" r:id="rId24"/>
    <p:sldId id="613" r:id="rId25"/>
    <p:sldId id="611" r:id="rId26"/>
    <p:sldId id="61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90"/>
  </p:normalViewPr>
  <p:slideViewPr>
    <p:cSldViewPr snapToGrid="0">
      <p:cViewPr varScale="1">
        <p:scale>
          <a:sx n="115" d="100"/>
          <a:sy n="115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rgbClr val="F0EDC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E1-4D30-B5CB-173FB13985AC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05-462F-84FE-874642AFDCA8}"/>
              </c:ext>
            </c:extLst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05-462F-84FE-874642AFDCA8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05-462F-84FE-874642AFDC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гражданско-правовая</c:v>
                </c:pt>
                <c:pt idx="1">
                  <c:v>уголовная</c:v>
                </c:pt>
                <c:pt idx="2">
                  <c:v>дисциплинарная</c:v>
                </c:pt>
                <c:pt idx="3">
                  <c:v>административная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E1-4D30-B5CB-173FB13985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23DF3-6583-4F40-8279-078D7A62449C}" type="doc">
      <dgm:prSet loTypeId="urn:microsoft.com/office/officeart/2005/8/layout/defaul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FF5FD2F-1287-2242-B2FD-CE76D7B2532C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ИДС; отказ; </a:t>
          </a:r>
        </a:p>
        <a:p>
          <a:r>
            <a:rPr lang="ru-RU" dirty="0">
              <a:solidFill>
                <a:schemeClr val="tx1"/>
              </a:solidFill>
            </a:rPr>
            <a:t>информация;</a:t>
          </a:r>
        </a:p>
        <a:p>
          <a:r>
            <a:rPr lang="ru-RU" dirty="0">
              <a:solidFill>
                <a:schemeClr val="tx1"/>
              </a:solidFill>
            </a:rPr>
            <a:t>тайна</a:t>
          </a:r>
        </a:p>
      </dgm:t>
    </dgm:pt>
    <dgm:pt modelId="{20CAD2EE-1484-D54C-90E2-FF5968526D3D}" type="parTrans" cxnId="{B06CCAF3-22C3-6544-8092-DEF13C9A2117}">
      <dgm:prSet/>
      <dgm:spPr/>
      <dgm:t>
        <a:bodyPr/>
        <a:lstStyle/>
        <a:p>
          <a:endParaRPr lang="ru-RU"/>
        </a:p>
      </dgm:t>
    </dgm:pt>
    <dgm:pt modelId="{C8F090AF-A1F8-3240-8321-9C003FA56CDD}" type="sibTrans" cxnId="{B06CCAF3-22C3-6544-8092-DEF13C9A2117}">
      <dgm:prSet/>
      <dgm:spPr/>
      <dgm:t>
        <a:bodyPr/>
        <a:lstStyle/>
        <a:p>
          <a:endParaRPr lang="ru-RU"/>
        </a:p>
      </dgm:t>
    </dgm:pt>
    <dgm:pt modelId="{B605E73A-0639-9940-B9F6-631E3D8C0144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Гуманизм и уважение;</a:t>
          </a:r>
        </a:p>
        <a:p>
          <a:r>
            <a:rPr lang="ru-RU" dirty="0">
              <a:solidFill>
                <a:schemeClr val="tx1"/>
              </a:solidFill>
            </a:rPr>
            <a:t>выбор врача</a:t>
          </a:r>
        </a:p>
      </dgm:t>
    </dgm:pt>
    <dgm:pt modelId="{77ABEB7D-752D-1741-9520-3023BC36C575}" type="parTrans" cxnId="{0750A762-2D6D-A14F-8400-9FCF2D070164}">
      <dgm:prSet/>
      <dgm:spPr/>
      <dgm:t>
        <a:bodyPr/>
        <a:lstStyle/>
        <a:p>
          <a:endParaRPr lang="ru-RU"/>
        </a:p>
      </dgm:t>
    </dgm:pt>
    <dgm:pt modelId="{6E897A54-3E5C-7A43-8860-17655A2DF7E9}" type="sibTrans" cxnId="{0750A762-2D6D-A14F-8400-9FCF2D070164}">
      <dgm:prSet/>
      <dgm:spPr/>
      <dgm:t>
        <a:bodyPr/>
        <a:lstStyle/>
        <a:p>
          <a:endParaRPr lang="ru-RU"/>
        </a:p>
      </dgm:t>
    </dgm:pt>
    <dgm:pt modelId="{28AE3237-68AE-5948-83C9-AE1EB3D5376B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Допуск адвоката, священника</a:t>
          </a:r>
        </a:p>
      </dgm:t>
    </dgm:pt>
    <dgm:pt modelId="{35ABFB61-C19E-214A-979B-3AD333E9F71C}" type="parTrans" cxnId="{6C2508BF-207D-174B-A808-EAF230CEE4E9}">
      <dgm:prSet/>
      <dgm:spPr/>
      <dgm:t>
        <a:bodyPr/>
        <a:lstStyle/>
        <a:p>
          <a:endParaRPr lang="ru-RU"/>
        </a:p>
      </dgm:t>
    </dgm:pt>
    <dgm:pt modelId="{002570D9-A465-0440-9D0D-BE5F7B941052}" type="sibTrans" cxnId="{6C2508BF-207D-174B-A808-EAF230CEE4E9}">
      <dgm:prSet/>
      <dgm:spPr/>
      <dgm:t>
        <a:bodyPr/>
        <a:lstStyle/>
        <a:p>
          <a:endParaRPr lang="ru-RU"/>
        </a:p>
      </dgm:t>
    </dgm:pt>
    <dgm:pt modelId="{DBA3FF17-5891-2D44-A7FC-862FF27DD6EA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Облегчение боли.</a:t>
          </a:r>
        </a:p>
        <a:p>
          <a:r>
            <a:rPr lang="ru-RU" dirty="0">
              <a:solidFill>
                <a:schemeClr val="tx1"/>
              </a:solidFill>
            </a:rPr>
            <a:t>Консилиум.</a:t>
          </a:r>
        </a:p>
        <a:p>
          <a:r>
            <a:rPr lang="ru-RU" dirty="0">
              <a:solidFill>
                <a:schemeClr val="tx1"/>
              </a:solidFill>
            </a:rPr>
            <a:t>Санитарные нормы.</a:t>
          </a:r>
        </a:p>
      </dgm:t>
    </dgm:pt>
    <dgm:pt modelId="{0A7611CC-DF66-8745-8C18-03927E27E67F}" type="parTrans" cxnId="{3D49AB59-947A-3540-8A13-E6F29B8CD2DE}">
      <dgm:prSet/>
      <dgm:spPr/>
      <dgm:t>
        <a:bodyPr/>
        <a:lstStyle/>
        <a:p>
          <a:endParaRPr lang="ru-RU"/>
        </a:p>
      </dgm:t>
    </dgm:pt>
    <dgm:pt modelId="{2939F2B6-30AD-F348-B0A2-ACBBB3ABA174}" type="sibTrans" cxnId="{3D49AB59-947A-3540-8A13-E6F29B8CD2DE}">
      <dgm:prSet/>
      <dgm:spPr/>
      <dgm:t>
        <a:bodyPr/>
        <a:lstStyle/>
        <a:p>
          <a:endParaRPr lang="ru-RU"/>
        </a:p>
      </dgm:t>
    </dgm:pt>
    <dgm:pt modelId="{348608DD-C040-3B4D-8756-8DFCCA5C213F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ДМС.</a:t>
          </a:r>
        </a:p>
        <a:p>
          <a:r>
            <a:rPr lang="ru-RU" dirty="0">
              <a:solidFill>
                <a:schemeClr val="tx1"/>
              </a:solidFill>
            </a:rPr>
            <a:t>Возмещение ущерба.</a:t>
          </a:r>
        </a:p>
      </dgm:t>
    </dgm:pt>
    <dgm:pt modelId="{A7AB3075-124F-B84A-915E-244751239A48}" type="parTrans" cxnId="{74B0D4B6-B274-3347-9663-DAC97AB16B88}">
      <dgm:prSet/>
      <dgm:spPr/>
      <dgm:t>
        <a:bodyPr/>
        <a:lstStyle/>
        <a:p>
          <a:endParaRPr lang="ru-RU"/>
        </a:p>
      </dgm:t>
    </dgm:pt>
    <dgm:pt modelId="{FAAAA19E-76AF-574C-B9F6-2C068E2BB27F}" type="sibTrans" cxnId="{74B0D4B6-B274-3347-9663-DAC97AB16B88}">
      <dgm:prSet/>
      <dgm:spPr/>
      <dgm:t>
        <a:bodyPr/>
        <a:lstStyle/>
        <a:p>
          <a:endParaRPr lang="ru-RU"/>
        </a:p>
      </dgm:t>
    </dgm:pt>
    <dgm:pt modelId="{DF530F90-F999-8A44-ACF8-B2E3604F7044}" type="pres">
      <dgm:prSet presAssocID="{21E23DF3-6583-4F40-8279-078D7A62449C}" presName="diagram" presStyleCnt="0">
        <dgm:presLayoutVars>
          <dgm:dir/>
          <dgm:resizeHandles val="exact"/>
        </dgm:presLayoutVars>
      </dgm:prSet>
      <dgm:spPr/>
    </dgm:pt>
    <dgm:pt modelId="{6B9A04E4-53AE-3349-8AD0-5C0AC0B6C89C}" type="pres">
      <dgm:prSet presAssocID="{5FF5FD2F-1287-2242-B2FD-CE76D7B2532C}" presName="node" presStyleLbl="node1" presStyleIdx="0" presStyleCnt="5">
        <dgm:presLayoutVars>
          <dgm:bulletEnabled val="1"/>
        </dgm:presLayoutVars>
      </dgm:prSet>
      <dgm:spPr/>
    </dgm:pt>
    <dgm:pt modelId="{97285F6D-2E7B-F640-88CC-225BB6BF9417}" type="pres">
      <dgm:prSet presAssocID="{C8F090AF-A1F8-3240-8321-9C003FA56CDD}" presName="sibTrans" presStyleCnt="0"/>
      <dgm:spPr/>
    </dgm:pt>
    <dgm:pt modelId="{C756A9DA-0409-0A41-9FC2-1D63CE395F1E}" type="pres">
      <dgm:prSet presAssocID="{B605E73A-0639-9940-B9F6-631E3D8C0144}" presName="node" presStyleLbl="node1" presStyleIdx="1" presStyleCnt="5">
        <dgm:presLayoutVars>
          <dgm:bulletEnabled val="1"/>
        </dgm:presLayoutVars>
      </dgm:prSet>
      <dgm:spPr/>
    </dgm:pt>
    <dgm:pt modelId="{A1EB2F95-CD5A-674F-88D6-9A1EA13E928E}" type="pres">
      <dgm:prSet presAssocID="{6E897A54-3E5C-7A43-8860-17655A2DF7E9}" presName="sibTrans" presStyleCnt="0"/>
      <dgm:spPr/>
    </dgm:pt>
    <dgm:pt modelId="{4710E266-0230-B240-8F7B-DF113F105D89}" type="pres">
      <dgm:prSet presAssocID="{28AE3237-68AE-5948-83C9-AE1EB3D5376B}" presName="node" presStyleLbl="node1" presStyleIdx="2" presStyleCnt="5">
        <dgm:presLayoutVars>
          <dgm:bulletEnabled val="1"/>
        </dgm:presLayoutVars>
      </dgm:prSet>
      <dgm:spPr/>
    </dgm:pt>
    <dgm:pt modelId="{8182A7B2-2F1F-774D-B20A-1A8D8E7DCB29}" type="pres">
      <dgm:prSet presAssocID="{002570D9-A465-0440-9D0D-BE5F7B941052}" presName="sibTrans" presStyleCnt="0"/>
      <dgm:spPr/>
    </dgm:pt>
    <dgm:pt modelId="{A82CCF6C-6F05-EC4D-9154-20F1F5800CCF}" type="pres">
      <dgm:prSet presAssocID="{DBA3FF17-5891-2D44-A7FC-862FF27DD6EA}" presName="node" presStyleLbl="node1" presStyleIdx="3" presStyleCnt="5">
        <dgm:presLayoutVars>
          <dgm:bulletEnabled val="1"/>
        </dgm:presLayoutVars>
      </dgm:prSet>
      <dgm:spPr/>
    </dgm:pt>
    <dgm:pt modelId="{C170C4DC-705C-7842-B435-AFD84407954A}" type="pres">
      <dgm:prSet presAssocID="{2939F2B6-30AD-F348-B0A2-ACBBB3ABA174}" presName="sibTrans" presStyleCnt="0"/>
      <dgm:spPr/>
    </dgm:pt>
    <dgm:pt modelId="{3861D932-7E71-004F-B639-05E7B63FF9B1}" type="pres">
      <dgm:prSet presAssocID="{348608DD-C040-3B4D-8756-8DFCCA5C213F}" presName="node" presStyleLbl="node1" presStyleIdx="4" presStyleCnt="5">
        <dgm:presLayoutVars>
          <dgm:bulletEnabled val="1"/>
        </dgm:presLayoutVars>
      </dgm:prSet>
      <dgm:spPr/>
    </dgm:pt>
  </dgm:ptLst>
  <dgm:cxnLst>
    <dgm:cxn modelId="{66A0A32D-7508-974B-A5E3-D3A89748A858}" type="presOf" srcId="{28AE3237-68AE-5948-83C9-AE1EB3D5376B}" destId="{4710E266-0230-B240-8F7B-DF113F105D89}" srcOrd="0" destOrd="0" presId="urn:microsoft.com/office/officeart/2005/8/layout/default"/>
    <dgm:cxn modelId="{AFBFA533-0D5E-B34C-A8CC-80440679BA10}" type="presOf" srcId="{5FF5FD2F-1287-2242-B2FD-CE76D7B2532C}" destId="{6B9A04E4-53AE-3349-8AD0-5C0AC0B6C89C}" srcOrd="0" destOrd="0" presId="urn:microsoft.com/office/officeart/2005/8/layout/default"/>
    <dgm:cxn modelId="{3D49AB59-947A-3540-8A13-E6F29B8CD2DE}" srcId="{21E23DF3-6583-4F40-8279-078D7A62449C}" destId="{DBA3FF17-5891-2D44-A7FC-862FF27DD6EA}" srcOrd="3" destOrd="0" parTransId="{0A7611CC-DF66-8745-8C18-03927E27E67F}" sibTransId="{2939F2B6-30AD-F348-B0A2-ACBBB3ABA174}"/>
    <dgm:cxn modelId="{0750A762-2D6D-A14F-8400-9FCF2D070164}" srcId="{21E23DF3-6583-4F40-8279-078D7A62449C}" destId="{B605E73A-0639-9940-B9F6-631E3D8C0144}" srcOrd="1" destOrd="0" parTransId="{77ABEB7D-752D-1741-9520-3023BC36C575}" sibTransId="{6E897A54-3E5C-7A43-8860-17655A2DF7E9}"/>
    <dgm:cxn modelId="{27C21D95-806D-A943-9206-36305511D9B4}" type="presOf" srcId="{B605E73A-0639-9940-B9F6-631E3D8C0144}" destId="{C756A9DA-0409-0A41-9FC2-1D63CE395F1E}" srcOrd="0" destOrd="0" presId="urn:microsoft.com/office/officeart/2005/8/layout/default"/>
    <dgm:cxn modelId="{C39CF7B1-78E2-8443-BFF7-3EE7E9BF2C5A}" type="presOf" srcId="{348608DD-C040-3B4D-8756-8DFCCA5C213F}" destId="{3861D932-7E71-004F-B639-05E7B63FF9B1}" srcOrd="0" destOrd="0" presId="urn:microsoft.com/office/officeart/2005/8/layout/default"/>
    <dgm:cxn modelId="{74B0D4B6-B274-3347-9663-DAC97AB16B88}" srcId="{21E23DF3-6583-4F40-8279-078D7A62449C}" destId="{348608DD-C040-3B4D-8756-8DFCCA5C213F}" srcOrd="4" destOrd="0" parTransId="{A7AB3075-124F-B84A-915E-244751239A48}" sibTransId="{FAAAA19E-76AF-574C-B9F6-2C068E2BB27F}"/>
    <dgm:cxn modelId="{6C2508BF-207D-174B-A808-EAF230CEE4E9}" srcId="{21E23DF3-6583-4F40-8279-078D7A62449C}" destId="{28AE3237-68AE-5948-83C9-AE1EB3D5376B}" srcOrd="2" destOrd="0" parTransId="{35ABFB61-C19E-214A-979B-3AD333E9F71C}" sibTransId="{002570D9-A465-0440-9D0D-BE5F7B941052}"/>
    <dgm:cxn modelId="{03782CDE-7DC1-0A41-AF2A-CEA78F5200CE}" type="presOf" srcId="{21E23DF3-6583-4F40-8279-078D7A62449C}" destId="{DF530F90-F999-8A44-ACF8-B2E3604F7044}" srcOrd="0" destOrd="0" presId="urn:microsoft.com/office/officeart/2005/8/layout/default"/>
    <dgm:cxn modelId="{B06CCAF3-22C3-6544-8092-DEF13C9A2117}" srcId="{21E23DF3-6583-4F40-8279-078D7A62449C}" destId="{5FF5FD2F-1287-2242-B2FD-CE76D7B2532C}" srcOrd="0" destOrd="0" parTransId="{20CAD2EE-1484-D54C-90E2-FF5968526D3D}" sibTransId="{C8F090AF-A1F8-3240-8321-9C003FA56CDD}"/>
    <dgm:cxn modelId="{38672FF4-79FF-2143-B5B0-676E763CCD71}" type="presOf" srcId="{DBA3FF17-5891-2D44-A7FC-862FF27DD6EA}" destId="{A82CCF6C-6F05-EC4D-9154-20F1F5800CCF}" srcOrd="0" destOrd="0" presId="urn:microsoft.com/office/officeart/2005/8/layout/default"/>
    <dgm:cxn modelId="{697D8B69-47A8-9048-873C-840A98530097}" type="presParOf" srcId="{DF530F90-F999-8A44-ACF8-B2E3604F7044}" destId="{6B9A04E4-53AE-3349-8AD0-5C0AC0B6C89C}" srcOrd="0" destOrd="0" presId="urn:microsoft.com/office/officeart/2005/8/layout/default"/>
    <dgm:cxn modelId="{BFB8BADC-34B5-C44B-8820-00BA96699FAA}" type="presParOf" srcId="{DF530F90-F999-8A44-ACF8-B2E3604F7044}" destId="{97285F6D-2E7B-F640-88CC-225BB6BF9417}" srcOrd="1" destOrd="0" presId="urn:microsoft.com/office/officeart/2005/8/layout/default"/>
    <dgm:cxn modelId="{E2F787A4-029B-E448-8D1D-062BEE06D329}" type="presParOf" srcId="{DF530F90-F999-8A44-ACF8-B2E3604F7044}" destId="{C756A9DA-0409-0A41-9FC2-1D63CE395F1E}" srcOrd="2" destOrd="0" presId="urn:microsoft.com/office/officeart/2005/8/layout/default"/>
    <dgm:cxn modelId="{8BC34A4E-91B6-B249-ADF0-B75FA4C9F837}" type="presParOf" srcId="{DF530F90-F999-8A44-ACF8-B2E3604F7044}" destId="{A1EB2F95-CD5A-674F-88D6-9A1EA13E928E}" srcOrd="3" destOrd="0" presId="urn:microsoft.com/office/officeart/2005/8/layout/default"/>
    <dgm:cxn modelId="{E5565E5D-0C79-E740-B16B-29FBB07B56C5}" type="presParOf" srcId="{DF530F90-F999-8A44-ACF8-B2E3604F7044}" destId="{4710E266-0230-B240-8F7B-DF113F105D89}" srcOrd="4" destOrd="0" presId="urn:microsoft.com/office/officeart/2005/8/layout/default"/>
    <dgm:cxn modelId="{AF632BA2-E198-164D-A9A5-153FC3FBC200}" type="presParOf" srcId="{DF530F90-F999-8A44-ACF8-B2E3604F7044}" destId="{8182A7B2-2F1F-774D-B20A-1A8D8E7DCB29}" srcOrd="5" destOrd="0" presId="urn:microsoft.com/office/officeart/2005/8/layout/default"/>
    <dgm:cxn modelId="{6BF5C439-7378-274C-B259-49499FE8B83C}" type="presParOf" srcId="{DF530F90-F999-8A44-ACF8-B2E3604F7044}" destId="{A82CCF6C-6F05-EC4D-9154-20F1F5800CCF}" srcOrd="6" destOrd="0" presId="urn:microsoft.com/office/officeart/2005/8/layout/default"/>
    <dgm:cxn modelId="{06FF8EBD-C65B-E44A-862D-AAE03542E086}" type="presParOf" srcId="{DF530F90-F999-8A44-ACF8-B2E3604F7044}" destId="{C170C4DC-705C-7842-B435-AFD84407954A}" srcOrd="7" destOrd="0" presId="urn:microsoft.com/office/officeart/2005/8/layout/default"/>
    <dgm:cxn modelId="{666E267D-EE80-3741-AF59-8AA97E38274B}" type="presParOf" srcId="{DF530F90-F999-8A44-ACF8-B2E3604F7044}" destId="{3861D932-7E71-004F-B639-05E7B63FF9B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E5D3A7-4239-47DC-8FDB-D1E0BC265A6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4851C5-D23E-49E3-92EE-538E49B71D66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Оказывать МП качественно и безопасно</a:t>
          </a:r>
        </a:p>
      </dgm:t>
    </dgm:pt>
    <dgm:pt modelId="{21777DFF-17B3-4D02-988D-333AC77E91D6}" type="parTrans" cxnId="{CAA7A6AE-1E9A-42D9-9396-3D33B2C47899}">
      <dgm:prSet/>
      <dgm:spPr/>
      <dgm:t>
        <a:bodyPr/>
        <a:lstStyle/>
        <a:p>
          <a:endParaRPr lang="ru-RU"/>
        </a:p>
      </dgm:t>
    </dgm:pt>
    <dgm:pt modelId="{D7C163AD-7AD3-444F-91A6-1DDF3E53FAEC}" type="sibTrans" cxnId="{CAA7A6AE-1E9A-42D9-9396-3D33B2C47899}">
      <dgm:prSet/>
      <dgm:spPr/>
      <dgm:t>
        <a:bodyPr/>
        <a:lstStyle/>
        <a:p>
          <a:endParaRPr lang="ru-RU"/>
        </a:p>
      </dgm:t>
    </dgm:pt>
    <dgm:pt modelId="{9CBCC49C-5563-4EC4-A394-5ECC9B6483B9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Информировать пациентов</a:t>
          </a:r>
        </a:p>
      </dgm:t>
    </dgm:pt>
    <dgm:pt modelId="{778A4298-4CA6-4C99-B85F-0D98953EF0A0}" type="parTrans" cxnId="{FA466C84-35E6-40AC-BC3E-2A0F08A54E5B}">
      <dgm:prSet/>
      <dgm:spPr/>
      <dgm:t>
        <a:bodyPr/>
        <a:lstStyle/>
        <a:p>
          <a:endParaRPr lang="ru-RU"/>
        </a:p>
      </dgm:t>
    </dgm:pt>
    <dgm:pt modelId="{92F0E748-15B1-4CAC-9E16-99F51C44F326}" type="sibTrans" cxnId="{FA466C84-35E6-40AC-BC3E-2A0F08A54E5B}">
      <dgm:prSet/>
      <dgm:spPr/>
      <dgm:t>
        <a:bodyPr/>
        <a:lstStyle/>
        <a:p>
          <a:endParaRPr lang="ru-RU"/>
        </a:p>
      </dgm:t>
    </dgm:pt>
    <dgm:pt modelId="{7067668B-14F9-4D2A-A4AC-8DC1E351780C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solidFill>
                <a:schemeClr val="tx1"/>
              </a:solidFill>
            </a:rPr>
            <a:t>Знать самим права</a:t>
          </a:r>
        </a:p>
        <a:p>
          <a:pPr marL="0" lvl="0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dirty="0"/>
        </a:p>
      </dgm:t>
    </dgm:pt>
    <dgm:pt modelId="{FDE45BF6-D701-4489-B721-0609C6F20A3F}" type="parTrans" cxnId="{F80A2972-F9E7-440F-97A5-6659968DE6DB}">
      <dgm:prSet/>
      <dgm:spPr/>
      <dgm:t>
        <a:bodyPr/>
        <a:lstStyle/>
        <a:p>
          <a:endParaRPr lang="ru-RU"/>
        </a:p>
      </dgm:t>
    </dgm:pt>
    <dgm:pt modelId="{2B9F0130-7B24-438E-A515-8835EB172B36}" type="sibTrans" cxnId="{F80A2972-F9E7-440F-97A5-6659968DE6DB}">
      <dgm:prSet/>
      <dgm:spPr/>
      <dgm:t>
        <a:bodyPr/>
        <a:lstStyle/>
        <a:p>
          <a:endParaRPr lang="ru-RU"/>
        </a:p>
      </dgm:t>
    </dgm:pt>
    <dgm:pt modelId="{0A59D6AA-DFDF-404B-B465-977DB235B8B7}" type="pres">
      <dgm:prSet presAssocID="{68E5D3A7-4239-47DC-8FDB-D1E0BC265A69}" presName="diagram" presStyleCnt="0">
        <dgm:presLayoutVars>
          <dgm:dir/>
          <dgm:resizeHandles val="exact"/>
        </dgm:presLayoutVars>
      </dgm:prSet>
      <dgm:spPr/>
    </dgm:pt>
    <dgm:pt modelId="{C9EB2974-8599-4088-8E16-AF88526F5BDD}" type="pres">
      <dgm:prSet presAssocID="{234851C5-D23E-49E3-92EE-538E49B71D66}" presName="node" presStyleLbl="node1" presStyleIdx="0" presStyleCnt="3">
        <dgm:presLayoutVars>
          <dgm:bulletEnabled val="1"/>
        </dgm:presLayoutVars>
      </dgm:prSet>
      <dgm:spPr/>
    </dgm:pt>
    <dgm:pt modelId="{AD616435-710F-45C5-8FD3-A71409852FE1}" type="pres">
      <dgm:prSet presAssocID="{D7C163AD-7AD3-444F-91A6-1DDF3E53FAEC}" presName="sibTrans" presStyleCnt="0"/>
      <dgm:spPr/>
    </dgm:pt>
    <dgm:pt modelId="{1BD3E2AE-322C-4EE8-BCCE-1E73DFF8704C}" type="pres">
      <dgm:prSet presAssocID="{7067668B-14F9-4D2A-A4AC-8DC1E351780C}" presName="node" presStyleLbl="node1" presStyleIdx="1" presStyleCnt="3">
        <dgm:presLayoutVars>
          <dgm:bulletEnabled val="1"/>
        </dgm:presLayoutVars>
      </dgm:prSet>
      <dgm:spPr/>
    </dgm:pt>
    <dgm:pt modelId="{64931F13-8AEE-4BB0-846F-E2DA005632F4}" type="pres">
      <dgm:prSet presAssocID="{2B9F0130-7B24-438E-A515-8835EB172B36}" presName="sibTrans" presStyleCnt="0"/>
      <dgm:spPr/>
    </dgm:pt>
    <dgm:pt modelId="{57E8B7DE-B7A8-43C5-BDBE-4AEA5E312E2B}" type="pres">
      <dgm:prSet presAssocID="{9CBCC49C-5563-4EC4-A394-5ECC9B6483B9}" presName="node" presStyleLbl="node1" presStyleIdx="2" presStyleCnt="3">
        <dgm:presLayoutVars>
          <dgm:bulletEnabled val="1"/>
        </dgm:presLayoutVars>
      </dgm:prSet>
      <dgm:spPr/>
    </dgm:pt>
  </dgm:ptLst>
  <dgm:cxnLst>
    <dgm:cxn modelId="{5FBA0907-D545-43AA-B493-71963AC8BA99}" type="presOf" srcId="{234851C5-D23E-49E3-92EE-538E49B71D66}" destId="{C9EB2974-8599-4088-8E16-AF88526F5BDD}" srcOrd="0" destOrd="0" presId="urn:microsoft.com/office/officeart/2005/8/layout/default"/>
    <dgm:cxn modelId="{4BE2BE18-3393-4351-870D-16D052E584D8}" type="presOf" srcId="{9CBCC49C-5563-4EC4-A394-5ECC9B6483B9}" destId="{57E8B7DE-B7A8-43C5-BDBE-4AEA5E312E2B}" srcOrd="0" destOrd="0" presId="urn:microsoft.com/office/officeart/2005/8/layout/default"/>
    <dgm:cxn modelId="{4134982C-E11D-490A-82B5-A30DECADD2F1}" type="presOf" srcId="{7067668B-14F9-4D2A-A4AC-8DC1E351780C}" destId="{1BD3E2AE-322C-4EE8-BCCE-1E73DFF8704C}" srcOrd="0" destOrd="0" presId="urn:microsoft.com/office/officeart/2005/8/layout/default"/>
    <dgm:cxn modelId="{0E91B470-8EB2-4663-ABBB-01C188CD15D4}" type="presOf" srcId="{68E5D3A7-4239-47DC-8FDB-D1E0BC265A69}" destId="{0A59D6AA-DFDF-404B-B465-977DB235B8B7}" srcOrd="0" destOrd="0" presId="urn:microsoft.com/office/officeart/2005/8/layout/default"/>
    <dgm:cxn modelId="{F80A2972-F9E7-440F-97A5-6659968DE6DB}" srcId="{68E5D3A7-4239-47DC-8FDB-D1E0BC265A69}" destId="{7067668B-14F9-4D2A-A4AC-8DC1E351780C}" srcOrd="1" destOrd="0" parTransId="{FDE45BF6-D701-4489-B721-0609C6F20A3F}" sibTransId="{2B9F0130-7B24-438E-A515-8835EB172B36}"/>
    <dgm:cxn modelId="{FA466C84-35E6-40AC-BC3E-2A0F08A54E5B}" srcId="{68E5D3A7-4239-47DC-8FDB-D1E0BC265A69}" destId="{9CBCC49C-5563-4EC4-A394-5ECC9B6483B9}" srcOrd="2" destOrd="0" parTransId="{778A4298-4CA6-4C99-B85F-0D98953EF0A0}" sibTransId="{92F0E748-15B1-4CAC-9E16-99F51C44F326}"/>
    <dgm:cxn modelId="{CAA7A6AE-1E9A-42D9-9396-3D33B2C47899}" srcId="{68E5D3A7-4239-47DC-8FDB-D1E0BC265A69}" destId="{234851C5-D23E-49E3-92EE-538E49B71D66}" srcOrd="0" destOrd="0" parTransId="{21777DFF-17B3-4D02-988D-333AC77E91D6}" sibTransId="{D7C163AD-7AD3-444F-91A6-1DDF3E53FAEC}"/>
    <dgm:cxn modelId="{5658E6BD-EAD3-4E37-A95B-CC3EA7751F22}" type="presParOf" srcId="{0A59D6AA-DFDF-404B-B465-977DB235B8B7}" destId="{C9EB2974-8599-4088-8E16-AF88526F5BDD}" srcOrd="0" destOrd="0" presId="urn:microsoft.com/office/officeart/2005/8/layout/default"/>
    <dgm:cxn modelId="{891181A6-C976-444B-8A43-609A422C1CCB}" type="presParOf" srcId="{0A59D6AA-DFDF-404B-B465-977DB235B8B7}" destId="{AD616435-710F-45C5-8FD3-A71409852FE1}" srcOrd="1" destOrd="0" presId="urn:microsoft.com/office/officeart/2005/8/layout/default"/>
    <dgm:cxn modelId="{D24D8DF9-2986-4A04-B61D-C2DC2B1B4AFE}" type="presParOf" srcId="{0A59D6AA-DFDF-404B-B465-977DB235B8B7}" destId="{1BD3E2AE-322C-4EE8-BCCE-1E73DFF8704C}" srcOrd="2" destOrd="0" presId="urn:microsoft.com/office/officeart/2005/8/layout/default"/>
    <dgm:cxn modelId="{CECBD648-2E39-404E-9C64-C8FE56E2FFC4}" type="presParOf" srcId="{0A59D6AA-DFDF-404B-B465-977DB235B8B7}" destId="{64931F13-8AEE-4BB0-846F-E2DA005632F4}" srcOrd="3" destOrd="0" presId="urn:microsoft.com/office/officeart/2005/8/layout/default"/>
    <dgm:cxn modelId="{33FC8486-E62F-4FD3-B381-01E63F6410C7}" type="presParOf" srcId="{0A59D6AA-DFDF-404B-B465-977DB235B8B7}" destId="{57E8B7DE-B7A8-43C5-BDBE-4AEA5E312E2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A04E4-53AE-3349-8AD0-5C0AC0B6C89C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ИДС; отказ;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информация;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тайна</a:t>
          </a:r>
        </a:p>
      </dsp:txBody>
      <dsp:txXfrm>
        <a:off x="0" y="39687"/>
        <a:ext cx="3286125" cy="1971675"/>
      </dsp:txXfrm>
    </dsp:sp>
    <dsp:sp modelId="{C756A9DA-0409-0A41-9FC2-1D63CE395F1E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Гуманизм и уважение;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выбор врача</a:t>
          </a:r>
        </a:p>
      </dsp:txBody>
      <dsp:txXfrm>
        <a:off x="3614737" y="39687"/>
        <a:ext cx="3286125" cy="1971675"/>
      </dsp:txXfrm>
    </dsp:sp>
    <dsp:sp modelId="{4710E266-0230-B240-8F7B-DF113F105D89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Допуск адвоката, священника</a:t>
          </a:r>
        </a:p>
      </dsp:txBody>
      <dsp:txXfrm>
        <a:off x="7229475" y="39687"/>
        <a:ext cx="3286125" cy="1971675"/>
      </dsp:txXfrm>
    </dsp:sp>
    <dsp:sp modelId="{A82CCF6C-6F05-EC4D-9154-20F1F5800CCF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Облегчение боли.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Консилиум.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Санитарные нормы.</a:t>
          </a:r>
        </a:p>
      </dsp:txBody>
      <dsp:txXfrm>
        <a:off x="1807368" y="2339975"/>
        <a:ext cx="3286125" cy="1971675"/>
      </dsp:txXfrm>
    </dsp:sp>
    <dsp:sp modelId="{3861D932-7E71-004F-B639-05E7B63FF9B1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ДМС.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Возмещение ущерба.</a:t>
          </a:r>
        </a:p>
      </dsp:txBody>
      <dsp:txXfrm>
        <a:off x="5422106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B2974-8599-4088-8E16-AF88526F5BDD}">
      <dsp:nvSpPr>
        <dsp:cNvPr id="0" name=""/>
        <dsp:cNvSpPr/>
      </dsp:nvSpPr>
      <dsp:spPr>
        <a:xfrm>
          <a:off x="663" y="299250"/>
          <a:ext cx="2586107" cy="1551664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tx1"/>
              </a:solidFill>
            </a:rPr>
            <a:t>Оказывать МП качественно и безопасно</a:t>
          </a:r>
        </a:p>
      </dsp:txBody>
      <dsp:txXfrm>
        <a:off x="663" y="299250"/>
        <a:ext cx="2586107" cy="1551664"/>
      </dsp:txXfrm>
    </dsp:sp>
    <dsp:sp modelId="{1BD3E2AE-322C-4EE8-BCCE-1E73DFF8704C}">
      <dsp:nvSpPr>
        <dsp:cNvPr id="0" name=""/>
        <dsp:cNvSpPr/>
      </dsp:nvSpPr>
      <dsp:spPr>
        <a:xfrm>
          <a:off x="2845381" y="299250"/>
          <a:ext cx="2586107" cy="1551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700" kern="1200" dirty="0">
              <a:solidFill>
                <a:schemeClr val="tx1"/>
              </a:solidFill>
            </a:rPr>
            <a:t>Знать самим права</a:t>
          </a:r>
        </a:p>
        <a:p>
          <a:pPr marL="0"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 dirty="0"/>
        </a:p>
      </dsp:txBody>
      <dsp:txXfrm>
        <a:off x="2845381" y="299250"/>
        <a:ext cx="2586107" cy="1551664"/>
      </dsp:txXfrm>
    </dsp:sp>
    <dsp:sp modelId="{57E8B7DE-B7A8-43C5-BDBE-4AEA5E312E2B}">
      <dsp:nvSpPr>
        <dsp:cNvPr id="0" name=""/>
        <dsp:cNvSpPr/>
      </dsp:nvSpPr>
      <dsp:spPr>
        <a:xfrm>
          <a:off x="1423022" y="2109525"/>
          <a:ext cx="2586107" cy="1551664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tx1"/>
              </a:solidFill>
            </a:rPr>
            <a:t>Информировать пациентов</a:t>
          </a:r>
        </a:p>
      </dsp:txBody>
      <dsp:txXfrm>
        <a:off x="1423022" y="2109525"/>
        <a:ext cx="2586107" cy="1551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E6656-41AF-6E9C-7FB7-8937A01B3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7AC23F-4241-2631-AA50-9D01C64B4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0AD678-D898-4738-D94C-9243368C4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BDBC-9293-8F4E-A825-E5ECD5ED161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3641C0-E016-D7AF-99C6-C48FFE4F6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9FFC3D-6064-1BFC-825B-5B8E68B08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7033-1D48-CD45-8295-7EEE6612B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E455D-60F5-A065-3DCF-DE3E31BCB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84386D-4D5C-BE7D-CFA3-C2346E97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0E76D3-71F9-086D-E38D-23CC70E44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BDBC-9293-8F4E-A825-E5ECD5ED161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C322D-44A3-1162-8A6E-72D51635C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0348AC-1935-F5A7-A363-636931B42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7033-1D48-CD45-8295-7EEE6612B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72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62F085-1430-D77E-256B-D480134120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8270AA-1071-01E4-C1D3-F64CCDA3C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C6324C-7DC2-D448-AD78-2328CBCAF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BDBC-9293-8F4E-A825-E5ECD5ED161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EB5F05-6C37-BF9E-4FFE-0A5F457E7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DBB464-D4CA-1EEB-FE1D-701C87FD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7033-1D48-CD45-8295-7EEE6612B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72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BA47B-1A27-5156-1E6B-735DD53A8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D4FD5F-AD6F-EE6D-DB05-932907B39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7E705E-CE77-EA40-34FF-8DB686CD3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BDBC-9293-8F4E-A825-E5ECD5ED161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5EEA21-8227-BB3C-841D-E1358776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C3C67D-2408-153F-65C5-6E34785C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7033-1D48-CD45-8295-7EEE6612B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35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134B20-E399-B4FE-0882-36B4F4C16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F74937-2D30-E152-3B3C-04A83A0E3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36BBC-AF40-D12D-C1AF-6735990CA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BDBC-9293-8F4E-A825-E5ECD5ED161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C3896B-795E-E58E-0185-F2562ABC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331D8D-EBF7-75EC-0CFE-7732FA413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7033-1D48-CD45-8295-7EEE6612B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13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A249E-D7A3-61E4-0AB3-21BD31C06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60D0CB-65A3-8F89-7961-3E4090B9C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A87CAC-74E5-757D-37F1-7F838878C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BC80D5-8F5C-DC8A-CCD7-8972ECEDA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BDBC-9293-8F4E-A825-E5ECD5ED161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922AC5-EDAC-0C61-8C1B-E37BDED0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D56DB0-BF4B-FF6D-BE79-DE1EB33A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7033-1D48-CD45-8295-7EEE6612B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82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F5B89-CE71-ECC6-1675-94B689A77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EA5F3E-6685-BCF7-30D7-7520237D5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AE4C83-544C-2268-3A7E-D264BC09F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4645E1-380A-16DD-8C2E-F96472964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9D080B-EF77-BA78-45E7-EF08601AB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66D1F6-77D5-784B-984F-3E2FFE6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BDBC-9293-8F4E-A825-E5ECD5ED161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6CAD771-7DFB-B8F1-B461-06900DB3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954F3F-8CB5-132A-8574-8D4D28E78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7033-1D48-CD45-8295-7EEE6612B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93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6A917-732B-878F-CCB4-8E0FECF4E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6C8472-C383-5609-A6B6-D28A8277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BDBC-9293-8F4E-A825-E5ECD5ED161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71AA77-2C1B-DCAA-5D39-FC65B873E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A1713B-C276-3938-C844-71A0403F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7033-1D48-CD45-8295-7EEE6612B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61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F6D063-8A7A-B619-C641-E6EF80B1E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BDBC-9293-8F4E-A825-E5ECD5ED161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18BFC87-460A-AF45-4562-3D6209185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7328E7-6722-9639-2108-9AB012C4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7033-1D48-CD45-8295-7EEE6612B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7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5D264-3E8E-E8BD-CB52-53F56E2C6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B1DA63-EA64-83BB-9916-68A3FBDE1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326BDD-196A-FB8B-1552-D7F024DB6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77F21C-B840-34C8-9145-A86596C1B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BDBC-9293-8F4E-A825-E5ECD5ED161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C55BDD-5D93-06FC-E522-B44A8DA2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064626-D298-338C-19A1-FA221B555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7033-1D48-CD45-8295-7EEE6612B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8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B9FF5-749A-7BC7-BC4C-7DC5E555E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1FEAAA-CD7F-E11C-6809-091A264486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CC506B-0D0A-2A9C-73CB-31079E129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A12060-1CAA-9C49-DD14-4A79F09C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BDBC-9293-8F4E-A825-E5ECD5ED161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D0967-D279-0B34-6ED9-9C176520A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DC4BFC-7004-ACD0-8E59-0271497DD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7033-1D48-CD45-8295-7EEE6612B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5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6773B0-03DD-9C6E-E13A-D75F5964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B1C22F-0A77-1622-8DC5-EA52ED146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DF03AF-DA89-3255-83E9-098F6CF6C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FBDBC-9293-8F4E-A825-E5ECD5ED161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0992DD-C7D2-D65F-B0C1-F8363D8332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F9B346-6B96-C782-3F03-1C87AD3BD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7033-1D48-CD45-8295-7EEE6612B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3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Sve-botova@yandex.r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F59153A-1FB3-DA69-0FC7-542ACD199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3317"/>
            <a:ext cx="9144000" cy="356839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Права пациентов. </a:t>
            </a:r>
            <a:br>
              <a:rPr lang="ru-RU" sz="4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Что должна знать медицинская сестра?</a:t>
            </a:r>
            <a:br>
              <a:rPr lang="ru-RU" sz="4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Правовой ликбез в примерах.</a:t>
            </a:r>
            <a:br>
              <a:rPr lang="ru-RU" sz="4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E7113B4F-8D79-D40F-6393-11900D4DB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42922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ru-RU" sz="3500" b="1" dirty="0">
                <a:solidFill>
                  <a:srgbClr val="002060"/>
                </a:solidFill>
              </a:rPr>
              <a:t>Ботова Светлана Николаевна</a:t>
            </a:r>
          </a:p>
          <a:p>
            <a:r>
              <a:rPr lang="ru-RU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Всероссийская конференция с международным участием</a:t>
            </a:r>
            <a:endParaRPr lang="ru-RU" sz="28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«Этика и деонтология в профессиональной деятельности среднего медицинского персонала: проблемы и пути решения»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419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5BA5F-AFD9-ECBE-AD2C-B15B3986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002060"/>
                </a:solidFill>
                <a:latin typeface="+mn-lt"/>
              </a:rPr>
              <a:t>Права пациента коротко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28CFDF1-75BA-05CC-671F-BA7FB09055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4155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2071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+mn-lt"/>
              </a:rPr>
              <a:t>Ситуация № 1: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083" y="1215484"/>
            <a:ext cx="11641873" cy="544179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400" dirty="0"/>
              <a:t>Пациент, госпитализирован в отделение, дал согласие на передачу информации о своем здоровье старшей дочери.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400" dirty="0"/>
              <a:t>Родственники (младшая дочь, сын) при посещении пациента предъявляли медицинской сестре претензии по лечению, получили от нее историю болезни для ознакомления. Самостоятельно выполнили фотокопии.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400" dirty="0"/>
              <a:t>Жена пациента также требует историю болезни, так как хочет провести консультацию в другом медицинском учреждении. Медсестра историю не дает, но говорит «не мое дело, советуйтесь, где хотите»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400" dirty="0"/>
              <a:t> Не получив историю болезни, в выходные привозит доктора-консультанта из другого медицинского учреждения, который осматривает пациента и требует историю болезни у медсестры, чтобы оставить запись. Медсестра историю болезни дает.</a:t>
            </a:r>
          </a:p>
          <a:p>
            <a:endParaRPr lang="ru-RU" sz="3400" dirty="0"/>
          </a:p>
          <a:p>
            <a:pPr marL="0" indent="0">
              <a:buNone/>
            </a:pPr>
            <a:r>
              <a:rPr lang="ru-RU" sz="3400" dirty="0"/>
              <a:t>Разберем правомерность действий обеих сторон и возможные выходы из ситуации.</a:t>
            </a:r>
          </a:p>
          <a:p>
            <a:pPr marL="0" indent="0">
              <a:buNone/>
            </a:pPr>
            <a:r>
              <a:rPr lang="ru-RU" sz="3400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58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6C874F-963D-1A5D-F7E5-3A2C19000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2276872"/>
            <a:ext cx="4438071" cy="28873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B8AC2F-A8C6-E658-16AA-EA682A93DDA2}"/>
              </a:ext>
            </a:extLst>
          </p:cNvPr>
          <p:cNvSpPr txBox="1"/>
          <p:nvPr/>
        </p:nvSpPr>
        <p:spPr>
          <a:xfrm>
            <a:off x="8053078" y="3284984"/>
            <a:ext cx="3956789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Юридический анализ</a:t>
            </a:r>
          </a:p>
          <a:p>
            <a:endParaRPr lang="ru-RU" dirty="0"/>
          </a:p>
          <a:p>
            <a:r>
              <a:rPr lang="ru-RU" sz="2400" dirty="0"/>
              <a:t>Соблюдение прав пациента </a:t>
            </a:r>
          </a:p>
          <a:p>
            <a:r>
              <a:rPr lang="ru-RU" sz="2400" dirty="0"/>
              <a:t>Обязанности медработника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E38774-8434-EB6A-955E-92BC30DC5148}"/>
              </a:ext>
            </a:extLst>
          </p:cNvPr>
          <p:cNvSpPr txBox="1"/>
          <p:nvPr/>
        </p:nvSpPr>
        <p:spPr>
          <a:xfrm>
            <a:off x="245805" y="3262045"/>
            <a:ext cx="4175310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Человеческий анализ</a:t>
            </a:r>
          </a:p>
          <a:p>
            <a:endParaRPr lang="ru-RU" dirty="0"/>
          </a:p>
          <a:p>
            <a:r>
              <a:rPr lang="ru-RU" sz="2400" dirty="0"/>
              <a:t>Как разрулить ситуацию </a:t>
            </a:r>
          </a:p>
          <a:p>
            <a:r>
              <a:rPr lang="ru-RU" sz="2400" dirty="0"/>
              <a:t>с позиции</a:t>
            </a:r>
          </a:p>
          <a:p>
            <a:r>
              <a:rPr lang="ru-RU" sz="2400" dirty="0"/>
              <a:t>пациентцентричности</a:t>
            </a:r>
          </a:p>
        </p:txBody>
      </p:sp>
    </p:spTree>
    <p:extLst>
      <p:ext uri="{BB962C8B-B14F-4D97-AF65-F5344CB8AC3E}">
        <p14:creationId xmlns:p14="http://schemas.microsoft.com/office/powerpoint/2010/main" val="3651214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884" y="178420"/>
            <a:ext cx="9143643" cy="94632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002060"/>
                </a:solidFill>
                <a:latin typeface="+mn-lt"/>
              </a:rPr>
              <a:t>Ситуация № 1: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1A05CE57-DDF2-0716-50C4-957508A0A2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085639"/>
              </p:ext>
            </p:extLst>
          </p:nvPr>
        </p:nvGraphicFramePr>
        <p:xfrm>
          <a:off x="191344" y="1124744"/>
          <a:ext cx="11737304" cy="6009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1405535613"/>
                    </a:ext>
                  </a:extLst>
                </a:gridCol>
                <a:gridCol w="6480720">
                  <a:extLst>
                    <a:ext uri="{9D8B030D-6E8A-4147-A177-3AD203B41FA5}">
                      <a16:colId xmlns:a16="http://schemas.microsoft.com/office/drawing/2014/main" val="4236517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Проблема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Правовая оценка. Алгоритм действий медсестры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304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Родственники (младшая дочь, сын) предъявляли претензии по лечению, в выходные получили от медсестры историю болезни для ознакомления, сделали фотокопии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C00000"/>
                          </a:solidFill>
                        </a:rPr>
                        <a:t>Не имели права. Медсестра не имела право выдавать ИБ</a:t>
                      </a:r>
                    </a:p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Знакомиться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 с историей болезни может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только пациент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 по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заявлению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 на имя главного врача.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Копии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истории болезни может получить только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пациент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 также по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заявлению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Необходимо объяснить родственникам правила.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97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2000" dirty="0"/>
                        <a:t>Жена пациента также требует историю болезни, так как хочет провести консультацию в другом медицинском учреждении. Медсестра историю не дает, но говорит «не мое дело, советуйтесь, где хотите»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C00000"/>
                          </a:solidFill>
                        </a:rPr>
                        <a:t>Жена не имеет права. Медсестры формально права, но погасить конфликт не захотела или не умела.</a:t>
                      </a:r>
                    </a:p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Пациент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 (но не жена)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имеет право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на проведение по его просьбе консультации (консилиума), но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выбор состава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консилиума остается за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лечащим врачом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и зав отделением.</a:t>
                      </a:r>
                    </a:p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Вежливо отказать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Передать информацию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врачу (зав отделением)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915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Не получив историю болезни, жена в выходные привозит доктора-консультанта из другого медицинского учреждения, который осматривает пациента, требует историю болезни у медсестры, чтобы оставить запись. Медсестра историю болезни дает.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C00000"/>
                          </a:solidFill>
                        </a:rPr>
                        <a:t>Не имели право (в том числе врач). </a:t>
                      </a:r>
                      <a:r>
                        <a:rPr lang="ru-RU" sz="1800" dirty="0"/>
                        <a:t>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</a:rPr>
                        <a:t>Медсестра ИБ давать не должна</a:t>
                      </a:r>
                    </a:p>
                    <a:p>
                      <a:r>
                        <a:rPr lang="ru-RU" sz="1600" dirty="0"/>
                        <a:t>Поставить в известность ответственного дежурного врача, историю болезни не давать.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045003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F7D2BF-010A-E600-BF8C-4C497D2C0EFD}"/>
              </a:ext>
            </a:extLst>
          </p:cNvPr>
          <p:cNvSpPr/>
          <p:nvPr/>
        </p:nvSpPr>
        <p:spPr>
          <a:xfrm>
            <a:off x="5447926" y="1484784"/>
            <a:ext cx="6480720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EC22A63-1286-20C4-7B33-0959A85778F5}"/>
              </a:ext>
            </a:extLst>
          </p:cNvPr>
          <p:cNvSpPr/>
          <p:nvPr/>
        </p:nvSpPr>
        <p:spPr>
          <a:xfrm>
            <a:off x="5463449" y="4984252"/>
            <a:ext cx="6537206" cy="15405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D4296B-4DFC-F51E-A261-9AE36F575112}"/>
              </a:ext>
            </a:extLst>
          </p:cNvPr>
          <p:cNvSpPr/>
          <p:nvPr/>
        </p:nvSpPr>
        <p:spPr>
          <a:xfrm>
            <a:off x="5447926" y="3347079"/>
            <a:ext cx="6552727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8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073" y="63672"/>
            <a:ext cx="10995103" cy="1061072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002060"/>
                </a:solidFill>
                <a:latin typeface="+mn-lt"/>
              </a:rPr>
              <a:t>Разберем ситуацию с позиции пациентцентричности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1A05CE57-DDF2-0716-50C4-957508A0A2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1344" y="1124744"/>
          <a:ext cx="11737304" cy="454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1405535613"/>
                    </a:ext>
                  </a:extLst>
                </a:gridCol>
                <a:gridCol w="6480720">
                  <a:extLst>
                    <a:ext uri="{9D8B030D-6E8A-4147-A177-3AD203B41FA5}">
                      <a16:colId xmlns:a16="http://schemas.microsoft.com/office/drawing/2014/main" val="4236517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Проблема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 Действия по принципу пациентцентричности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304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Родственники (младшая дочь, сын) предъявляли претензии по лечению, в выходные получили от медсестры историю болезни для ознакомления, сделали фотокопии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Если родственники имеют недоверие к лечению эту ситуацию надо разобрать сразу врачу и заведующему. </a:t>
                      </a:r>
                    </a:p>
                    <a:p>
                      <a:r>
                        <a:rPr lang="ru-RU" sz="1600" dirty="0"/>
                        <a:t>Медсестре надо успокоить родственников, пообещать, что с ними свяжутся врачи, все обсудят по лечению. </a:t>
                      </a:r>
                    </a:p>
                    <a:p>
                      <a:r>
                        <a:rPr lang="ru-RU" sz="1600" dirty="0"/>
                        <a:t>Близкие имеют право участвовать в обсуждении, но пациента надо попросить вписать их в ИДС.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97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dirty="0"/>
                        <a:t>Жена пациента также требует историю болезни, так как хочет провести консультацию в другом медицинском учреждении. Медсестра историю не дает, но говорит «не мое дело, советуйтесь, где хотите»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Аналогичная ситуация. </a:t>
                      </a: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Поговорить с женой, объяснить, что мы понимаем ее обеспокоенность, сообщить врачу и зав отд.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915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Не получив историю болезни, жена в выходные привозит доктора-консультанта из другого медицинского учреждения, который осматривает пациента, требует историю болезни у медсестры, чтобы оставить запись. Медсестра историю болезни дает.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Вежливо объяснить, что медсестра не имеет право нарушать правила, не провоцировать конфликт, дать консультанту лист бумаги для записи, попросить написать свои данные, телефон, доложить врачу и зав отделением.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045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9A9EC14-2F17-5801-07F7-6D5A34351538}"/>
              </a:ext>
            </a:extLst>
          </p:cNvPr>
          <p:cNvSpPr txBox="1"/>
          <p:nvPr/>
        </p:nvSpPr>
        <p:spPr>
          <a:xfrm>
            <a:off x="187741" y="5745630"/>
            <a:ext cx="11815927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Основной посыл: мы хотим одного и того же ( вылечить пациента, чтобы ему стало лучше).</a:t>
            </a:r>
          </a:p>
          <a:p>
            <a:r>
              <a:rPr lang="ru-RU" dirty="0"/>
              <a:t>Мы не враги, а союзники. Давайте не доказывать, кто прав, а кто виноват, а находить общие пути решения проблемы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2C9DD14-8945-32F0-92DB-3A19BA63B2F5}"/>
              </a:ext>
            </a:extLst>
          </p:cNvPr>
          <p:cNvSpPr/>
          <p:nvPr/>
        </p:nvSpPr>
        <p:spPr>
          <a:xfrm>
            <a:off x="5447928" y="1503832"/>
            <a:ext cx="6480720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BFDAD6C-E2CE-8111-018B-903BD77DE2C8}"/>
              </a:ext>
            </a:extLst>
          </p:cNvPr>
          <p:cNvSpPr/>
          <p:nvPr/>
        </p:nvSpPr>
        <p:spPr>
          <a:xfrm>
            <a:off x="5447928" y="3088008"/>
            <a:ext cx="6480720" cy="1061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017FFC-7A60-4AFC-DC57-205FD3B3C361}"/>
              </a:ext>
            </a:extLst>
          </p:cNvPr>
          <p:cNvSpPr/>
          <p:nvPr/>
        </p:nvSpPr>
        <p:spPr>
          <a:xfrm>
            <a:off x="5447928" y="4168128"/>
            <a:ext cx="6480720" cy="1503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0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+mn-lt"/>
              </a:rPr>
              <a:t>Ситуация № 2: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780" y="1052736"/>
            <a:ext cx="11496908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Пациент с супругой самостоятельно обратились в приемное отделение с жалобами на головную боль.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Ведут себя агрессивно, настаивают на немедленном осмотре врачом, снимают сотрудников на камеру. Возмущаются, что без очереди осматриваются другие пациенты.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Угрожают, что сейчас уйдут, а потом всех засудят за неоказание медицинской помощи.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Медсестры не справляются с ситуацией.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8859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884" y="78059"/>
            <a:ext cx="9143643" cy="1046685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002060"/>
                </a:solidFill>
                <a:latin typeface="+mn-lt"/>
              </a:rPr>
              <a:t>Ситуация № 2: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1A05CE57-DDF2-0716-50C4-957508A0A2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4025" y="1122524"/>
          <a:ext cx="11708639" cy="52247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48407">
                  <a:extLst>
                    <a:ext uri="{9D8B030D-6E8A-4147-A177-3AD203B41FA5}">
                      <a16:colId xmlns:a16="http://schemas.microsoft.com/office/drawing/2014/main" val="1405535613"/>
                    </a:ext>
                  </a:extLst>
                </a:gridCol>
                <a:gridCol w="7160232">
                  <a:extLst>
                    <a:ext uri="{9D8B030D-6E8A-4147-A177-3AD203B41FA5}">
                      <a16:colId xmlns:a16="http://schemas.microsoft.com/office/drawing/2014/main" val="4236517123"/>
                    </a:ext>
                  </a:extLst>
                </a:gridCol>
              </a:tblGrid>
              <a:tr h="507792">
                <a:tc>
                  <a:txBody>
                    <a:bodyPr/>
                    <a:lstStyle/>
                    <a:p>
                      <a:r>
                        <a:rPr lang="ru-RU" dirty="0"/>
                        <a:t>Проблема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Действия медсестры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304751"/>
                  </a:ext>
                </a:extLst>
              </a:tr>
              <a:tr h="162771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dirty="0"/>
                        <a:t>Пациент с супругой самостоятельно обратились в приемное отделение с жалобами на головную боль.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dirty="0"/>
                        <a:t>Ведут себя агрессивно, настаивают на немедленном осмотре врачом,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Поставить в известность</a:t>
                      </a:r>
                      <a:r>
                        <a:rPr lang="ru-RU" dirty="0"/>
                        <a:t> ответственного дежурного врача (заведующего отделением) о конфликтной ситуации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Оценить состояние </a:t>
                      </a:r>
                      <a:r>
                        <a:rPr lang="ru-RU" dirty="0"/>
                        <a:t>пациента (измерить АД, подсчитать пульс, измерить сатурацию), если критические значения- позвать врача.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dirty="0"/>
                        <a:t>Если состояние не критическое </a:t>
                      </a:r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вежливо пояснить</a:t>
                      </a:r>
                      <a:r>
                        <a:rPr lang="ru-RU" dirty="0"/>
                        <a:t>, что им придется подождать, врач о них знает и подойдет, как только освободиться.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97124"/>
                  </a:ext>
                </a:extLst>
              </a:tr>
              <a:tr h="60429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dirty="0"/>
                        <a:t>снимают сотрудников на камеру.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В законе нет однозначной трактовки. Сослаться на приказ </a:t>
                      </a:r>
                      <a:r>
                        <a:rPr lang="ru-RU" dirty="0"/>
                        <a:t>главного врача о запрете видео и фотосьемке в приемном отделении, пояснить, что не давали право на сьемку, вести себя корректно, </a:t>
                      </a:r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не поддаваться на провокации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309387"/>
                  </a:ext>
                </a:extLst>
              </a:tr>
              <a:tr h="876462">
                <a:tc>
                  <a:txBody>
                    <a:bodyPr/>
                    <a:lstStyle/>
                    <a:p>
                      <a:r>
                        <a:rPr lang="ru-RU" dirty="0"/>
                        <a:t>Возмущаются, что без очереди осматриваются другие пациенты.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Пояснить,</a:t>
                      </a:r>
                      <a:r>
                        <a:rPr lang="ru-RU" dirty="0"/>
                        <a:t> что вне очереди осматриваются пациенты с жизнеугрожающими состояниями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915356"/>
                  </a:ext>
                </a:extLst>
              </a:tr>
              <a:tr h="876462">
                <a:tc>
                  <a:txBody>
                    <a:bodyPr/>
                    <a:lstStyle/>
                    <a:p>
                      <a:r>
                        <a:rPr lang="ru-RU" dirty="0"/>
                        <a:t>Угрожают, что сейчас уйдут и всех засудят за неоказание медицинской помощи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Отнестись спокойно</a:t>
                      </a:r>
                      <a:r>
                        <a:rPr lang="ru-RU" dirty="0"/>
                        <a:t>, пациент имеет право покинуть стационар, </a:t>
                      </a:r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постараться вновь объяснить</a:t>
                      </a:r>
                      <a:r>
                        <a:rPr lang="ru-RU" dirty="0"/>
                        <a:t>, что медицинскую помощь им окажут, как только освободится врач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045003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088FA5-50C8-9EE1-B9EC-85BB143A4E36}"/>
              </a:ext>
            </a:extLst>
          </p:cNvPr>
          <p:cNvSpPr/>
          <p:nvPr/>
        </p:nvSpPr>
        <p:spPr>
          <a:xfrm>
            <a:off x="4934448" y="1639145"/>
            <a:ext cx="7131277" cy="1730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D29C8F9-6A3C-B8A1-0719-05FE4B0BB22E}"/>
              </a:ext>
            </a:extLst>
          </p:cNvPr>
          <p:cNvSpPr/>
          <p:nvPr/>
        </p:nvSpPr>
        <p:spPr>
          <a:xfrm>
            <a:off x="4941388" y="3340740"/>
            <a:ext cx="7131276" cy="1205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7FB075-46CE-9682-878A-DEAA3CD83FCA}"/>
              </a:ext>
            </a:extLst>
          </p:cNvPr>
          <p:cNvSpPr/>
          <p:nvPr/>
        </p:nvSpPr>
        <p:spPr>
          <a:xfrm>
            <a:off x="4928200" y="4546438"/>
            <a:ext cx="7157651" cy="9155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8AA0AAA-8D20-F7D6-DE3A-C27F12FF0871}"/>
              </a:ext>
            </a:extLst>
          </p:cNvPr>
          <p:cNvSpPr/>
          <p:nvPr/>
        </p:nvSpPr>
        <p:spPr>
          <a:xfrm>
            <a:off x="4926172" y="5462001"/>
            <a:ext cx="7131278" cy="9167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01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260" y="289932"/>
            <a:ext cx="10132268" cy="834812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002060"/>
                </a:solidFill>
                <a:latin typeface="+mn-lt"/>
              </a:rPr>
              <a:t>Ситуация 2 (дополнения)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1A05CE57-DDF2-0716-50C4-957508A0A2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490601"/>
              </p:ext>
            </p:extLst>
          </p:nvPr>
        </p:nvGraphicFramePr>
        <p:xfrm>
          <a:off x="364025" y="1122524"/>
          <a:ext cx="11708639" cy="4833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3743">
                  <a:extLst>
                    <a:ext uri="{9D8B030D-6E8A-4147-A177-3AD203B41FA5}">
                      <a16:colId xmlns:a16="http://schemas.microsoft.com/office/drawing/2014/main" val="1405535613"/>
                    </a:ext>
                  </a:extLst>
                </a:gridCol>
                <a:gridCol w="8064896">
                  <a:extLst>
                    <a:ext uri="{9D8B030D-6E8A-4147-A177-3AD203B41FA5}">
                      <a16:colId xmlns:a16="http://schemas.microsoft.com/office/drawing/2014/main" val="4236517123"/>
                    </a:ext>
                  </a:extLst>
                </a:gridCol>
              </a:tblGrid>
              <a:tr h="507792">
                <a:tc>
                  <a:txBody>
                    <a:bodyPr/>
                    <a:lstStyle/>
                    <a:p>
                      <a:r>
                        <a:rPr lang="ru-RU" sz="1400" dirty="0"/>
                        <a:t>Проблема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Действия медсестры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304751"/>
                  </a:ext>
                </a:extLst>
              </a:tr>
              <a:tr h="162771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Пациент с супругой самостоятельно обратились в приемное отделение с жалобами на головную боль.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Ведут себя агрессивно, настаивают на немедленном осмотре врачом,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Сначала – выслушать, дать выговориться. Затем: Я понимаю Ваше беспокойство, в настоящее время все жизненные показатели у Вас не свидетельствуют о критическом состоянии.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К сожалению, все врачи сейчас заняты. Я их предупредила о Вашем обращении. Как только врач освободиться – он к Вам подойдет.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97124"/>
                  </a:ext>
                </a:extLst>
              </a:tr>
              <a:tr h="60429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/>
                        <a:t>снимают сотрудников на камеру.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Я прошу Вас прекратить видеосъемку, она запрещена приказом главного врача, кроме того я не давала согласия на использование моих персональных данных (изображения и голоса).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Напоминаю Вам, что при съемке в лечебном учреждении Вы можете нарушить права других пациентов о конфиденциальности и тайне.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309387"/>
                  </a:ext>
                </a:extLst>
              </a:tr>
              <a:tr h="876462">
                <a:tc>
                  <a:txBody>
                    <a:bodyPr/>
                    <a:lstStyle/>
                    <a:p>
                      <a:r>
                        <a:rPr lang="ru-RU" sz="1400" dirty="0"/>
                        <a:t>Возмущаются, что без очереди осматриваются другие пациенты.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 нашим правилам медицинская помощь в первую очередь оказывается пациентам с угрозой жизни, в тяжелом состоянии. К сожалению, Вам придется немного подождать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915356"/>
                  </a:ext>
                </a:extLst>
              </a:tr>
              <a:tr h="876462">
                <a:tc>
                  <a:txBody>
                    <a:bodyPr/>
                    <a:lstStyle/>
                    <a:p>
                      <a:r>
                        <a:rPr lang="ru-RU" sz="1400" dirty="0"/>
                        <a:t>Угрожают, что сейчас уйдут и всех засудят за неоказание медицинской помощи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Вы имеете полно право самостоятельно принимать решение, я не в праве Вас удерживать, но настоятельно рекомендую дождаться осмотра врача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045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346C9AD-5979-9CD6-46E7-A7F4515C490F}"/>
              </a:ext>
            </a:extLst>
          </p:cNvPr>
          <p:cNvSpPr txBox="1"/>
          <p:nvPr/>
        </p:nvSpPr>
        <p:spPr>
          <a:xfrm>
            <a:off x="187741" y="6033386"/>
            <a:ext cx="649107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Основной посыл: мы хотим Вам помочь. Мы на одной стороне.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C2ABA3-D824-836C-7B98-35590E01FBC8}"/>
              </a:ext>
            </a:extLst>
          </p:cNvPr>
          <p:cNvSpPr/>
          <p:nvPr/>
        </p:nvSpPr>
        <p:spPr>
          <a:xfrm>
            <a:off x="4007768" y="1628800"/>
            <a:ext cx="8057426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341A385-D3F4-E001-1EC6-2CC558743ED5}"/>
              </a:ext>
            </a:extLst>
          </p:cNvPr>
          <p:cNvSpPr/>
          <p:nvPr/>
        </p:nvSpPr>
        <p:spPr>
          <a:xfrm>
            <a:off x="4015238" y="3251751"/>
            <a:ext cx="8057426" cy="9528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BE77F77-8CB2-B6B5-2978-22B940D08433}"/>
              </a:ext>
            </a:extLst>
          </p:cNvPr>
          <p:cNvSpPr/>
          <p:nvPr/>
        </p:nvSpPr>
        <p:spPr>
          <a:xfrm>
            <a:off x="4021021" y="4204599"/>
            <a:ext cx="8045860" cy="8308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03CF57-CDAF-CE4D-9E99-373F41370410}"/>
              </a:ext>
            </a:extLst>
          </p:cNvPr>
          <p:cNvSpPr/>
          <p:nvPr/>
        </p:nvSpPr>
        <p:spPr>
          <a:xfrm>
            <a:off x="4007768" y="5035462"/>
            <a:ext cx="8045860" cy="9203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8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A2B86D4-2B74-0A33-1A50-22D630107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+mn-lt"/>
              </a:rPr>
              <a:t>Как избежать конфликтов? Как уменьшить риски любой юридической ответственности? 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9990E304-86DC-8C41-E45D-84889C0E4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977D0A-05DA-5CEC-1159-D2329AA363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4" t="50879" r="4329" b="11325"/>
          <a:stretch/>
        </p:blipFill>
        <p:spPr>
          <a:xfrm>
            <a:off x="155487" y="2703338"/>
            <a:ext cx="6096000" cy="1406769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F7F6666-D529-FC76-D153-C2D0ADB4CA36}"/>
              </a:ext>
            </a:extLst>
          </p:cNvPr>
          <p:cNvGraphicFramePr/>
          <p:nvPr/>
        </p:nvGraphicFramePr>
        <p:xfrm>
          <a:off x="6251487" y="2132856"/>
          <a:ext cx="5432152" cy="396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CDE48B-1ED3-2FE6-3437-AA5FB8403EBA}"/>
              </a:ext>
            </a:extLst>
          </p:cNvPr>
          <p:cNvSpPr/>
          <p:nvPr/>
        </p:nvSpPr>
        <p:spPr>
          <a:xfrm>
            <a:off x="155488" y="2492896"/>
            <a:ext cx="6096000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57017AE-A1E4-1B7F-BCF2-EF7254300DBD}"/>
              </a:ext>
            </a:extLst>
          </p:cNvPr>
          <p:cNvSpPr/>
          <p:nvPr/>
        </p:nvSpPr>
        <p:spPr>
          <a:xfrm>
            <a:off x="6251486" y="2342564"/>
            <a:ext cx="2631074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A3D3BB6-BA05-896D-0A60-DE9D9473F025}"/>
              </a:ext>
            </a:extLst>
          </p:cNvPr>
          <p:cNvSpPr/>
          <p:nvPr/>
        </p:nvSpPr>
        <p:spPr>
          <a:xfrm>
            <a:off x="7652026" y="4106069"/>
            <a:ext cx="2631074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8CE67F-0346-D903-DD77-7AABA9AEB211}"/>
              </a:ext>
            </a:extLst>
          </p:cNvPr>
          <p:cNvSpPr/>
          <p:nvPr/>
        </p:nvSpPr>
        <p:spPr>
          <a:xfrm>
            <a:off x="9056050" y="2309907"/>
            <a:ext cx="2631074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0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3CDE7AF-8DD3-C0BE-09A9-7A8485A2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+mn-lt"/>
              </a:rPr>
              <a:t>Интересы и желания пациента учтены.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33DFFF-56A3-AC0A-08B1-A82EBD93F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A3F575-8C88-AB21-9FC6-F163A22A2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13" t="24760" r="12548" b="14453"/>
          <a:stretch/>
        </p:blipFill>
        <p:spPr>
          <a:xfrm>
            <a:off x="838200" y="1690688"/>
            <a:ext cx="9311269" cy="487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42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2AC8CBA-803E-B7B2-01F7-6E0674FED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712" y="5281509"/>
            <a:ext cx="10515600" cy="116679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sz="11200" b="1" dirty="0">
                <a:solidFill>
                  <a:srgbClr val="002060"/>
                </a:solidFill>
                <a:ea typeface="Cambria" panose="02040503050406030204" pitchFamily="18" charset="0"/>
                <a:cs typeface="Times New Roman" charset="0"/>
              </a:rPr>
              <a:t>Автор заявляет об отсутствии конфликта интересов в докладе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57025C-3E45-CAFD-AD3F-849587038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637" y="0"/>
            <a:ext cx="1529747" cy="144423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3A1C262-1E4D-E3F0-730E-413C5633E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442" y="83632"/>
            <a:ext cx="3496446" cy="116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CDAC73-873B-D8F6-5263-C8E3D0EA5D15}"/>
              </a:ext>
            </a:extLst>
          </p:cNvPr>
          <p:cNvSpPr txBox="1"/>
          <p:nvPr/>
        </p:nvSpPr>
        <p:spPr>
          <a:xfrm>
            <a:off x="9234139" y="219372"/>
            <a:ext cx="29578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cs typeface="Arial" panose="020B0604020202020204" pitchFamily="34" charset="0"/>
              </a:rPr>
              <a:t>ГКБ № 13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9B6F64CD-9960-81F1-D210-286198D49C1E}"/>
              </a:ext>
            </a:extLst>
          </p:cNvPr>
          <p:cNvSpPr txBox="1">
            <a:spLocks/>
          </p:cNvSpPr>
          <p:nvPr/>
        </p:nvSpPr>
        <p:spPr>
          <a:xfrm>
            <a:off x="658091" y="1757548"/>
            <a:ext cx="6043792" cy="4690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rgbClr val="002060"/>
                </a:solidFill>
              </a:rPr>
              <a:t>Ботова Светлана Николаевна </a:t>
            </a:r>
          </a:p>
          <a:p>
            <a:pPr marL="0" indent="0">
              <a:buNone/>
            </a:pPr>
            <a:r>
              <a:rPr lang="ru-RU" sz="2400" dirty="0" err="1"/>
              <a:t>Кмн</a:t>
            </a:r>
            <a:r>
              <a:rPr lang="ru-RU" sz="2400" dirty="0"/>
              <a:t>, заместитель главного врача по медицинской части ГКБ № 13,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/>
              <a:t>доцент кафедры общественного здоровья и здравоохранения ПИМУ.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hlinkClick r:id="rId4"/>
              </a:rPr>
              <a:t>Sve-botova@yandex.ru</a:t>
            </a:r>
            <a:endParaRPr lang="en-GB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07D84F7-4258-D3D9-B61A-F5FF657AD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232" y="1362074"/>
            <a:ext cx="469230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82441C-D51E-942F-6EA4-3A79D445EE6F}"/>
              </a:ext>
            </a:extLst>
          </p:cNvPr>
          <p:cNvSpPr txBox="1"/>
          <p:nvPr/>
        </p:nvSpPr>
        <p:spPr>
          <a:xfrm>
            <a:off x="7142232" y="3489948"/>
            <a:ext cx="49568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~</a:t>
            </a:r>
            <a:r>
              <a:rPr lang="ru-RU" sz="2400" dirty="0"/>
              <a:t> 1000 коек </a:t>
            </a:r>
          </a:p>
          <a:p>
            <a:pPr marL="0" indent="0">
              <a:buNone/>
            </a:pPr>
            <a:r>
              <a:rPr lang="ru-RU" sz="2400" dirty="0"/>
              <a:t>30 диагностических и лечебных отделений</a:t>
            </a:r>
          </a:p>
          <a:p>
            <a:pPr marL="0" indent="0">
              <a:buNone/>
            </a:pPr>
            <a:r>
              <a:rPr lang="ru-RU" sz="2400" dirty="0"/>
              <a:t>25 тысяч пациентов в год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40777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D03AB89-C99C-4F6B-9A9A-08A3F5ED4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67" y="548680"/>
            <a:ext cx="9311270" cy="124666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+mn-lt"/>
              </a:rPr>
              <a:t>Пациенту дана информация, его обращение принято и рассмотрено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12E1AB2-84DA-46B0-A3D9-FA06D829B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715" y="1795346"/>
            <a:ext cx="9205821" cy="4513974"/>
          </a:xfrm>
        </p:spPr>
        <p:txBody>
          <a:bodyPr>
            <a:normAutofit lnSpcReduction="10000"/>
          </a:bodyPr>
          <a:lstStyle/>
          <a:p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Информационные стенды, памятки для пациентов, родственников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Локальная «Горячая линия», анкетирование пациентов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Искреннее желание сотрудников разобраться в проблеме и помочь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Четкие правила рассмотрения обращений, жалоб.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Сложные случаи «разруливает» зав отделением, начмед, комиссия с юристами (Переговорщики).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endParaRPr lang="ru-RU" sz="2400" b="1" dirty="0"/>
          </a:p>
          <a:p>
            <a:endParaRPr lang="ru-RU" sz="2400" b="1" dirty="0"/>
          </a:p>
          <a:p>
            <a:endParaRPr lang="ru-RU" sz="2400" b="1" dirty="0"/>
          </a:p>
          <a:p>
            <a:endParaRPr lang="ru-RU" sz="2400" b="1" dirty="0"/>
          </a:p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E0FEF3E-0281-4956-8895-A4D9EA9482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6067" b="4741"/>
          <a:stretch/>
        </p:blipFill>
        <p:spPr>
          <a:xfrm>
            <a:off x="9585234" y="4009813"/>
            <a:ext cx="2431328" cy="2713181"/>
          </a:xfrm>
          <a:prstGeom prst="rect">
            <a:avLst/>
          </a:prstGeo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4BA273ED-F269-3EFF-9059-E0524E4E3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513" y="392902"/>
            <a:ext cx="2236771" cy="3483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7502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2AE102F-27A0-7FD4-6B96-7F9EDC52E2E5}"/>
              </a:ext>
            </a:extLst>
          </p:cNvPr>
          <p:cNvSpPr/>
          <p:nvPr/>
        </p:nvSpPr>
        <p:spPr>
          <a:xfrm>
            <a:off x="172720" y="132080"/>
            <a:ext cx="11846560" cy="656336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32C808-E8F6-8F7F-1504-AB021A38B268}"/>
              </a:ext>
            </a:extLst>
          </p:cNvPr>
          <p:cNvSpPr/>
          <p:nvPr/>
        </p:nvSpPr>
        <p:spPr>
          <a:xfrm>
            <a:off x="243840" y="223520"/>
            <a:ext cx="11684000" cy="637032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C1DF3C-6267-9C31-E45F-36C7EE607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" y="264160"/>
            <a:ext cx="853514" cy="8596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8E4240-00E0-05B4-11BF-A058754040E5}"/>
              </a:ext>
            </a:extLst>
          </p:cNvPr>
          <p:cNvSpPr txBox="1"/>
          <p:nvPr/>
        </p:nvSpPr>
        <p:spPr>
          <a:xfrm>
            <a:off x="1011132" y="254466"/>
            <a:ext cx="10149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Уважаемые пациенты!</a:t>
            </a:r>
          </a:p>
          <a:p>
            <a:pPr algn="ctr"/>
            <a:r>
              <a:rPr lang="ru-RU" sz="1200" dirty="0"/>
              <a:t>Администрация и персонал больницы стремится создать  комфортную, безопасную и доброжелательную среду пребывания пациентов в больнице.</a:t>
            </a:r>
          </a:p>
          <a:p>
            <a:pPr algn="ctr"/>
            <a:r>
              <a:rPr lang="ru-RU" sz="1200" dirty="0"/>
              <a:t>Успех лечения во многом зависит от мотивации пациентов на выздоровление, активного участия их в процессе лечения,</a:t>
            </a:r>
          </a:p>
          <a:p>
            <a:pPr algn="ctr"/>
            <a:r>
              <a:rPr lang="ru-RU" sz="1200" dirty="0"/>
              <a:t>соблюдения режима и определенных правил пребывания в стационаре.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1BB7BF-83F0-06FF-2CFE-7C861586038C}"/>
              </a:ext>
            </a:extLst>
          </p:cNvPr>
          <p:cNvSpPr/>
          <p:nvPr/>
        </p:nvSpPr>
        <p:spPr>
          <a:xfrm>
            <a:off x="358683" y="1251535"/>
            <a:ext cx="3869240" cy="1074921"/>
          </a:xfrm>
          <a:prstGeom prst="rect">
            <a:avLst/>
          </a:prstGeom>
          <a:solidFill>
            <a:srgbClr val="B4F3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</a:rPr>
              <a:t>При госпитализации Вам необходимо иметь при себе: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/>
                </a:solidFill>
              </a:rPr>
              <a:t>паспорт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/>
                </a:solidFill>
              </a:rPr>
              <a:t>полис ОМС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/>
                </a:solidFill>
              </a:rPr>
              <a:t>направление на госпитализацию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/>
                </a:solidFill>
              </a:rPr>
              <a:t>медицинские документы за предыдущий период заболевания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286F13B-9D7C-8C87-6507-CE580B64BFD2}"/>
              </a:ext>
            </a:extLst>
          </p:cNvPr>
          <p:cNvSpPr/>
          <p:nvPr/>
        </p:nvSpPr>
        <p:spPr>
          <a:xfrm>
            <a:off x="4409090" y="1279396"/>
            <a:ext cx="3565773" cy="1074921"/>
          </a:xfrm>
          <a:prstGeom prst="rect">
            <a:avLst/>
          </a:prstGeom>
          <a:solidFill>
            <a:srgbClr val="B4F3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Во время пребывания в стационаре Вам понадобится: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/>
                </a:solidFill>
              </a:rPr>
              <a:t>предметы личной гигиены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/>
                </a:solidFill>
              </a:rPr>
              <a:t>сменные комплекты нижнего белья, полотенце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/>
                </a:solidFill>
              </a:rPr>
              <a:t>сменная удобная обувь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/>
                </a:solidFill>
              </a:rPr>
              <a:t>Чашка, ложка (при желании)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tx1"/>
              </a:solidFill>
            </a:endParaRPr>
          </a:p>
          <a:p>
            <a:endParaRPr lang="ru-RU" sz="1050" dirty="0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318399F2-1505-4FEC-762F-8CC622046D0D}"/>
              </a:ext>
            </a:extLst>
          </p:cNvPr>
          <p:cNvGraphicFramePr>
            <a:graphicFrameLocks noGrp="1"/>
          </p:cNvGraphicFramePr>
          <p:nvPr/>
        </p:nvGraphicFramePr>
        <p:xfrm>
          <a:off x="358683" y="2454220"/>
          <a:ext cx="3717046" cy="4069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15723604"/>
                    </a:ext>
                  </a:extLst>
                </a:gridCol>
                <a:gridCol w="3508766">
                  <a:extLst>
                    <a:ext uri="{9D8B030D-6E8A-4147-A177-3AD203B41FA5}">
                      <a16:colId xmlns:a16="http://schemas.microsoft.com/office/drawing/2014/main" val="196557683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Оформление на госпитализацию в стационар осуществляется в приемном отделении</a:t>
                      </a:r>
                    </a:p>
                  </a:txBody>
                  <a:tcPr>
                    <a:solidFill>
                      <a:srgbClr val="B4F3F8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200" dirty="0"/>
                        <a:t>Оформление на госпитализацию в стационар осуществляется в приемном отделении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366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</a:t>
                      </a:r>
                    </a:p>
                  </a:txBody>
                  <a:tcPr>
                    <a:solidFill>
                      <a:srgbClr val="B4F3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Вы получаете </a:t>
                      </a:r>
                      <a:r>
                        <a:rPr lang="ru-RU" sz="1050" b="1" dirty="0"/>
                        <a:t>идентификационный браслет </a:t>
                      </a:r>
                      <a:r>
                        <a:rPr lang="ru-RU" sz="1050" dirty="0"/>
                        <a:t>на котором указаны:</a:t>
                      </a:r>
                    </a:p>
                    <a:p>
                      <a:r>
                        <a:rPr lang="ru-RU" sz="1050" dirty="0"/>
                        <a:t>-ФИО</a:t>
                      </a:r>
                    </a:p>
                    <a:p>
                      <a:r>
                        <a:rPr lang="ru-RU" sz="1050" dirty="0"/>
                        <a:t>-Дата рождения</a:t>
                      </a:r>
                    </a:p>
                    <a:p>
                      <a:r>
                        <a:rPr lang="ru-RU" sz="1050" dirty="0"/>
                        <a:t>-Желтый браслет указывает на высокий риск падения</a:t>
                      </a:r>
                    </a:p>
                    <a:p>
                      <a:r>
                        <a:rPr lang="ru-RU" sz="1050" dirty="0"/>
                        <a:t>-Красный браслет выдается пациентам с аллергией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976774"/>
                  </a:ext>
                </a:extLst>
              </a:tr>
              <a:tr h="49583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</a:t>
                      </a:r>
                    </a:p>
                  </a:txBody>
                  <a:tcPr>
                    <a:solidFill>
                      <a:srgbClr val="B4F3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Вам предложат оформить </a:t>
                      </a:r>
                      <a:r>
                        <a:rPr lang="ru-RU" sz="1050" b="1" dirty="0"/>
                        <a:t>информированное добровольное согласие</a:t>
                      </a:r>
                      <a:r>
                        <a:rPr lang="ru-RU" sz="1050" dirty="0"/>
                        <a:t> на медицинское вмешательство, использование персональных данных.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057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3</a:t>
                      </a:r>
                    </a:p>
                  </a:txBody>
                  <a:tcPr>
                    <a:solidFill>
                      <a:srgbClr val="B4F3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При необходимости Вам будет проведена санитарная обработка в приемном отделении.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571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4</a:t>
                      </a:r>
                    </a:p>
                  </a:txBody>
                  <a:tcPr>
                    <a:solidFill>
                      <a:srgbClr val="B4F3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Верхнюю одежду и лишние вещи вы сдадите в вещевой склад на временное хранение.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122268"/>
                  </a:ext>
                </a:extLst>
              </a:tr>
              <a:tr h="25479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Лечебное питание</a:t>
                      </a:r>
                    </a:p>
                  </a:txBody>
                  <a:tcPr>
                    <a:solidFill>
                      <a:srgbClr val="B4F3F8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dirty="0"/>
                        <a:t>Лечебное питание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06241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050" b="0" dirty="0"/>
                        <a:t>Во время госпитализации Вам будет </a:t>
                      </a:r>
                      <a:r>
                        <a:rPr lang="ru-RU" sz="1050" b="1" dirty="0"/>
                        <a:t>предложено лечебное питание </a:t>
                      </a:r>
                      <a:r>
                        <a:rPr lang="ru-RU" sz="1050" b="0" dirty="0"/>
                        <a:t>в соответствии со стандартными диетами</a:t>
                      </a:r>
                    </a:p>
                    <a:p>
                      <a:r>
                        <a:rPr lang="ru-RU" sz="1050" b="1" dirty="0"/>
                        <a:t>В день госпитализации </a:t>
                      </a:r>
                      <a:r>
                        <a:rPr lang="ru-RU" sz="1050" b="0" dirty="0"/>
                        <a:t>вам будет предоставлен обед и ужин по основному варианту стандартной диеты</a:t>
                      </a:r>
                    </a:p>
                    <a:p>
                      <a:r>
                        <a:rPr lang="ru-RU" sz="1050" b="1" dirty="0"/>
                        <a:t>В день выписки </a:t>
                      </a:r>
                      <a:r>
                        <a:rPr lang="ru-RU" sz="1050" b="0" dirty="0"/>
                        <a:t>Вам предоставят только завтрак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050" dirty="0"/>
                        <a:t>Во время госпитализации Вам будет предложено лечебное питание в соответствии со стандартными диетами</a:t>
                      </a:r>
                    </a:p>
                    <a:p>
                      <a:r>
                        <a:rPr lang="ru-RU" sz="1050" dirty="0"/>
                        <a:t>В день госпитализации вам будет предоставлен обед и ужин по основному варианту стандартной диеты</a:t>
                      </a:r>
                    </a:p>
                    <a:p>
                      <a:r>
                        <a:rPr lang="ru-RU" sz="1050" dirty="0"/>
                        <a:t>В день выписки вам предоставят только завтрак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47911"/>
                  </a:ext>
                </a:extLst>
              </a:tr>
            </a:tbl>
          </a:graphicData>
        </a:graphic>
      </p:graphicFrame>
      <p:graphicFrame>
        <p:nvGraphicFramePr>
          <p:cNvPr id="12" name="Таблица 10">
            <a:extLst>
              <a:ext uri="{FF2B5EF4-FFF2-40B4-BE49-F238E27FC236}">
                <a16:creationId xmlns:a16="http://schemas.microsoft.com/office/drawing/2014/main" id="{AF953589-4BDC-31D4-A71F-FF7168E8C384}"/>
              </a:ext>
            </a:extLst>
          </p:cNvPr>
          <p:cNvGraphicFramePr>
            <a:graphicFrameLocks noGrp="1"/>
          </p:cNvGraphicFramePr>
          <p:nvPr/>
        </p:nvGraphicFramePr>
        <p:xfrm>
          <a:off x="8232206" y="1309444"/>
          <a:ext cx="3565772" cy="4188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15723604"/>
                    </a:ext>
                  </a:extLst>
                </a:gridCol>
                <a:gridCol w="3357492">
                  <a:extLst>
                    <a:ext uri="{9D8B030D-6E8A-4147-A177-3AD203B41FA5}">
                      <a16:colId xmlns:a16="http://schemas.microsoft.com/office/drawing/2014/main" val="196557683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Выписка из стационара</a:t>
                      </a:r>
                    </a:p>
                  </a:txBody>
                  <a:tcPr>
                    <a:solidFill>
                      <a:srgbClr val="B4F3F8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200" b="1" dirty="0"/>
                        <a:t>Выписка из стационара</a:t>
                      </a:r>
                    </a:p>
                  </a:txBody>
                  <a:tcPr>
                    <a:solidFill>
                      <a:srgbClr val="B4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66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</a:t>
                      </a:r>
                    </a:p>
                  </a:txBody>
                  <a:tcPr>
                    <a:solidFill>
                      <a:srgbClr val="B4F3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Вы получите подробную выписку из медицинской карты.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976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</a:t>
                      </a:r>
                    </a:p>
                  </a:txBody>
                  <a:tcPr>
                    <a:solidFill>
                      <a:srgbClr val="B4F3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Вам будет оформлен больничный лист в соответствие с нормативными документами.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057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3</a:t>
                      </a:r>
                    </a:p>
                  </a:txBody>
                  <a:tcPr>
                    <a:solidFill>
                      <a:srgbClr val="B4F3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Все диагностические и лечебные процедуры фиксируются в медицинской карте стационарного больного и хранятся в архиве в течение 25 лет.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571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4</a:t>
                      </a:r>
                    </a:p>
                  </a:txBody>
                  <a:tcPr>
                    <a:solidFill>
                      <a:srgbClr val="B4F3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При выписке оцените, пожалуйста качество медицинской помощи удобным для Вас способом: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/>
                        <a:t>заполнив бумажную версию анкеты в отделении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/>
                        <a:t>заполнив отзыв на Яндексе или другом поисковике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122268"/>
                  </a:ext>
                </a:extLst>
              </a:tr>
              <a:tr h="4799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Для разрешения возникающих проблем и вопросов</a:t>
                      </a:r>
                    </a:p>
                  </a:txBody>
                  <a:tcPr>
                    <a:solidFill>
                      <a:srgbClr val="B4F3F8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50" dirty="0"/>
                        <a:t>Для разрешения возникающих проблем и вопросов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4791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050" dirty="0"/>
                        <a:t>Вы можете обратиться: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/>
                        <a:t>к лечащему врачу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/>
                        <a:t>к заведующему отделением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/>
                        <a:t>к  старшей медицинской сестре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/>
                        <a:t>по телефону «горячей линии» +7- 908 – 736 – 26 -74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/>
                        <a:t>в Службу контроля качества 224-87-41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/>
                        <a:t>к заместителям главного врача 274-69-08, 274- 68- 65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50" dirty="0"/>
                        <a:t>Вы можете обратиться:</a:t>
                      </a:r>
                    </a:p>
                    <a:p>
                      <a:r>
                        <a:rPr lang="ru-RU" sz="1050" dirty="0"/>
                        <a:t>К лечащему врачу</a:t>
                      </a:r>
                    </a:p>
                    <a:p>
                      <a:r>
                        <a:rPr lang="ru-RU" sz="1050" dirty="0"/>
                        <a:t>Заведующему отделением</a:t>
                      </a:r>
                    </a:p>
                    <a:p>
                      <a:r>
                        <a:rPr lang="ru-RU" sz="1050" dirty="0"/>
                        <a:t>Старшей медицинской сестре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073080"/>
                  </a:ext>
                </a:extLst>
              </a:tr>
            </a:tbl>
          </a:graphicData>
        </a:graphic>
      </p:graphicFrame>
      <p:graphicFrame>
        <p:nvGraphicFramePr>
          <p:cNvPr id="13" name="Таблица 10">
            <a:extLst>
              <a:ext uri="{FF2B5EF4-FFF2-40B4-BE49-F238E27FC236}">
                <a16:creationId xmlns:a16="http://schemas.microsoft.com/office/drawing/2014/main" id="{5D2FC829-0686-3ED5-C63B-3DB77B78A496}"/>
              </a:ext>
            </a:extLst>
          </p:cNvPr>
          <p:cNvGraphicFramePr>
            <a:graphicFrameLocks noGrp="1"/>
          </p:cNvGraphicFramePr>
          <p:nvPr/>
        </p:nvGraphicFramePr>
        <p:xfrm>
          <a:off x="4252715" y="2454220"/>
          <a:ext cx="3863558" cy="3756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674">
                  <a:extLst>
                    <a:ext uri="{9D8B030D-6E8A-4147-A177-3AD203B41FA5}">
                      <a16:colId xmlns:a16="http://schemas.microsoft.com/office/drawing/2014/main" val="2115723604"/>
                    </a:ext>
                  </a:extLst>
                </a:gridCol>
                <a:gridCol w="3637884">
                  <a:extLst>
                    <a:ext uri="{9D8B030D-6E8A-4147-A177-3AD203B41FA5}">
                      <a16:colId xmlns:a16="http://schemas.microsoft.com/office/drawing/2014/main" val="1965576837"/>
                    </a:ext>
                  </a:extLst>
                </a:gridCol>
              </a:tblGrid>
              <a:tr h="27135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Поступление в профильное отделение</a:t>
                      </a:r>
                    </a:p>
                  </a:txBody>
                  <a:tcPr>
                    <a:solidFill>
                      <a:srgbClr val="B4F3F8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200" dirty="0"/>
                        <a:t>Поступление в профильное отделение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366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/>
                        <a:t>1</a:t>
                      </a:r>
                    </a:p>
                  </a:txBody>
                  <a:tcPr>
                    <a:solidFill>
                      <a:srgbClr val="B4F3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В профильном отделении Вы будете размещены в палате. Вам будут предоставлены постельные принадлежности.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976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/>
                        <a:t>2</a:t>
                      </a:r>
                    </a:p>
                  </a:txBody>
                  <a:tcPr>
                    <a:solidFill>
                      <a:srgbClr val="B4F3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Во время стационарного лечения Вы будете обеспечены лекарственными препаратами и медицинскими изделиями. </a:t>
                      </a:r>
                    </a:p>
                    <a:p>
                      <a:r>
                        <a:rPr lang="ru-RU" sz="1000" i="1" dirty="0"/>
                        <a:t>В соответствии с перечнем, утвержденным Территориальной программой госгарантий»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057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/>
                        <a:t>3</a:t>
                      </a:r>
                    </a:p>
                  </a:txBody>
                  <a:tcPr>
                    <a:solidFill>
                      <a:srgbClr val="B4F3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В день госпитализации Вас встретит </a:t>
                      </a:r>
                      <a:r>
                        <a:rPr lang="ru-RU" sz="1050" b="1" dirty="0"/>
                        <a:t>медицинская сестра </a:t>
                      </a:r>
                      <a:r>
                        <a:rPr lang="ru-RU" sz="1050" dirty="0"/>
                        <a:t>отделения и познакомит Вас с: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/>
                        <a:t>структурой больницы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/>
                        <a:t>режимом работы отделения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/>
                        <a:t>распорядком дня больницы и отделения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571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/>
                        <a:t>4</a:t>
                      </a:r>
                    </a:p>
                  </a:txBody>
                  <a:tcPr>
                    <a:solidFill>
                      <a:srgbClr val="B4F3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За организацию и выполнение лечебно-диагностических мероприятий, связанных с оказанием Вам качественной и безопасной медицинской помощи, несет ответственность </a:t>
                      </a:r>
                      <a:r>
                        <a:rPr lang="ru-RU" sz="1050" b="1" dirty="0"/>
                        <a:t>лечащий врач и медицинская сестра</a:t>
                      </a:r>
                    </a:p>
                    <a:p>
                      <a:r>
                        <a:rPr lang="ru-RU" sz="1050" dirty="0"/>
                        <a:t>Общее руководство процессами оказания медицинской помощи осуществляет </a:t>
                      </a:r>
                      <a:r>
                        <a:rPr lang="ru-RU" sz="1050" b="1" dirty="0"/>
                        <a:t>заведующий отделением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122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/>
                        <a:t>5</a:t>
                      </a:r>
                    </a:p>
                  </a:txBody>
                  <a:tcPr>
                    <a:solidFill>
                      <a:srgbClr val="B4F3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Медицинская помощь оказывается на основе порядков МЗ РФ, клинических рекомендаций, стандартов МЗ РФ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062413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9675E00-DACC-A8C6-00EF-7740F6BA2951}"/>
              </a:ext>
            </a:extLst>
          </p:cNvPr>
          <p:cNvSpPr/>
          <p:nvPr/>
        </p:nvSpPr>
        <p:spPr>
          <a:xfrm>
            <a:off x="8232206" y="5589195"/>
            <a:ext cx="3565773" cy="993479"/>
          </a:xfrm>
          <a:prstGeom prst="rect">
            <a:avLst/>
          </a:prstGeom>
          <a:solidFill>
            <a:srgbClr val="B4F3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Коллектив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Городской клинической больницы № 13 желает Вам улучшения состояния здоровья и скорейшего выздоровления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tx1"/>
              </a:solidFill>
            </a:endParaRPr>
          </a:p>
          <a:p>
            <a:endParaRPr lang="ru-RU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93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AD266-69DD-4C10-A96D-007E1BBEB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68" y="620688"/>
            <a:ext cx="6807828" cy="72008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>
                <a:solidFill>
                  <a:srgbClr val="002060"/>
                </a:solidFill>
                <a:latin typeface="+mn-lt"/>
              </a:rPr>
              <a:t>Информация для медиков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AE11A6-1B53-46E1-B961-A1E58D422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137" y="1443788"/>
            <a:ext cx="10762687" cy="519764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Знание прав пациентов персоналом.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Памятки для медиков, алгоритмы поведения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Правильная коммуникация с пациентами и родственниками (необходимо уметь разговаривать!)  </a:t>
            </a:r>
          </a:p>
          <a:p>
            <a:pPr marL="0" indent="0">
              <a:buNone/>
            </a:pPr>
            <a:r>
              <a:rPr lang="ru-RU" sz="2400" dirty="0"/>
              <a:t>(четкие алгоритмы; речевые модули)</a:t>
            </a:r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B6A29F-D53A-0DC3-0DDB-B24AB2B98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14" t="17778" r="214" b="12193"/>
          <a:stretch/>
        </p:blipFill>
        <p:spPr>
          <a:xfrm>
            <a:off x="433137" y="1182027"/>
            <a:ext cx="10425630" cy="529682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7579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21F36A-AECD-AE91-9D91-AB82F594D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59" t="39624" r="22206" b="9977"/>
          <a:stretch/>
        </p:blipFill>
        <p:spPr>
          <a:xfrm>
            <a:off x="407368" y="1988840"/>
            <a:ext cx="5409068" cy="31708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A7CCA0-2812-C61B-42BD-8003F75201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33" t="27765" r="21280" b="21353"/>
          <a:stretch/>
        </p:blipFill>
        <p:spPr>
          <a:xfrm>
            <a:off x="6096000" y="1969418"/>
            <a:ext cx="5576518" cy="31902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370CF9D-82BD-3461-68C6-766CF4B1A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11512"/>
            <a:ext cx="11265150" cy="116469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002060"/>
                </a:solidFill>
                <a:latin typeface="+mn-lt"/>
              </a:rPr>
              <a:t>Алгоритм ознакомления пациента с историей болезни в ГКБ № 13</a:t>
            </a:r>
          </a:p>
        </p:txBody>
      </p:sp>
    </p:spTree>
    <p:extLst>
      <p:ext uri="{BB962C8B-B14F-4D97-AF65-F5344CB8AC3E}">
        <p14:creationId xmlns:p14="http://schemas.microsoft.com/office/powerpoint/2010/main" val="241514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68782-C063-B592-0AE4-B73257551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61" y="365125"/>
            <a:ext cx="11206976" cy="132556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СОП 6.11-2023 </a:t>
            </a:r>
            <a:br>
              <a:rPr lang="ru-RU" sz="4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Порядок информирования пациентов  (сопровождающих) в ПО</a:t>
            </a:r>
            <a:endParaRPr lang="ru-RU" sz="6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5CDB1C8-079E-5148-C5FD-FB6558838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6AA930-1FE3-7E5D-DA4C-4BD461231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01" t="47807" r="31874" b="7188"/>
          <a:stretch/>
        </p:blipFill>
        <p:spPr>
          <a:xfrm>
            <a:off x="180279" y="1690688"/>
            <a:ext cx="6220620" cy="4897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649649-467B-EEB9-1EDE-9EC4A2E0FC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84" t="32420" r="31875" b="47408"/>
          <a:stretch/>
        </p:blipFill>
        <p:spPr>
          <a:xfrm>
            <a:off x="6400899" y="1690688"/>
            <a:ext cx="5653150" cy="19557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9363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011BC-EA7C-CBD3-DAE2-EE4E175AD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51" y="186705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СОП 13.14-2023 </a:t>
            </a:r>
            <a:br>
              <a:rPr lang="ru-RU" sz="3600" dirty="0">
                <a:effectLst/>
                <a:latin typeface="+mn-lt"/>
                <a:ea typeface="Calibri" panose="020F050202020403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Порядок предоставления сотрудниками информации о пациентах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B64021C-613D-5959-0224-28D58E15F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136218"/>
              </p:ext>
            </p:extLst>
          </p:nvPr>
        </p:nvGraphicFramePr>
        <p:xfrm>
          <a:off x="442331" y="1646083"/>
          <a:ext cx="11307337" cy="48562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9405">
                  <a:extLst>
                    <a:ext uri="{9D8B030D-6E8A-4147-A177-3AD203B41FA5}">
                      <a16:colId xmlns:a16="http://schemas.microsoft.com/office/drawing/2014/main" val="1796035847"/>
                    </a:ext>
                  </a:extLst>
                </a:gridCol>
                <a:gridCol w="4400726">
                  <a:extLst>
                    <a:ext uri="{9D8B030D-6E8A-4147-A177-3AD203B41FA5}">
                      <a16:colId xmlns:a16="http://schemas.microsoft.com/office/drawing/2014/main" val="2943661999"/>
                    </a:ext>
                  </a:extLst>
                </a:gridCol>
                <a:gridCol w="6397206">
                  <a:extLst>
                    <a:ext uri="{9D8B030D-6E8A-4147-A177-3AD203B41FA5}">
                      <a16:colId xmlns:a16="http://schemas.microsoft.com/office/drawing/2014/main" val="245726399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marL="203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Вопрос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Ответ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26239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203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Кто имеет право передавать?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Лечащий врач, врач-реаниматолог, заведующий отделением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671254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203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Кому можно передавать?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Пациенту и лицам, указанным в информированном добровольном согласии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426375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203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Пациент в реанимации без сознания, ИДС не подписывал, звонят родственники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Дать короткую информацию по состоянию и пригласить на очную встречу с документами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559273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203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Надо ли сообщать родственникам про ухудшение состояния, переводе в реанимацию, другую больницу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Обязательно. </a:t>
                      </a:r>
                      <a:endParaRPr lang="ru-RU" sz="160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Сообщает лечащий врач/реаниматолог или зав отделением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296812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203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Кто сообщает о смерти?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Лечащий/дежурный врач/реаниматолог/заведующий отделением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536546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203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Каким образом сообщать о смерти?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Только по городскому телефону. В корректной форме. Обязательно представиться. Выразить соболезнования и проявит сочувствие. Дать короткую и информацию в рамках своих компетенций.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9778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65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82559-9668-0ED5-6804-736C3EBDB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+mn-lt"/>
              </a:rPr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E6E54C-EA78-C157-1E0F-DE5D613A5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Всем нам надо знать права пациентов (подсказка: 13)</a:t>
            </a:r>
          </a:p>
          <a:p>
            <a:r>
              <a:rPr lang="ru-RU" dirty="0"/>
              <a:t>В любой ситуации сохранять спокойствие и демонстрировать желание помочь</a:t>
            </a:r>
          </a:p>
          <a:p>
            <a:r>
              <a:rPr lang="ru-RU" dirty="0"/>
              <a:t>Администрации надо разработать памятки для пациентов и сотрудников</a:t>
            </a:r>
          </a:p>
          <a:p>
            <a:r>
              <a:rPr lang="ru-RU" dirty="0"/>
              <a:t>Необходимо сохранить корпоративную культуру ГКБ 13 (не боимся и не отказываемся от тяжелых пациентов, помогаем всем, уважительно относимся к пациентам и к друг другу)</a:t>
            </a:r>
          </a:p>
          <a:p>
            <a:r>
              <a:rPr lang="ru-RU" dirty="0"/>
              <a:t>Привлекать пациента и его близких к обсуждению лечения, слушать и уважать  мнение пациента</a:t>
            </a:r>
          </a:p>
          <a:p>
            <a:r>
              <a:rPr lang="ru-RU" dirty="0"/>
              <a:t>В сложных ситуациях- помощь друга (заведующий, начмед, главный врач)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4" descr="Мультяшные стоматологи">
            <a:extLst>
              <a:ext uri="{FF2B5EF4-FFF2-40B4-BE49-F238E27FC236}">
                <a16:creationId xmlns:a16="http://schemas.microsoft.com/office/drawing/2014/main" id="{D8EF35DC-1073-2591-F942-34878B55B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6" t="17243" r="12750" b="5363"/>
          <a:stretch/>
        </p:blipFill>
        <p:spPr bwMode="auto">
          <a:xfrm>
            <a:off x="479503" y="511374"/>
            <a:ext cx="10627112" cy="583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34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E9E5DE-81E7-B5BA-B656-EDF06F9E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+mn-lt"/>
              </a:rPr>
              <a:t>Кто прав?</a:t>
            </a:r>
          </a:p>
        </p:txBody>
      </p:sp>
      <p:pic>
        <p:nvPicPr>
          <p:cNvPr id="1026" name="Picture 2" descr="Пациент старинный рисунок">
            <a:extLst>
              <a:ext uri="{FF2B5EF4-FFF2-40B4-BE49-F238E27FC236}">
                <a16:creationId xmlns:a16="http://schemas.microsoft.com/office/drawing/2014/main" id="{84786D48-198C-1863-263A-22A92DAFD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61" y="1859079"/>
            <a:ext cx="6965485" cy="428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74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2FA1D-FF26-4EB6-AAD5-70ABD8DB8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" y="620688"/>
            <a:ext cx="11484948" cy="1080120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rgbClr val="002060"/>
                </a:solidFill>
                <a:latin typeface="+mn-lt"/>
              </a:rPr>
              <a:t>Причины недопонимания </a:t>
            </a:r>
            <a:br>
              <a:rPr lang="ru-RU" sz="3600" b="1" dirty="0">
                <a:solidFill>
                  <a:srgbClr val="002060"/>
                </a:solidFill>
                <a:latin typeface="+mn-lt"/>
              </a:rPr>
            </a:br>
            <a:r>
              <a:rPr lang="ru-RU" sz="3600" b="1" dirty="0">
                <a:solidFill>
                  <a:srgbClr val="002060"/>
                </a:solidFill>
                <a:latin typeface="+mn-lt"/>
              </a:rPr>
              <a:t>между медиками и пациентами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446E9-0A3F-4CBF-B6C4-40E77EABB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76872"/>
            <a:ext cx="10892883" cy="442872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коммерциализация медицины;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завышенный уровень ожиданий пациентов;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недостаточная информированность пациентов медиками при оказании МП;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низкая правовая и гражданская осведомленность медицинских работников</a:t>
            </a:r>
            <a:r>
              <a:rPr lang="ru-RU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endParaRPr lang="ru-RU" dirty="0"/>
          </a:p>
          <a:p>
            <a:endParaRPr lang="ru-RU" b="1" u="sng" dirty="0"/>
          </a:p>
          <a:p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D6A8CDF-FB3E-4729-BAAD-EC4D31A6DF94}"/>
              </a:ext>
            </a:extLst>
          </p:cNvPr>
          <p:cNvSpPr/>
          <p:nvPr/>
        </p:nvSpPr>
        <p:spPr>
          <a:xfrm>
            <a:off x="579863" y="3235631"/>
            <a:ext cx="11050859" cy="19608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8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4B24F-3E5D-446D-90BA-82D7C3F5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94" y="-237039"/>
            <a:ext cx="8823739" cy="3135882"/>
          </a:xfrm>
        </p:spPr>
        <p:txBody>
          <a:bodyPr>
            <a:normAutofit fontScale="90000"/>
          </a:bodyPr>
          <a:lstStyle/>
          <a:p>
            <a:pPr algn="l"/>
            <a:br>
              <a:rPr lang="ru-RU" sz="3100" b="1" dirty="0">
                <a:solidFill>
                  <a:srgbClr val="002060"/>
                </a:solidFill>
              </a:rPr>
            </a:br>
            <a:br>
              <a:rPr lang="ru-RU" sz="3100" b="1" dirty="0">
                <a:solidFill>
                  <a:srgbClr val="002060"/>
                </a:solidFill>
              </a:rPr>
            </a:br>
            <a:r>
              <a:rPr lang="ru-RU" sz="3100" b="1" dirty="0">
                <a:solidFill>
                  <a:srgbClr val="002060"/>
                </a:solidFill>
                <a:latin typeface="+mn-lt"/>
              </a:rPr>
              <a:t>Недостаточная информированность пациентов при оказании медицинской помощи</a:t>
            </a:r>
            <a:br>
              <a:rPr lang="ru-RU" sz="3100" dirty="0">
                <a:solidFill>
                  <a:srgbClr val="002060"/>
                </a:solidFill>
                <a:latin typeface="+mn-lt"/>
              </a:rPr>
            </a:br>
            <a:br>
              <a:rPr lang="ru-RU" dirty="0"/>
            </a:b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AB4F32-A9B7-4B1D-A97B-510AD6FFA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589" y="1484784"/>
            <a:ext cx="11646569" cy="489654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dirty="0"/>
              <a:t>Часто причина конфликта - незнание прав с обеих сторон, недостаток информации о процессе оказания медицинской помощи.</a:t>
            </a:r>
            <a:endParaRPr lang="en-US" sz="11200" b="1" dirty="0"/>
          </a:p>
          <a:p>
            <a:pPr marL="0" indent="0">
              <a:buNone/>
            </a:pPr>
            <a:endParaRPr lang="ru-RU" sz="8000" b="1" dirty="0"/>
          </a:p>
          <a:p>
            <a:pPr marL="0" indent="0">
              <a:buNone/>
            </a:pPr>
            <a:r>
              <a:rPr lang="ru-RU" sz="8000" b="1" dirty="0"/>
              <a:t>Примеры:</a:t>
            </a:r>
          </a:p>
          <a:p>
            <a:pPr marL="0" indent="0">
              <a:buNone/>
            </a:pPr>
            <a:r>
              <a:rPr lang="ru-RU" sz="8000" dirty="0"/>
              <a:t>1</a:t>
            </a:r>
            <a:r>
              <a:rPr lang="ru-RU" sz="8000" b="1" dirty="0"/>
              <a:t>. </a:t>
            </a:r>
            <a:r>
              <a:rPr lang="ru-RU" sz="8000" dirty="0"/>
              <a:t>Пациент жалуется на длительное ожидание оказания МП в приемном отделении (меня забыли, ко мне никто не подходит!).</a:t>
            </a:r>
            <a:endParaRPr lang="ru-RU" sz="5600" dirty="0"/>
          </a:p>
          <a:p>
            <a:pPr marL="0" indent="0">
              <a:buNone/>
            </a:pPr>
            <a:r>
              <a:rPr lang="ru-RU" sz="8000" dirty="0"/>
              <a:t>2. Пациент, госпитализированный с астмой, требует выполнения УЗИ брюшной полости, осмотр окулиста и </a:t>
            </a:r>
            <a:r>
              <a:rPr lang="ru-RU" sz="8000" dirty="0" err="1"/>
              <a:t>тп</a:t>
            </a:r>
            <a:r>
              <a:rPr lang="ru-RU" sz="8000" dirty="0"/>
              <a:t>.</a:t>
            </a:r>
            <a:endParaRPr lang="ru-RU" sz="5600" dirty="0"/>
          </a:p>
          <a:p>
            <a:pPr marL="0" indent="0">
              <a:buNone/>
            </a:pPr>
            <a:r>
              <a:rPr lang="ru-RU" sz="8000" dirty="0"/>
              <a:t>3. Пациент требует показать ему ИБ немедленно.</a:t>
            </a:r>
          </a:p>
          <a:p>
            <a:pPr marL="0" indent="0">
              <a:buNone/>
            </a:pPr>
            <a:r>
              <a:rPr lang="ru-RU" sz="8000" dirty="0"/>
              <a:t>4. Пациент хочет встретиться со священником.</a:t>
            </a:r>
          </a:p>
          <a:p>
            <a:pPr marL="0" indent="0">
              <a:buNone/>
            </a:pPr>
            <a:r>
              <a:rPr lang="ru-RU" sz="8000" dirty="0"/>
              <a:t>5. Пациент в приемном отделении хочет, чтобы при опросе  присутствовал адвокат (жена, сын и </a:t>
            </a:r>
            <a:r>
              <a:rPr lang="ru-RU" sz="8000" dirty="0" err="1"/>
              <a:t>тп</a:t>
            </a:r>
            <a:r>
              <a:rPr lang="ru-RU" sz="8000" dirty="0"/>
              <a:t>)</a:t>
            </a:r>
          </a:p>
          <a:p>
            <a:pPr marL="0" indent="0">
              <a:buNone/>
            </a:pPr>
            <a:r>
              <a:rPr lang="ru-RU" sz="8000" dirty="0"/>
              <a:t>6. Пациент возмущен тем, что в день выписки его не накормили обедом</a:t>
            </a:r>
          </a:p>
          <a:p>
            <a:pPr marL="0" indent="0">
              <a:buNone/>
            </a:pPr>
            <a:r>
              <a:rPr lang="ru-RU" sz="4800" b="1" dirty="0"/>
              <a:t> </a:t>
            </a:r>
          </a:p>
          <a:p>
            <a:pPr marL="0" indent="0">
              <a:buNone/>
            </a:pPr>
            <a:r>
              <a:rPr lang="ru-RU" b="1" dirty="0"/>
              <a:t> 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8D735F3A-E7DB-B949-FBF3-26A3FC3BF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779376"/>
              </p:ext>
            </p:extLst>
          </p:nvPr>
        </p:nvGraphicFramePr>
        <p:xfrm>
          <a:off x="224589" y="2466568"/>
          <a:ext cx="11625574" cy="3410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2787">
                  <a:extLst>
                    <a:ext uri="{9D8B030D-6E8A-4147-A177-3AD203B41FA5}">
                      <a16:colId xmlns:a16="http://schemas.microsoft.com/office/drawing/2014/main" val="2845569650"/>
                    </a:ext>
                  </a:extLst>
                </a:gridCol>
                <a:gridCol w="5812787">
                  <a:extLst>
                    <a:ext uri="{9D8B030D-6E8A-4147-A177-3AD203B41FA5}">
                      <a16:colId xmlns:a16="http://schemas.microsoft.com/office/drawing/2014/main" val="4081481215"/>
                    </a:ext>
                  </a:extLst>
                </a:gridCol>
              </a:tblGrid>
              <a:tr h="341070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1. Пациент не знает как у нас все устроено, как работает система оказания медпомощи, что мы можем, а что нет.</a:t>
                      </a: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Его  представления и ожидания, как должно быть, могут быть иными.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2. Пациент в уязвимом положении, ему страшно, может быть больно.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Медики эмоционально выгорают, устают, находятся в стрессе.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Медики часто ведут себя снисходительно, настаивают на своей точке зрения, не хотят выслушать пациента.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82776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B860092-487C-C4F4-ECC5-9D8F359BF8DD}"/>
              </a:ext>
            </a:extLst>
          </p:cNvPr>
          <p:cNvSpPr txBox="1"/>
          <p:nvPr/>
        </p:nvSpPr>
        <p:spPr>
          <a:xfrm>
            <a:off x="791738" y="5987023"/>
            <a:ext cx="10872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Цель - не доказать, что мы правы. Цель- наладить диалог и погасить конфликт.</a:t>
            </a:r>
          </a:p>
        </p:txBody>
      </p:sp>
    </p:spTree>
    <p:extLst>
      <p:ext uri="{BB962C8B-B14F-4D97-AF65-F5344CB8AC3E}">
        <p14:creationId xmlns:p14="http://schemas.microsoft.com/office/powerpoint/2010/main" val="126994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4B4BFB39-CBD4-A098-DE12-7D4672CBD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601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коммерциализация медицины;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завышенный уровень ожиданий пациентов;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недостаточная информированность пациентов медиками при оказании МП;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низкая правовая и гражданская осведомленность медицинских работников</a:t>
            </a:r>
            <a:r>
              <a:rPr lang="ru-RU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endParaRPr lang="ru-RU" dirty="0"/>
          </a:p>
          <a:p>
            <a:endParaRPr lang="ru-RU" b="1" u="sng" dirty="0"/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2FA1D-FF26-4EB6-AAD5-70ABD8DB8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365127"/>
            <a:ext cx="9721080" cy="975641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rgbClr val="002060"/>
                </a:solidFill>
                <a:latin typeface="+mn-lt"/>
              </a:rPr>
              <a:t>Причины недопонимания между медиками и пациентами</a:t>
            </a:r>
            <a:endParaRPr lang="ru-RU" sz="2800" dirty="0"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50E776-09A0-40FD-BCF6-5C7B0FB01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164" y="2101507"/>
            <a:ext cx="2620471" cy="39804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1E5668-7419-4F82-91A2-781A4D4EF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49" y="2101507"/>
            <a:ext cx="5314122" cy="398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6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FD4C6-C7AE-402C-B600-CF5E1CD30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355056"/>
            <a:ext cx="9001000" cy="857393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Правовой ликбез. </a:t>
            </a:r>
            <a:b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Формы юридической ответственности в медицине.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BCC4EF5-2191-494D-B8DA-5365ADD2EE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F272D6-754A-482B-8826-EB4F4F60E2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777"/>
          <a:stretch/>
        </p:blipFill>
        <p:spPr>
          <a:xfrm>
            <a:off x="588687" y="1135864"/>
            <a:ext cx="5573090" cy="28283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2265AD-A970-48AF-A46D-4FCFFEEAC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078" y="1124642"/>
            <a:ext cx="5048169" cy="28395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BB2C89-6C7E-4293-9271-52405D79D1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929" b="24206"/>
          <a:stretch/>
        </p:blipFill>
        <p:spPr>
          <a:xfrm>
            <a:off x="588687" y="3981445"/>
            <a:ext cx="5488546" cy="24390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D496BD-5395-4E94-AF42-EF066935DE5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853"/>
          <a:stretch/>
        </p:blipFill>
        <p:spPr>
          <a:xfrm>
            <a:off x="6105078" y="4001294"/>
            <a:ext cx="5092499" cy="24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8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907" y="257288"/>
            <a:ext cx="10515600" cy="902669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+mn-lt"/>
              </a:rPr>
              <a:t>Кто прав ? </a:t>
            </a:r>
            <a:br>
              <a:rPr lang="ru-RU" sz="3600" b="1" dirty="0">
                <a:solidFill>
                  <a:srgbClr val="002060"/>
                </a:solidFill>
                <a:latin typeface="+mn-lt"/>
              </a:rPr>
            </a:br>
            <a:r>
              <a:rPr lang="ru-RU" sz="3600" b="1" dirty="0">
                <a:solidFill>
                  <a:srgbClr val="002060"/>
                </a:solidFill>
                <a:latin typeface="+mn-lt"/>
              </a:rPr>
              <a:t>13 прав пациента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4476"/>
            <a:ext cx="11018440" cy="5196236"/>
          </a:xfrm>
        </p:spPr>
        <p:txBody>
          <a:bodyPr>
            <a:noAutofit/>
          </a:bodyPr>
          <a:lstStyle/>
          <a:p>
            <a:pPr marL="514338" indent="-514338">
              <a:buFont typeface="+mj-lt"/>
              <a:buAutoNum type="arabicPeriod"/>
            </a:pPr>
            <a:r>
              <a:rPr lang="ru-RU" sz="2400" b="1" dirty="0">
                <a:solidFill>
                  <a:srgbClr val="002060"/>
                </a:solidFill>
              </a:rPr>
              <a:t>уважительное и гуманное отношение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/>
              <a:t>со стороны медицинского и обслуживающего персонала;</a:t>
            </a:r>
          </a:p>
          <a:p>
            <a:pPr marL="514338" indent="-514338">
              <a:buFont typeface="+mj-lt"/>
              <a:buAutoNum type="arabicPeriod"/>
            </a:pPr>
            <a:r>
              <a:rPr lang="ru-RU" sz="2400" b="1" dirty="0">
                <a:solidFill>
                  <a:srgbClr val="002060"/>
                </a:solidFill>
              </a:rPr>
              <a:t>выбор врача</a:t>
            </a:r>
            <a:r>
              <a:rPr lang="ru-RU" sz="2400" dirty="0"/>
              <a:t>, в том числе врача общей практики (семейного врача) и лечащего врача, с учетом его согласия, а также </a:t>
            </a:r>
            <a:r>
              <a:rPr lang="ru-RU" sz="2400" b="1" dirty="0">
                <a:solidFill>
                  <a:srgbClr val="002060"/>
                </a:solidFill>
              </a:rPr>
              <a:t>выбор ЛПУ </a:t>
            </a:r>
            <a:r>
              <a:rPr lang="ru-RU" sz="2400" dirty="0"/>
              <a:t>в соответствии с договорами ОМС и ДМС; </a:t>
            </a:r>
          </a:p>
          <a:p>
            <a:pPr marL="514338" indent="-514338">
              <a:buFont typeface="+mj-lt"/>
              <a:buAutoNum type="arabicPeriod"/>
            </a:pPr>
            <a:r>
              <a:rPr lang="ru-RU" sz="2400" dirty="0"/>
              <a:t>обследование, лечение и содержание в условиях, соответствующих </a:t>
            </a:r>
            <a:r>
              <a:rPr lang="ru-RU" sz="2400" b="1" dirty="0">
                <a:solidFill>
                  <a:srgbClr val="002060"/>
                </a:solidFill>
              </a:rPr>
              <a:t>санитарно-гигиеническим требованиям</a:t>
            </a:r>
            <a:r>
              <a:rPr lang="ru-RU" sz="2400" dirty="0"/>
              <a:t>;</a:t>
            </a:r>
          </a:p>
          <a:p>
            <a:pPr marL="514338" indent="-514338">
              <a:buFont typeface="+mj-lt"/>
              <a:buAutoNum type="arabicPeriod"/>
            </a:pPr>
            <a:r>
              <a:rPr lang="ru-RU" sz="2400" dirty="0"/>
              <a:t>проведение по его просьбе </a:t>
            </a:r>
            <a:r>
              <a:rPr lang="ru-RU" sz="2400" b="1" dirty="0">
                <a:solidFill>
                  <a:srgbClr val="002060"/>
                </a:solidFill>
              </a:rPr>
              <a:t>консилиума и консультаций </a:t>
            </a:r>
            <a:r>
              <a:rPr lang="ru-RU" sz="2400" dirty="0"/>
              <a:t>других специалистов;</a:t>
            </a:r>
          </a:p>
          <a:p>
            <a:pPr marL="514338" indent="-514338">
              <a:buFont typeface="+mj-lt"/>
              <a:buAutoNum type="arabicPeriod"/>
            </a:pPr>
            <a:r>
              <a:rPr lang="ru-RU" sz="2400" b="1" dirty="0">
                <a:solidFill>
                  <a:srgbClr val="002060"/>
                </a:solidFill>
              </a:rPr>
              <a:t>облегчение боли</a:t>
            </a:r>
            <a:r>
              <a:rPr lang="ru-RU" sz="2400" dirty="0"/>
              <a:t>, связанной с заболеванием и (или) медицинским вмешательством, доступными способами и средствами;</a:t>
            </a:r>
          </a:p>
          <a:p>
            <a:pPr marL="514338" indent="-514338">
              <a:buFont typeface="+mj-lt"/>
              <a:buAutoNum type="arabicPeriod"/>
            </a:pPr>
            <a:r>
              <a:rPr lang="ru-RU" sz="2400" b="1" dirty="0">
                <a:solidFill>
                  <a:srgbClr val="002060"/>
                </a:solidFill>
              </a:rPr>
              <a:t>сохранение в тайне </a:t>
            </a:r>
            <a:r>
              <a:rPr lang="ru-RU" sz="2400" dirty="0"/>
              <a:t>информации о факте обращения за медицинской помощью, о состоянии здоровья, диагнозе и иных сведений, полученных при его обследовании и лечении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1078B5F-F0A7-4F69-BA17-FD11BABE820E}"/>
              </a:ext>
            </a:extLst>
          </p:cNvPr>
          <p:cNvSpPr/>
          <p:nvPr/>
        </p:nvSpPr>
        <p:spPr>
          <a:xfrm>
            <a:off x="312234" y="691377"/>
            <a:ext cx="11544406" cy="5909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85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602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+mn-lt"/>
              </a:rPr>
              <a:t>13 прав пациента (2)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9355"/>
            <a:ext cx="10515600" cy="53035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dirty="0"/>
              <a:t>7. </a:t>
            </a:r>
            <a:r>
              <a:rPr lang="ru-RU" sz="2600" b="1" dirty="0">
                <a:solidFill>
                  <a:srgbClr val="002060"/>
                </a:solidFill>
              </a:rPr>
              <a:t>Информированное добровольное вмешательство </a:t>
            </a:r>
            <a:r>
              <a:rPr lang="ru-RU" sz="2600" dirty="0"/>
              <a:t>на медицинское вмешательство;</a:t>
            </a:r>
          </a:p>
          <a:p>
            <a:pPr marL="0" indent="0">
              <a:buNone/>
            </a:pPr>
            <a:r>
              <a:rPr lang="ru-RU" sz="2600" dirty="0"/>
              <a:t>8. </a:t>
            </a:r>
            <a:r>
              <a:rPr lang="ru-RU" sz="2600" b="1" dirty="0">
                <a:solidFill>
                  <a:srgbClr val="002060"/>
                </a:solidFill>
              </a:rPr>
              <a:t>отказ</a:t>
            </a:r>
            <a:r>
              <a:rPr lang="ru-RU" sz="2600" dirty="0"/>
              <a:t> от медицинского вмешательства;</a:t>
            </a:r>
          </a:p>
          <a:p>
            <a:pPr marL="0" indent="0">
              <a:buNone/>
            </a:pPr>
            <a:r>
              <a:rPr lang="ru-RU" sz="2600" dirty="0"/>
              <a:t>9. </a:t>
            </a:r>
            <a:r>
              <a:rPr lang="ru-RU" sz="2600" b="1" dirty="0">
                <a:solidFill>
                  <a:srgbClr val="002060"/>
                </a:solidFill>
              </a:rPr>
              <a:t>получение информации </a:t>
            </a:r>
            <a:r>
              <a:rPr lang="ru-RU" sz="2600" dirty="0"/>
              <a:t>о своих правах и обязанностях и состоянии своего здоровья, а также на выбор лиц, которым в интересах пациента может быть передана информация о состоянии его здоровья;</a:t>
            </a:r>
          </a:p>
          <a:p>
            <a:pPr marL="0" indent="0">
              <a:buNone/>
            </a:pPr>
            <a:r>
              <a:rPr lang="ru-RU" sz="2600" dirty="0"/>
              <a:t>10. получение медицинских и иных услуг в рамках программ </a:t>
            </a:r>
            <a:r>
              <a:rPr lang="ru-RU" sz="2600" b="1" dirty="0">
                <a:solidFill>
                  <a:srgbClr val="002060"/>
                </a:solidFill>
              </a:rPr>
              <a:t>добровольного медицинского страхования;</a:t>
            </a:r>
          </a:p>
          <a:p>
            <a:pPr marL="0" indent="0">
              <a:buNone/>
            </a:pPr>
            <a:r>
              <a:rPr lang="ru-RU" sz="2600" dirty="0"/>
              <a:t>11. </a:t>
            </a:r>
            <a:r>
              <a:rPr lang="ru-RU" sz="2600" b="1" dirty="0">
                <a:solidFill>
                  <a:srgbClr val="002060"/>
                </a:solidFill>
              </a:rPr>
              <a:t>возмещение ущерба </a:t>
            </a:r>
            <a:r>
              <a:rPr lang="ru-RU" sz="2600" dirty="0"/>
              <a:t>в случае причинения вреда его здоровью при оказании медицинской помощи;</a:t>
            </a:r>
          </a:p>
          <a:p>
            <a:pPr marL="0" indent="0">
              <a:buNone/>
            </a:pPr>
            <a:r>
              <a:rPr lang="ru-RU" sz="2600" dirty="0"/>
              <a:t>12. </a:t>
            </a:r>
            <a:r>
              <a:rPr lang="ru-RU" sz="2600" b="1" dirty="0">
                <a:solidFill>
                  <a:srgbClr val="002060"/>
                </a:solidFill>
              </a:rPr>
              <a:t>допуск к нему адвоката </a:t>
            </a:r>
            <a:r>
              <a:rPr lang="ru-RU" sz="2600" dirty="0"/>
              <a:t>или иного законного представителя для защиты его прав;</a:t>
            </a:r>
          </a:p>
          <a:p>
            <a:pPr marL="0" indent="0">
              <a:buNone/>
            </a:pPr>
            <a:r>
              <a:rPr lang="ru-RU" sz="2600" dirty="0"/>
              <a:t>13. </a:t>
            </a:r>
            <a:r>
              <a:rPr lang="ru-RU" sz="2600" b="1" dirty="0">
                <a:solidFill>
                  <a:srgbClr val="002060"/>
                </a:solidFill>
              </a:rPr>
              <a:t>допуск к нему священнослужителя</a:t>
            </a:r>
            <a:r>
              <a:rPr lang="ru-RU" sz="2600" dirty="0"/>
              <a:t>, а в больничном учреждении на предоставление условий для отправления религиозных обрядов, в том числе на предоставление отдельного помещения, если это не нарушает внутренний распорядок больничного учреждения.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2362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2584</Words>
  <Application>Microsoft Macintosh PowerPoint</Application>
  <PresentationFormat>Широкоэкранный</PresentationFormat>
  <Paragraphs>307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Права пациентов.  Что должна знать медицинская сестра? Правовой ликбез в примерах. </vt:lpstr>
      <vt:lpstr>Презентация PowerPoint</vt:lpstr>
      <vt:lpstr>Кто прав?</vt:lpstr>
      <vt:lpstr>Причины недопонимания  между медиками и пациентами </vt:lpstr>
      <vt:lpstr>  Недостаточная информированность пациентов при оказании медицинской помощи   </vt:lpstr>
      <vt:lpstr>Причины недопонимания между медиками и пациентами</vt:lpstr>
      <vt:lpstr>Правовой ликбез.  Формы юридической ответственности в медицине.</vt:lpstr>
      <vt:lpstr>Кто прав ?  13 прав пациента </vt:lpstr>
      <vt:lpstr>13 прав пациента (2) </vt:lpstr>
      <vt:lpstr>Права пациента коротко</vt:lpstr>
      <vt:lpstr>Ситуация № 1:</vt:lpstr>
      <vt:lpstr>Презентация PowerPoint</vt:lpstr>
      <vt:lpstr>Ситуация № 1:</vt:lpstr>
      <vt:lpstr>Разберем ситуацию с позиции пациентцентричности</vt:lpstr>
      <vt:lpstr>Ситуация № 2:</vt:lpstr>
      <vt:lpstr>Ситуация № 2:</vt:lpstr>
      <vt:lpstr>Ситуация 2 (дополнения)</vt:lpstr>
      <vt:lpstr>Как избежать конфликтов? Как уменьшить риски любой юридической ответственности? </vt:lpstr>
      <vt:lpstr>Интересы и желания пациента учтены.</vt:lpstr>
      <vt:lpstr>Пациенту дана информация, его обращение принято и рассмотрено</vt:lpstr>
      <vt:lpstr>Презентация PowerPoint</vt:lpstr>
      <vt:lpstr>Информация для медиков </vt:lpstr>
      <vt:lpstr>Алгоритм ознакомления пациента с историей болезни в ГКБ № 13</vt:lpstr>
      <vt:lpstr>СОП 6.11-2023  Порядок информирования пациентов  (сопровождающих) в ПО</vt:lpstr>
      <vt:lpstr>СОП 13.14-2023  Порядок предоставления сотрудниками информации о пациентах</vt:lpstr>
      <vt:lpstr>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главный, кто прав, кто принимает решения?   Юридические аспекты и не только.  </dc:title>
  <dc:creator>botova_svetlana@outlook.com</dc:creator>
  <cp:lastModifiedBy>botova_svetlana@outlook.com</cp:lastModifiedBy>
  <cp:revision>7</cp:revision>
  <dcterms:created xsi:type="dcterms:W3CDTF">2023-09-23T17:25:42Z</dcterms:created>
  <dcterms:modified xsi:type="dcterms:W3CDTF">2023-10-18T06:15:32Z</dcterms:modified>
</cp:coreProperties>
</file>