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6" r:id="rId7"/>
    <p:sldId id="274" r:id="rId8"/>
    <p:sldId id="279" r:id="rId9"/>
    <p:sldId id="282" r:id="rId10"/>
    <p:sldId id="283" r:id="rId11"/>
    <p:sldId id="261" r:id="rId12"/>
    <p:sldId id="262" r:id="rId13"/>
    <p:sldId id="263" r:id="rId14"/>
    <p:sldId id="264" r:id="rId15"/>
    <p:sldId id="280" r:id="rId16"/>
    <p:sldId id="265" r:id="rId17"/>
    <p:sldId id="268" r:id="rId18"/>
    <p:sldId id="271" r:id="rId19"/>
    <p:sldId id="269" r:id="rId20"/>
    <p:sldId id="284" r:id="rId21"/>
    <p:sldId id="275" r:id="rId22"/>
    <p:sldId id="285" r:id="rId23"/>
    <p:sldId id="272" r:id="rId24"/>
  </p:sldIdLst>
  <p:sldSz cx="12190413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4673" autoAdjust="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913561554204745E-2"/>
          <c:y val="3.7877069192383851E-2"/>
          <c:w val="0.89070415900977373"/>
          <c:h val="0.7121205173330915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Получили помощь отделения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777</c:v>
                </c:pt>
                <c:pt idx="1">
                  <c:v>648</c:v>
                </c:pt>
                <c:pt idx="2">
                  <c:v>704</c:v>
                </c:pt>
                <c:pt idx="3">
                  <c:v>570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 от ЗНО в Тольятти</c:v>
                </c:pt>
              </c:strCache>
            </c:strRef>
          </c:tx>
          <c:dLbls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1128</c:v>
                </c:pt>
                <c:pt idx="1">
                  <c:v>1157</c:v>
                </c:pt>
                <c:pt idx="2">
                  <c:v>1113</c:v>
                </c:pt>
                <c:pt idx="3">
                  <c:v>1158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 под наблюдением ВПС ПМП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249</c:v>
                </c:pt>
                <c:pt idx="1">
                  <c:v>277</c:v>
                </c:pt>
                <c:pt idx="2">
                  <c:v>308</c:v>
                </c:pt>
                <c:pt idx="3">
                  <c:v>321</c:v>
                </c:pt>
              </c:numCache>
            </c:numRef>
          </c:val>
        </c:ser>
        <c:shape val="cylinder"/>
        <c:axId val="44486016"/>
        <c:axId val="44975232"/>
        <c:axId val="0"/>
      </c:bar3DChart>
      <c:catAx>
        <c:axId val="44486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44975232"/>
        <c:crosses val="autoZero"/>
        <c:auto val="1"/>
        <c:lblAlgn val="ctr"/>
        <c:lblOffset val="100"/>
      </c:catAx>
      <c:valAx>
        <c:axId val="44975232"/>
        <c:scaling>
          <c:orientation val="minMax"/>
        </c:scaling>
        <c:axPos val="l"/>
        <c:majorGridlines>
          <c:spPr>
            <a:ln w="9525"/>
          </c:spPr>
        </c:majorGridlines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4448601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50" baseline="0"/>
            </a:pPr>
            <a:endParaRPr lang="ru-RU"/>
          </a:p>
        </c:txPr>
      </c:legendEntry>
      <c:layout>
        <c:manualLayout>
          <c:xMode val="edge"/>
          <c:yMode val="edge"/>
          <c:x val="1.0133940670346977E-2"/>
          <c:y val="0.86264047628471685"/>
          <c:w val="0.9687356320512085"/>
          <c:h val="0.11896884783622358"/>
        </c:manualLayout>
      </c:layout>
      <c:txPr>
        <a:bodyPr/>
        <a:lstStyle/>
        <a:p>
          <a:pPr>
            <a:defRPr sz="1200" baseline="0"/>
          </a:pPr>
          <a:endParaRPr lang="ru-RU"/>
        </a:p>
      </c:txPr>
    </c:legend>
    <c:plotVisOnly val="1"/>
  </c:chart>
  <c:spPr>
    <a:ln w="3175"/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7E5FB-1BCA-4B10-955D-709788E8DED6}" type="datetimeFigureOut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50870-40CB-4AC6-85EA-C24E10EE03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4175" cy="4092575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2600" y="-11796713"/>
            <a:ext cx="22166263" cy="124714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4175" cy="4092575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6992600" y="-11796713"/>
            <a:ext cx="22166263" cy="1247140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4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4175" cy="4092575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50870-40CB-4AC6-85EA-C24E10EE0334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8876" y="2514601"/>
            <a:ext cx="8914239" cy="2262781"/>
          </a:xfrm>
        </p:spPr>
        <p:txBody>
          <a:bodyPr anchor="b">
            <a:normAutofit/>
          </a:bodyPr>
          <a:lstStyle>
            <a:lvl1pPr>
              <a:defRPr sz="53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8876" y="4777380"/>
            <a:ext cx="891423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4E0D-3D16-41FD-B313-94D6C26896D0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744425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4529541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0097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5" y="609600"/>
            <a:ext cx="891423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875" y="4354046"/>
            <a:ext cx="891423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3244140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949458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578" y="609600"/>
            <a:ext cx="8392833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4586" y="3505200"/>
            <a:ext cx="753557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875" y="4354046"/>
            <a:ext cx="891423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3244140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331" y="648005"/>
            <a:ext cx="609521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3405" y="2905306"/>
            <a:ext cx="609521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3168838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6" y="2438401"/>
            <a:ext cx="891424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876" y="5181600"/>
            <a:ext cx="891424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744" y="4983088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5812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578" y="609600"/>
            <a:ext cx="8392833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875" y="4343400"/>
            <a:ext cx="891424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876" y="5181600"/>
            <a:ext cx="891424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744" y="4983088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331" y="648005"/>
            <a:ext cx="609521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3405" y="2905306"/>
            <a:ext cx="609521" cy="58477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5388797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5" y="627407"/>
            <a:ext cx="891423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8875" y="4343400"/>
            <a:ext cx="891424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876" y="5181600"/>
            <a:ext cx="891424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744" y="4983088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955787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0000-C6C3-40A3-9905-23955736050E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2820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3602" y="627406"/>
            <a:ext cx="2207314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8875" y="627406"/>
            <a:ext cx="647615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A8DBE-84F7-403A-825B-DD771E60226B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231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588" y="624110"/>
            <a:ext cx="891052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8875" y="2133600"/>
            <a:ext cx="891424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55C1-573A-42B7-A2EB-F48257DC743B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82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5" y="2058750"/>
            <a:ext cx="891423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875" y="3530129"/>
            <a:ext cx="891423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24C4A-0FB3-4666-AD54-7D44F944D32E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3244140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675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8875" y="2133600"/>
            <a:ext cx="4313302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89811" y="2126222"/>
            <a:ext cx="4313302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1319-466C-4894-B70C-5CF275BEC5E3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787783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823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991" y="1972703"/>
            <a:ext cx="39922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8875" y="2548966"/>
            <a:ext cx="4342328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5653" y="1969475"/>
            <a:ext cx="399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024" y="2545738"/>
            <a:ext cx="4338109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D957F-0934-4A50-BFB6-B9C062908219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744" y="787783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85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A00C6-FD1E-4FE7-AA69-855EE57A275B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80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45D2-EE61-47A0-AB31-4F97F7A9EFA0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037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5" y="446088"/>
            <a:ext cx="3504743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2189" y="446089"/>
            <a:ext cx="518092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875" y="1598613"/>
            <a:ext cx="3504743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F06-72CC-460B-B22A-76BCF6E4A8B7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18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76" y="4800600"/>
            <a:ext cx="891424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8875" y="634965"/>
            <a:ext cx="891424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8876" y="5367338"/>
            <a:ext cx="891424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F224-967C-4C20-84A6-8942ECA50AA5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6"/>
            <a:ext cx="1588320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744" y="4983088"/>
            <a:ext cx="779665" cy="365125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56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145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18" y="-786"/>
            <a:ext cx="2356367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5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587" y="624110"/>
            <a:ext cx="891052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8875" y="2133600"/>
            <a:ext cx="891424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0264" y="6130437"/>
            <a:ext cx="1146134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9A83-C77B-46E5-A1A4-3183016753B4}" type="datetime1">
              <a:rPr lang="ru-RU" smtClean="0"/>
              <a:pPr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8876" y="6135809"/>
            <a:ext cx="76190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744" y="787783"/>
            <a:ext cx="779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BE159D7-25A2-4159-8E28-6F56DCA41D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67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ro-palliativ.ru/blog/perepiska-so-vsemi-nyuta-federmesser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438" y="476672"/>
            <a:ext cx="11238743" cy="1084260"/>
          </a:xfrm>
        </p:spPr>
        <p:txBody>
          <a:bodyPr>
            <a:noAutofit/>
          </a:bodyPr>
          <a:lstStyle/>
          <a:p>
            <a:endParaRPr lang="ru-RU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b="1" smtClean="0"/>
              <a:pPr/>
              <a:t>1</a:t>
            </a:fld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37818" y="6143644"/>
            <a:ext cx="2408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2023</a:t>
            </a:r>
            <a:r>
              <a:rPr lang="en-US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2660" y="5003796"/>
            <a:ext cx="3528392" cy="185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0"/>
            <a:ext cx="11809311" cy="2500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558" y="2564905"/>
            <a:ext cx="115446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elvetica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Helvetica" panose="020B0604020202020204" pitchFamily="34" charset="0"/>
              </a:rPr>
              <a:t>Решение этических проблем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Helvetica" panose="020B0604020202020204" pitchFamily="34" charset="0"/>
              </a:rPr>
              <a:t>при оказании паллиативной помощи пациентам онкологического профиля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523438" y="5829654"/>
            <a:ext cx="4227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                 Тольятти</a:t>
            </a: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2809056" y="3165133"/>
            <a:ext cx="61436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Старшая медицинская сестра выездной патронажной службы паллиативной медицинской помощи онкологических отделений ГБУЗ СО»ТГКБ№5»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Пантелеева О.А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11410" y="188640"/>
            <a:ext cx="10688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«Дело Божье и человеческое».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546" y="1209044"/>
            <a:ext cx="4063265" cy="5315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0826" y="787783"/>
            <a:ext cx="2428892" cy="3222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91150" y="4149080"/>
            <a:ext cx="2757764" cy="2491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4164" y="260648"/>
            <a:ext cx="2143140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7494" y="3212976"/>
            <a:ext cx="2765562" cy="300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10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174" y="142852"/>
            <a:ext cx="10144196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Этика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выездной патронажной службы паллиативной медицинской помощи онкологических отделений ГБУЗ СО ТГБ№5»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166" y="1714488"/>
            <a:ext cx="11200727" cy="307183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Каждый медицинский работник  руководствуется этическими принципами, которые составляют моральные основы медицинской практики.</a:t>
            </a:r>
          </a:p>
          <a:p>
            <a:pPr marL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Выделены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4 принципа биоэтики</a:t>
            </a: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, которые применимы к паллиативной помощи:</a:t>
            </a:r>
          </a:p>
          <a:p>
            <a:pPr marL="0"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Принцип уважения автономии пациента, его человеческого достоинства («уважай автономию»);</a:t>
            </a:r>
          </a:p>
          <a:p>
            <a:pPr marL="0"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Принцип непричинения зла («не навреди»);</a:t>
            </a:r>
          </a:p>
          <a:p>
            <a:pPr marL="0"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Принцип благодеяния («делай благо»);</a:t>
            </a:r>
          </a:p>
          <a:p>
            <a:pPr marL="0">
              <a:buFont typeface="+mj-lt"/>
              <a:buAutoNum type="arabicParenR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Принцип справедливости («будь справедлив»).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855"/>
          <a:stretch>
            <a:fillRect/>
          </a:stretch>
        </p:blipFill>
        <p:spPr bwMode="auto">
          <a:xfrm>
            <a:off x="6952462" y="3754004"/>
            <a:ext cx="3923517" cy="284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612" y="142852"/>
            <a:ext cx="10343471" cy="1143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ea typeface="Verdana" pitchFamily="34" charset="0"/>
              </a:rPr>
              <a:t>Принцип уважения автономии пациента, его человеческого достоинства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480" y="1785926"/>
            <a:ext cx="10971372" cy="178595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Согласовывать  приоритеты и цели помощи в первую очередь с пациентами.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Обсуждать с пациентами возможные варианты обследования и лечения.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Не отказывать в предоставлении информации, которую пациент желает получить.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Уважать желание пациента отказаться от обследования или лечения.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190" y="3857628"/>
            <a:ext cx="4737897" cy="264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71414"/>
            <a:ext cx="10971372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Принципы благодеяния и  непричинения зла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20" y="1600201"/>
            <a:ext cx="11272163" cy="175736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Оценить все преимущества и побочные явления проводимого лечения.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Оценить вероятность осложнений  и достижения положительных результатов при проведении того или иного мероприятия.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Обеспечить право каждого пациента на получение самого высокого качества помощи.</a:t>
            </a:r>
          </a:p>
          <a:p>
            <a:pPr marL="514350" indent="-51435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066" y="3357561"/>
            <a:ext cx="4429156" cy="3286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802" y="71414"/>
            <a:ext cx="9614050" cy="11430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ea typeface="Verdana" pitchFamily="34" charset="0"/>
              </a:rPr>
              <a:t>Принцип справедливости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166" y="2285992"/>
            <a:ext cx="7271635" cy="285752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Общедоступность помощи, особенно для тех категорий населения, которые не способны на активную защиту своих прав.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Обеспечение бесплатной помощи социально незащищенных групп населения.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Тщательный подбор медицинского персонала, способного как на выполнение своих обязанностей, так и на проявление милосердия.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8280" y="1428736"/>
            <a:ext cx="3309141" cy="235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9718" y="4071942"/>
            <a:ext cx="3286148" cy="248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66116" y="785795"/>
            <a:ext cx="87868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Этические и профессиональные принципы медицинских  сестер выездной патронажной службы паллиативной медицинской помощи онкологических отделений ГБУЗ СО ТГБ№5», включают следующие постулаты: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делать добро и не причинять вред;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определять и уважать предпочтения пациента и членов его семьи;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понимать интересы и ресурсы общества и населения;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выступать в качестве ролевой модели, демонстрируя высокий профессиональный уровень, честность и сострадание!</a:t>
            </a:r>
          </a:p>
          <a:p>
            <a:pPr>
              <a:buFont typeface="Wingdings" pitchFamily="2" charset="2"/>
              <a:buChar char="Ø"/>
            </a:pP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928671"/>
            <a:ext cx="609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                   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926" y="285728"/>
            <a:ext cx="9694189" cy="128588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Проблемы этики в паллиативной помощи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480" y="1714488"/>
            <a:ext cx="10971372" cy="4357718"/>
          </a:xfrm>
        </p:spPr>
        <p:txBody>
          <a:bodyPr>
            <a:normAutofit/>
          </a:bodyPr>
          <a:lstStyle/>
          <a:p>
            <a:pPr marL="0">
              <a:buNone/>
            </a:pPr>
            <a:endParaRPr lang="ru-RU" sz="1800" dirty="0">
              <a:latin typeface="Verdana" pitchFamily="34" charset="0"/>
              <a:ea typeface="Verdana" pitchFamily="34" charset="0"/>
            </a:endParaRPr>
          </a:p>
          <a:p>
            <a:pPr marL="0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Общение с инкурабельным больным</a:t>
            </a:r>
            <a:r>
              <a:rPr lang="ru-RU" sz="1800" dirty="0">
                <a:latin typeface="Verdana" pitchFamily="34" charset="0"/>
                <a:ea typeface="Verdana" pitchFamily="34" charset="0"/>
              </a:rPr>
              <a:t>.</a:t>
            </a:r>
          </a:p>
          <a:p>
            <a:pPr marL="0">
              <a:buNone/>
            </a:pPr>
            <a:r>
              <a:rPr lang="ru-RU" sz="2000" dirty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Осознание пациентом неблагоприятного прогноза болезни (особенно при онкологической патологии) приводит, как правило, к длительной и тяжелой депрессии. Онкологический пациент – это, практически всегда, человек в ситуации дистресса, то есть, сверхсильного эмоционального напряжения. Однако, как правило, инкурабельные больные получают травмирующую их информацию по другим каналам. При этом неполная вербальная информация  оказывает весьма трагическое влияние. Говорить с человеком о его диагнозе нужно, если это будет способствовать более эффективному лечению.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3306" y="285728"/>
            <a:ext cx="8910527" cy="128089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Психологическая помощь в рамках паллиативной помощи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604" y="1785926"/>
            <a:ext cx="7000924" cy="478634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Verdana" pitchFamily="34" charset="0"/>
                <a:ea typeface="Verdana" pitchFamily="34" charset="0"/>
              </a:rPr>
              <a:t>«Основными направлениями при оказании паллиативной помощи инкурабельным больным должны быть не только уменьшение страданий пациентов, но и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адекватная психологическая помощь</a:t>
            </a:r>
            <a:r>
              <a:rPr lang="ru-RU" sz="1800" dirty="0">
                <a:latin typeface="Verdana" pitchFamily="34" charset="0"/>
                <a:ea typeface="Verdana" pitchFamily="34" charset="0"/>
              </a:rPr>
              <a:t>, социальная поддержка, общение с родственниками, позволяющие подготовить членов семьи к неизбежному финалу» (Методические рекомендации по организации паллиативной помощи»).</a:t>
            </a:r>
          </a:p>
          <a:p>
            <a:endParaRPr lang="ru-RU" sz="1800" dirty="0">
              <a:latin typeface="Verdana" pitchFamily="34" charset="0"/>
              <a:ea typeface="Verdana" pitchFamily="34" charset="0"/>
            </a:endParaRPr>
          </a:p>
          <a:p>
            <a:r>
              <a:rPr lang="ru-RU" sz="1800" dirty="0">
                <a:latin typeface="Verdana" pitchFamily="34" charset="0"/>
                <a:ea typeface="Verdana" pitchFamily="34" charset="0"/>
              </a:rPr>
              <a:t>Морально-психологическое обеспечение служебной деятельности медицинских учреждений обеспечивается клиническими (медицинскими) психологами.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4032" y="2214554"/>
            <a:ext cx="326229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521" y="142852"/>
            <a:ext cx="10971372" cy="114300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Необходимость оказания психологической помощи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480" y="1785926"/>
            <a:ext cx="10971372" cy="857256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latin typeface="Verdana" pitchFamily="34" charset="0"/>
                <a:ea typeface="Verdana" pitchFamily="34" charset="0"/>
              </a:rPr>
              <a:t>Необходимость психологической поддержки инкурабельного пациента, его родственников на протяжении лечения, медицинского персонала хосписов, онкологических отделений обуславливается: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995958">
            <a:off x="2094678" y="2928934"/>
            <a:ext cx="642942" cy="10001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452264" y="2928934"/>
            <a:ext cx="642942" cy="10001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1066543">
            <a:off x="8811836" y="2901171"/>
            <a:ext cx="642942" cy="10001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7290" y="4071942"/>
            <a:ext cx="38576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itchFamily="34" charset="0"/>
                <a:ea typeface="Verdana" pitchFamily="34" charset="0"/>
              </a:rPr>
              <a:t>Инкурабельный пациент находятся в состоянии эмоционального перенапряжения, подвержен тревожности, фобическим проявлениям.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23504" y="4143380"/>
            <a:ext cx="4000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itchFamily="34" charset="0"/>
                <a:ea typeface="Verdana" pitchFamily="34" charset="0"/>
              </a:rPr>
              <a:t>Медицинский персонал, постоянно работая с умирающими пациентами, подвержен синдрому эмоционального выгорания.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81156" y="4071942"/>
            <a:ext cx="400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itchFamily="34" charset="0"/>
                <a:ea typeface="Verdana" pitchFamily="34" charset="0"/>
              </a:rPr>
              <a:t>Родственники пациента подвержены чувству тревоги, растерянности, беспомощности.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0630" y="274865"/>
            <a:ext cx="10422695" cy="6338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6" charset="0"/>
                <a:cs typeface="Times New Roman" pitchFamily="16" charset="0"/>
              </a:rPr>
              <a:t>        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  <a:cs typeface="Times New Roman" pitchFamily="16" charset="0"/>
              </a:rPr>
              <a:t>Работа психолога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3042" y="785795"/>
            <a:ext cx="788367" cy="367114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995958">
            <a:off x="7237828" y="681060"/>
            <a:ext cx="642942" cy="97657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9038649" y="738554"/>
            <a:ext cx="642942" cy="10001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20865085">
            <a:off x="10947139" y="671648"/>
            <a:ext cx="642942" cy="1000132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6599260" y="1988841"/>
            <a:ext cx="1296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работа с больными 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пациентами 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8543478" y="1988842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работа с медицинским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персоналом 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10343676" y="1988842"/>
            <a:ext cx="1728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работа с близкими</a:t>
            </a:r>
          </a:p>
          <a:p>
            <a:pPr algn="ctr"/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ea typeface="Verdana" pitchFamily="34" charset="0"/>
              </a:rPr>
              <a:t> родственниками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94612" y="738554"/>
            <a:ext cx="57150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dirty="0">
                <a:solidFill>
                  <a:prstClr val="black"/>
                </a:solidFill>
                <a:latin typeface="Rockwel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социально психологическую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поддержку, которая позволяет осуществлять эффективную квалифицированную помощь в достижении стабильного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 состояния пациентов и их родственников.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4606" y="2635172"/>
            <a:ext cx="3186022" cy="4120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4000"/>
              </a:lnSpc>
              <a:spcAft>
                <a:spcPts val="1425"/>
              </a:spcAft>
              <a:buFont typeface="Times New Roman" pitchFamily="16" charset="0"/>
              <a:buAutoNum type="arabi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Осуществлять эффективную психологическую коррекцию эмоционального состояния пациентов</a:t>
            </a:r>
          </a:p>
          <a:p>
            <a:pPr marL="457200" indent="-457200">
              <a:lnSpc>
                <a:spcPct val="84000"/>
              </a:lnSpc>
              <a:spcAft>
                <a:spcPts val="1425"/>
              </a:spcAft>
              <a:buFont typeface="Times New Roman" pitchFamily="16" charset="0"/>
              <a:buAutoNum type="arabi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Смягчение переживания пациентом состояния болезни</a:t>
            </a:r>
          </a:p>
          <a:p>
            <a:pPr marL="457200" indent="-457200">
              <a:lnSpc>
                <a:spcPct val="84000"/>
              </a:lnSpc>
              <a:spcAft>
                <a:spcPts val="1425"/>
              </a:spcAft>
              <a:buFont typeface="Times New Roman" pitchFamily="16" charset="0"/>
              <a:buAutoNum type="arabi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Диагностика и коррекция </a:t>
            </a:r>
            <a:r>
              <a:rPr lang="ru-RU" sz="1600" dirty="0" err="1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коморбидных</a:t>
            </a: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расстройств</a:t>
            </a:r>
          </a:p>
          <a:p>
            <a:pPr marL="457200" indent="-457200">
              <a:lnSpc>
                <a:spcPct val="84000"/>
              </a:lnSpc>
              <a:spcAft>
                <a:spcPts val="1425"/>
              </a:spcAft>
              <a:buFont typeface="Times New Roman" pitchFamily="16" charset="0"/>
              <a:buAutoNum type="arabi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Осуществлять психологическое сопровождение родственников пациента</a:t>
            </a:r>
          </a:p>
          <a:p>
            <a:pPr marL="457200" indent="-457200">
              <a:lnSpc>
                <a:spcPct val="84000"/>
              </a:lnSpc>
              <a:spcAft>
                <a:spcPts val="1425"/>
              </a:spcAft>
              <a:buFont typeface="Times New Roman" pitchFamily="16" charset="0"/>
              <a:buAutoNum type="arabicPeriod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Профилактика синдрома выгорания сотрудников отделения</a:t>
            </a:r>
          </a:p>
        </p:txBody>
      </p:sp>
      <p:pic>
        <p:nvPicPr>
          <p:cNvPr id="15" name="Picture 2" descr="D:\2010-05-27 ХОСПИС\IMG_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504" y="2470194"/>
            <a:ext cx="2500330" cy="394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666711" y="2928935"/>
          <a:ext cx="5286413" cy="358301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00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02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42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4300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 психолога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выездной патронажной службы паллиативной медицинской помощи онкологических отделений ГБУЗ СО»ТГКБ№5»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2021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2022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 marL="119781" marR="119781" marT="149111" marB="4680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300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Консультаций пациентов и близких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419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532</a:t>
                      </a: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563</a:t>
                      </a:r>
                    </a:p>
                  </a:txBody>
                  <a:tcPr marL="119781" marR="119781" marT="149111" marB="4680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4300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Консультаций сотрудников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119781" marR="119781" marT="149111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119781" marR="119781" marT="149111" marB="4680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80" y="142852"/>
            <a:ext cx="10971372" cy="11430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Тезис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7290" y="1785926"/>
            <a:ext cx="11572956" cy="321471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Презентация посвящена этическим основам оказания паллиативной медицинской помощи инкурабельным больным, выявлению ключевых проблем в данном направлении. </a:t>
            </a:r>
            <a:endParaRPr lang="en-US" sz="28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800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0298" y="214290"/>
            <a:ext cx="10429948" cy="107157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Основной состав среднего медицинского персонала в нашем отделении  работает с момента открытия отделения.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C:\Users\user\Downloads\1695882847894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654" r="23077" b="2889"/>
          <a:stretch>
            <a:fillRect/>
          </a:stretch>
        </p:blipFill>
        <p:spPr bwMode="auto">
          <a:xfrm>
            <a:off x="6238082" y="1785926"/>
            <a:ext cx="4286280" cy="4214842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023108" y="1714488"/>
            <a:ext cx="3500462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Далеко не все, кто приходил к нам, смогли работать с нашими пациентами,  остались вот эти,                             мои 10 человек.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Это замечательные люди:  великодушные, терпеливые, высокопрофессиональные специалисты, бесконечно преданные своему делу.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74" y="1357298"/>
            <a:ext cx="3672407" cy="4500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11409" y="1628800"/>
            <a:ext cx="629596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Stag Sans"/>
              </a:rPr>
              <a:t>Нюта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Stag Sans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Stag Sans"/>
              </a:rPr>
              <a:t>Федермессер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Stag Sans"/>
              </a:rPr>
              <a:t>-</a:t>
            </a:r>
            <a:r>
              <a:rPr lang="ru-RU" dirty="0"/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общественный деятель, учредитель благотворительного Фонда помощи хосписам «Вера». Член центрального штаба Общероссийского народного фронта.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Stag Sans"/>
              </a:rPr>
              <a:t>«Никогда не отнимайте у человека то, что у него не отняла болезнь»</a:t>
            </a: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О том, что нельзя изменить ни ремонтами, ни закупкой дорогостоящего оборудования, ни финансовыми вливаниями, ни большой заработной платой. </a:t>
            </a: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Roboto"/>
              </a:rPr>
              <a:t>О медицинской этике.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2718" y="260649"/>
            <a:ext cx="9505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  <a:ea typeface="Times New Roman" panose="02020603050405020304" pitchFamily="18" charset="0"/>
              </a:rPr>
              <a:t>Некоторые</a:t>
            </a:r>
            <a:r>
              <a:rPr lang="ru-RU" sz="3600" dirty="0">
                <a:solidFill>
                  <a:srgbClr val="000000"/>
                </a:solidFill>
                <a:latin typeface="Georgia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  <a:ea typeface="Times New Roman" panose="02020603050405020304" pitchFamily="18" charset="0"/>
              </a:rPr>
              <a:t>рекомендации, пригодные не только для хосписов, а для любой клиники</a:t>
            </a:r>
            <a:endParaRPr lang="ru-RU" sz="3600" dirty="0">
              <a:solidFill>
                <a:schemeClr val="accent3">
                  <a:lumMod val="75000"/>
                </a:schemeClr>
              </a:solidFill>
              <a:effectLst/>
              <a:latin typeface="Georgia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6114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37422" y="214290"/>
            <a:ext cx="10265693" cy="150019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Для решения этических проблем пациента необходимо следовать некоторым простым правилам, а именно</a:t>
            </a:r>
            <a:r>
              <a:rPr lang="ru-RU" sz="3100" i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808793" y="1285860"/>
            <a:ext cx="5072099" cy="5429288"/>
          </a:xfrm>
        </p:spPr>
        <p:txBody>
          <a:bodyPr>
            <a:no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проведении любых интимных процедур обязательно используйте ширму, даже (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тем более!)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отделении реанимации.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Всегда предупреждайте пациента о том, что вы собираетесь делать и для чего, и каждый раз спрашивать его разрешения на любые манипуляции. Пациент не объект, а субъект. Это его болезнь и его тело. Хозяин тела - пациент, а не врач.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Находясь на работе, всегда выключайте звук мобильного телефона. Перезванивайте только выйдя из палаты.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Перед входом в палату - стучитесь. Приоткрыв дверь, спросите, можно ли войти. Палата - территория пациента.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Здоровайтесь и представляйтесь, входя в палату. Пациент не обязан по форме отличать врача от медицинской сестры.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Здороваясь, указывайте на время суток. Когда человек болеет, много спит, лежит в реанимации с постоянно включенным светом - он теряет счет времени. Поэтому целесообразно говорить не «здравствуйте», а «доброе утро, день, вечер», чтобы сориентировать человека во времени.</a:t>
            </a:r>
          </a:p>
          <a:p>
            <a:endParaRPr lang="ru-RU" sz="14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5880892" y="1285860"/>
            <a:ext cx="5622221" cy="5429288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Всегда надевайте и снимайте новую пару перчаток в присутствии пациента. Перчатки - это безопасность и медика, и пациента, поэтому продемонстрируйте, что всё, что вы делаете, вы делаете специально для него.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После процедуры снимите перчатки, выверните их и дотроньтесь до плеча пациента голой рукой. Чтобы было понятно, что вы не брезгуете его больным и немощным, иногда дурно пахнущим телом, вы просто соблюдаете правила безопасности. 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Одноразовые простыни на кушетки в диагностических кабинетах стелите в присутствии пациента, чтобы у него не было мыслей о том, что кто-то тут уже полежал.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Не критикуйте работу других медиков и учреждений. Вы подрываете доверие пациента к медицине в целом.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Спрашивайте, что и сколько пациент хочет знать о своей болезни и ее лечении. Есть масса людей, которые не хотят вообще ничего знать.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Всегда уточняйте после беседы, все ли понятно, и повторно проговорите в конце основные моменты. Пациенты часто бывают очень растеряны во время беседы, плохо концентрируются и плохо запоминают сказанное, особенно, если это плохие новости.</a:t>
            </a:r>
          </a:p>
          <a:p>
            <a:pPr lvl="0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Помните, что требовать от персонала этичного отношения к пациенту можно только тогда, когда сам персонал чувствует тактичное и уважительное отношение со стороны собственного руководства. Медики, которые работают в условиях, где их не ценят и не уважают, где их не благодарят за каждый отработанный день, не поддерживают и не приободряют, никогда не будут иметь достаточно сил на то, чтобы ценить и уважать пациента.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918" y="3071810"/>
            <a:ext cx="10971372" cy="1357322"/>
          </a:xfrm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                          Спасибо за внимание!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74926" y="548680"/>
            <a:ext cx="80924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Надо, видимо, просто жить. Каждый день. Как последний.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 всей полнотой, с радостью и со слезами, с работой и с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развлекухой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результатом и без. Радоваться надо. Потому что завтра есть не у всех.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</a:p>
          <a:p>
            <a:pPr algn="r"/>
            <a:r>
              <a:rPr lang="ru-RU" b="1" dirty="0">
                <a:solidFill>
                  <a:srgbClr val="173E43"/>
                </a:solidFill>
                <a:latin typeface="Stag Sans"/>
                <a:hlinkClick r:id="rId2"/>
              </a:rPr>
              <a:t>«Переписка со всеми»:</a:t>
            </a:r>
          </a:p>
          <a:p>
            <a:pPr algn="r"/>
            <a:r>
              <a:rPr lang="ru-RU" b="1" dirty="0">
                <a:solidFill>
                  <a:srgbClr val="173E43"/>
                </a:solidFill>
                <a:latin typeface="Stag Sans"/>
                <a:hlinkClick r:id="rId2"/>
              </a:rPr>
              <a:t> отрывок из книги</a:t>
            </a:r>
          </a:p>
          <a:p>
            <a:pPr algn="r"/>
            <a:r>
              <a:rPr lang="ru-RU" b="1" dirty="0">
                <a:solidFill>
                  <a:srgbClr val="173E43"/>
                </a:solidFill>
                <a:latin typeface="Stag Sans"/>
                <a:hlinkClick r:id="rId2"/>
              </a:rPr>
              <a:t> </a:t>
            </a:r>
            <a:r>
              <a:rPr lang="ru-RU" b="1" dirty="0" err="1">
                <a:solidFill>
                  <a:srgbClr val="173E43"/>
                </a:solidFill>
                <a:latin typeface="Stag Sans"/>
                <a:hlinkClick r:id="rId2"/>
              </a:rPr>
              <a:t>Нюты</a:t>
            </a:r>
            <a:r>
              <a:rPr lang="ru-RU" b="1" dirty="0">
                <a:solidFill>
                  <a:srgbClr val="173E43"/>
                </a:solidFill>
                <a:latin typeface="Stag Sans"/>
                <a:hlinkClick r:id="rId2"/>
              </a:rPr>
              <a:t> </a:t>
            </a:r>
            <a:r>
              <a:rPr lang="ru-RU" b="1" dirty="0" err="1">
                <a:solidFill>
                  <a:srgbClr val="173E43"/>
                </a:solidFill>
                <a:latin typeface="Stag Sans"/>
                <a:hlinkClick r:id="rId2"/>
              </a:rPr>
              <a:t>Федермессер</a:t>
            </a:r>
            <a:r>
              <a:rPr lang="ru-RU" b="1" dirty="0">
                <a:solidFill>
                  <a:srgbClr val="173E43"/>
                </a:solidFill>
                <a:latin typeface="Stag Sans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5928" y="3922550"/>
            <a:ext cx="2834485" cy="29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80" y="142852"/>
            <a:ext cx="10971372" cy="11430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Актуальность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8728" y="1571612"/>
            <a:ext cx="11572956" cy="2686055"/>
          </a:xfrm>
        </p:spPr>
        <p:txBody>
          <a:bodyPr>
            <a:normAutofit fontScale="92500" lnSpcReduction="20000"/>
          </a:bodyPr>
          <a:lstStyle/>
          <a:p>
            <a:r>
              <a:rPr lang="ru-RU" sz="21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Происходит постоянный рост онкологических заболеваний и смертности от них. В России ежегодно регистрируется более 500 тысяч впервые выявленных случаев злокачественных новообразований. Среди лиц мужского и женского пола, умерших в трудоспособном возрасте, доля умерших от злокачественных новообразований составляет 16%, среди женщин репродуктивного возраста – 16,3%.</a:t>
            </a:r>
          </a:p>
          <a:p>
            <a:r>
              <a:rPr lang="ru-RU" sz="21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 необходимой паллиативной помощи нуждаются умирающие больные, а также их близкие. Развитие паллиативной медицины, как медико-социального направления одна из важнейших задач общественного здравоохранения и государства. </a:t>
            </a:r>
          </a:p>
          <a:p>
            <a:r>
              <a:rPr lang="ru-RU" sz="21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Именно в паллиативной онкологии особенно актуальным становится соблюдение принципов медицинской этики.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80" y="0"/>
            <a:ext cx="10971372" cy="11430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Паллиативная помощь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7290" y="2071678"/>
            <a:ext cx="6143668" cy="3686187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Паллиативная помощь </a:t>
            </a:r>
            <a:r>
              <a:rPr lang="ru-RU" sz="1800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– это комплекс мероприятий, включающих медицинские вмешательства, мероприятия психологического характера и уход, осуществляемые в целях улучшения качества жизни неизлечимо больных граждан и направленные на облегчение боли, других тяжелых проявлений заболевания (Федеральный закон от 21.11.2011 (ред.от.28.04.2023) «Об основах охраны здоровья граждан в Российской Федерации»).</a:t>
            </a:r>
            <a:endParaRPr lang="ru-RU" sz="1900" u="sng" dirty="0"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6710" y="1928802"/>
            <a:ext cx="528641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6276" y="2714620"/>
            <a:ext cx="4444137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1743" y="57205"/>
            <a:ext cx="11084565" cy="114300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Паллиативная помощь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5852" y="1071546"/>
            <a:ext cx="11034108" cy="7200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паллиативной помощи</a:t>
            </a: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Адекватное обезболивание и купирование других тягостных симптомов.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Психологическая поддержка больного и ухаживающих за ним лиц.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Выработка отношения к смерти как к закономерному этапу пути человека.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Удовлетворение духовных потребностей больного и близких.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Решение социальных, этических,  вопросов. </a:t>
            </a: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26546" y="857232"/>
            <a:ext cx="31638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Verdana" pitchFamily="34" charset="0"/>
                <a:ea typeface="Verdana" pitchFamily="34" charset="0"/>
              </a:rPr>
              <a:t>Это будет «нравственная смерть», и возможно, только такая смерть будет давать право судить о нравственности общества (А.В. Гнездилов).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7884" y="3500438"/>
            <a:ext cx="367981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Средний медицинский персонал по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программе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«Вопросы паллиативной помощи 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 деятельности специалиста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сестринского дела» </a:t>
            </a:r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 объёме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72 часов.</a:t>
            </a:r>
          </a:p>
          <a:p>
            <a:endParaRPr lang="ru-RU" sz="14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Врачебный медицинский персонал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По программе </a:t>
            </a:r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«Паллиативная 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медицинская помощь пациентам</a:t>
            </a:r>
          </a:p>
          <a:p>
            <a:r>
              <a:rPr lang="ru-RU" sz="1400" b="1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с хронической болью» </a:t>
            </a:r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в объёме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36 часов.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52" y="3286124"/>
            <a:ext cx="4572032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65918" y="1000108"/>
            <a:ext cx="10930014" cy="2714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dirty="0">
                <a:solidFill>
                  <a:srgbClr val="FFFFFF"/>
                </a:solidFill>
                <a:latin typeface="Calibri" pitchFamily="32" charset="0"/>
              </a:rPr>
              <a:t>   </a:t>
            </a:r>
            <a:r>
              <a:rPr lang="ru-RU" sz="3200" dirty="0">
                <a:solidFill>
                  <a:srgbClr val="FFFFFF"/>
                </a:solidFill>
                <a:latin typeface="Calibri" pitchFamily="32" charset="0"/>
              </a:rPr>
              <a:t>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1993г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–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открыто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отделени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е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противоболевой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терапии в г.Тольятти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lnSpc>
                <a:spcPct val="9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1998г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-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переименовано в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отделение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паллиативной помощи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2009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г. -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отделение начинает оказывать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высококвалифицированную помощь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дому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всех трёх районах г.о. Тольятти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 </a:t>
            </a: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2019 г. дополнительно включено оказание помощи</a:t>
            </a:r>
          </a:p>
          <a:p>
            <a:pPr>
              <a:lnSpc>
                <a:spcPct val="90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жителям г.Жигулевска и Ставропольского района </a:t>
            </a:r>
          </a:p>
          <a:p>
            <a:pPr>
              <a:lnSpc>
                <a:spcPct val="90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Самарской области.</a:t>
            </a: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015868" y="3352802"/>
            <a:ext cx="11174545" cy="665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015868" y="4953002"/>
            <a:ext cx="11174545" cy="665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43915" y="115888"/>
            <a:ext cx="11902584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История нашего отделения</a:t>
            </a:r>
            <a:endParaRPr lang="ru-RU" sz="4000" b="1" dirty="0">
              <a:solidFill>
                <a:srgbClr val="00344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5404" y="3643315"/>
            <a:ext cx="4304896" cy="321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880232" y="785794"/>
            <a:ext cx="5000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8861" y="4000504"/>
            <a:ext cx="4714908" cy="2544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Отделение единовременно обслуживает: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60 пациентов 6 дней в неделю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в 2-е смены с 8:00 – 20:00 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Патронаж осуществляют: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3 врачебные бригады</a:t>
            </a:r>
          </a:p>
          <a:p>
            <a:pPr algn="ctr">
              <a:spcBef>
                <a:spcPts val="8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сестринские бригады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159D7-25A2-4159-8E28-6F56DCA41DD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1745" y="0"/>
            <a:ext cx="48433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показатели работы выездной патронажной службы </a:t>
            </a:r>
            <a:b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2020-2022гг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083459"/>
              </p:ext>
            </p:extLst>
          </p:nvPr>
        </p:nvGraphicFramePr>
        <p:xfrm>
          <a:off x="308728" y="1420331"/>
          <a:ext cx="4643471" cy="530684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341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64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64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64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00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002060"/>
                          </a:solidFill>
                          <a:latin typeface="+mj-lt"/>
                        </a:rPr>
                        <a:t>Показатели</a:t>
                      </a:r>
                      <a:endParaRPr lang="ru-RU" sz="2000" b="0" i="1" u="none" strike="noStrike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Состояло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Поступило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Выбыло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648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704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570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3504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Состоит на конец года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Койко-дней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13263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16242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15903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Вызовов врача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3046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2895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2867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Вызовов м/с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4638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3960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3960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3504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Назогастральный зонд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53504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800" b="0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Постановка катетера </a:t>
                      </a:r>
                      <a:r>
                        <a:rPr kumimoji="0" lang="ru-RU" sz="1800" b="0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Фолея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Перевязки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1632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1939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В/в иньекции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4726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6139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6093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53504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В/в капельные инфузии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2649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3198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2741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53504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u="none" strike="noStrike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П/к и В/м инъекции</a:t>
                      </a:r>
                      <a:endParaRPr lang="ru-RU" sz="1800" b="0" i="0" u="none" strike="noStrik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4400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4463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4796</a:t>
                      </a:r>
                    </a:p>
                  </a:txBody>
                  <a:tcPr marL="5911" marR="5911" marT="44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595140" y="142852"/>
            <a:ext cx="6332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Число умерших на дому и получавших помощь отделения за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- 2022гг.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095074" y="1428736"/>
          <a:ext cx="692948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380826" y="5715016"/>
            <a:ext cx="6092825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28600" algn="ctr" defTabSz="914400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 этого следует, что 27%  умерло под патронажем ВПС ПМП.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7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594479" y="285728"/>
            <a:ext cx="11452019" cy="6311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57200" indent="-452438" algn="ctr">
              <a:spcBef>
                <a:spcPts val="80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Сотрудники отделения активно посещают как межрегиональные, так и общероссийские мероприятия посвящённые оказанию паллиативной помощи!</a:t>
            </a:r>
          </a:p>
          <a:p>
            <a:pPr marL="457200" indent="-452438" algn="ctr">
              <a:spcBef>
                <a:spcPts val="800"/>
              </a:spcBef>
              <a:buClr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ru-RU" sz="3200" dirty="0">
              <a:solidFill>
                <a:srgbClr val="000000"/>
              </a:solidFill>
              <a:cs typeface="Times New Roman" pitchFamily="1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190" y="2071678"/>
            <a:ext cx="450059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23108" y="785794"/>
            <a:ext cx="28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E159D7-25A2-4159-8E28-6F56DCA41DD9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Рисунок 2" descr="D:\2010-05-27 ХОСПИС\047.JPG"/>
          <p:cNvPicPr>
            <a:picLocks noChangeArrowheads="1"/>
          </p:cNvPicPr>
          <p:nvPr/>
        </p:nvPicPr>
        <p:blipFill>
          <a:blip r:embed="rId4"/>
          <a:srcRect t="-340" r="-124" b="-500"/>
          <a:stretch>
            <a:fillRect/>
          </a:stretch>
        </p:blipFill>
        <p:spPr bwMode="auto">
          <a:xfrm>
            <a:off x="165852" y="2857496"/>
            <a:ext cx="364333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Рисунок 3" descr="D:\2010-05-27 ХОСПИС\IMG_0168.JPG"/>
          <p:cNvPicPr>
            <a:picLocks noChangeArrowheads="1"/>
          </p:cNvPicPr>
          <p:nvPr/>
        </p:nvPicPr>
        <p:blipFill>
          <a:blip r:embed="rId5"/>
          <a:srcRect t="-394" r="-104" b="-642"/>
          <a:stretch>
            <a:fillRect/>
          </a:stretch>
        </p:blipFill>
        <p:spPr bwMode="auto">
          <a:xfrm>
            <a:off x="8309784" y="2857496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39154" y="571480"/>
            <a:ext cx="11712108" cy="49450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b"/>
          <a:lstStyle/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Сегодня отделение сотрудничает с Автономной некоммерческой организацией г Тольятти «Центр социального обслуживания «Тольяттинский» благотворительной организацией «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ДоброЛюбие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и со Свято-Елисаветинским Сестричеством при храме Великомученика и целителя Пантелеймона! </a:t>
            </a:r>
          </a:p>
          <a:p>
            <a:pPr algn="ctr">
              <a:lnSpc>
                <a:spcPct val="84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4000"/>
              </a:lnSpc>
              <a:spcAft>
                <a:spcPts val="1425"/>
              </a:spcAft>
              <a:buClrTx/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dirty="0">
              <a:solidFill>
                <a:srgbClr val="000000"/>
              </a:solidFill>
              <a:cs typeface="Times New Roman" pitchFamily="16" charset="0"/>
            </a:endParaRPr>
          </a:p>
          <a:p>
            <a:pPr>
              <a:lnSpc>
                <a:spcPct val="84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pic>
        <p:nvPicPr>
          <p:cNvPr id="1026" name="Picture 2" descr="C:\Users\user\Desktop\Открытие-Храма_600-18-1-768x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2000" y="3214686"/>
            <a:ext cx="4725491" cy="3357586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523042" y="785795"/>
            <a:ext cx="788367" cy="367114"/>
          </a:xfrm>
        </p:spPr>
        <p:txBody>
          <a:bodyPr/>
          <a:lstStyle/>
          <a:p>
            <a:fld id="{FBE159D7-25A2-4159-8E28-6F56DCA41DD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6116" y="14285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«Дело Божье и человеческое».</a:t>
            </a:r>
            <a:endParaRPr lang="ru-RU"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2132</TotalTime>
  <Words>1754</Words>
  <Application>Microsoft Office PowerPoint</Application>
  <PresentationFormat>Произвольный</PresentationFormat>
  <Paragraphs>251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Легкий дым</vt:lpstr>
      <vt:lpstr>Слайд 1</vt:lpstr>
      <vt:lpstr>Тезис </vt:lpstr>
      <vt:lpstr>Актуальность</vt:lpstr>
      <vt:lpstr>Паллиативная помощь</vt:lpstr>
      <vt:lpstr>Паллиативная помощь</vt:lpstr>
      <vt:lpstr>Слайд 6</vt:lpstr>
      <vt:lpstr>Слайд 7</vt:lpstr>
      <vt:lpstr>Слайд 8</vt:lpstr>
      <vt:lpstr>Слайд 9</vt:lpstr>
      <vt:lpstr>Слайд 10</vt:lpstr>
      <vt:lpstr>Этика выездной патронажной службы паллиативной медицинской помощи онкологических отделений ГБУЗ СО ТГБ№5»</vt:lpstr>
      <vt:lpstr>Принцип уважения автономии пациента, его человеческого достоинства</vt:lpstr>
      <vt:lpstr>Принципы благодеяния и  непричинения зла</vt:lpstr>
      <vt:lpstr>Принцип справедливости</vt:lpstr>
      <vt:lpstr>Слайд 15</vt:lpstr>
      <vt:lpstr>Проблемы этики в паллиативной помощи</vt:lpstr>
      <vt:lpstr>Психологическая помощь в рамках паллиативной помощи</vt:lpstr>
      <vt:lpstr>Необходимость оказания психологической помощи </vt:lpstr>
      <vt:lpstr>         Работа психолога</vt:lpstr>
      <vt:lpstr>Основной состав среднего медицинского персонала в нашем отделении  работает с момента открытия отделения. </vt:lpstr>
      <vt:lpstr>Слайд 21</vt:lpstr>
      <vt:lpstr>Для решения этических проблем пациента необходимо следовать некоторым простым правилам, а именно: </vt:lpstr>
      <vt:lpstr>                           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Анастасия Аккузина</dc:creator>
  <cp:lastModifiedBy>user</cp:lastModifiedBy>
  <cp:revision>197</cp:revision>
  <dcterms:created xsi:type="dcterms:W3CDTF">2023-06-13T07:14:55Z</dcterms:created>
  <dcterms:modified xsi:type="dcterms:W3CDTF">2023-10-17T06:14:15Z</dcterms:modified>
</cp:coreProperties>
</file>