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ru-RU" sz="5400" spc="-1" strike="noStrike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0E5B185-DFF9-447D-A1CB-A89FB848B9E8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11/13/23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3CEDCF5-530A-4F8E-8ACA-C6532D4B0A0A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FB5FDD9-59C0-48F4-9CDB-5B100F21A8EF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11/13/23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C0D9791-EE40-4FFA-9FDC-32BF4EF3F7D8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16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7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E79CE38-92E6-4340-8E55-77DCD3C51A29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11/13/23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27" name="PlaceHolder 1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8" name="PlaceHolder 1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4D1F511-FEF2-4D85-B29F-8DD6CF327336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29" name="PlaceHolder 1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0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68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9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70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1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2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3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4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5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6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7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78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Образец заголовка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9" name="PlaceHolder 1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B928720-81E8-4B76-84E6-B8C30A33FEDE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11/13/23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80" name="PlaceHolder 1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81" name="PlaceHolder 1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B21F985-2EAE-4FEF-8F14-774E95AFE196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82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506960" y="346320"/>
            <a:ext cx="7096320" cy="21193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ru-RU" sz="5400" spc="-1" strike="noStrike">
                <a:solidFill>
                  <a:srgbClr val="90c226"/>
                </a:solidFill>
                <a:latin typeface="Trebuchet MS"/>
              </a:rPr>
              <a:t>Современные аспекты нейрореабилитации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1506960" y="2466000"/>
            <a:ext cx="8855640" cy="2681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r">
              <a:lnSpc>
                <a:spcPct val="10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808080"/>
                </a:solidFill>
                <a:latin typeface="Trebuchet MS"/>
              </a:rPr>
              <a:t>Заведующий отделением реабилитации ЛРЦ «МедГард», врач-невролог, рефлексотерапевт Жидкова Маргарита Владимировна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ff0000"/>
                </a:solidFill>
                <a:latin typeface="Trebuchet MS"/>
              </a:rPr>
              <a:t>С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пецифичная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ff0000"/>
                </a:solidFill>
                <a:latin typeface="Trebuchet MS"/>
              </a:rPr>
              <a:t>И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змеримая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ff0000"/>
                </a:solidFill>
                <a:latin typeface="Trebuchet MS"/>
              </a:rPr>
              <a:t>До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стижимая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ff0000"/>
                </a:solidFill>
                <a:latin typeface="Trebuchet MS"/>
              </a:rPr>
              <a:t>Р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еалистичная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ff0000"/>
                </a:solidFill>
                <a:latin typeface="Trebuchet MS"/>
              </a:rPr>
              <a:t>О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пределенная во 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ff0000"/>
                </a:solidFill>
                <a:latin typeface="Trebuchet MS"/>
              </a:rPr>
              <a:t>В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ремени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Реабилитационная цель. Какая она?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Реабилитационный потенциал-это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6120">
              <a:lnSpc>
                <a:spcPct val="100000"/>
              </a:lnSpc>
              <a:spcBef>
                <a:spcPts val="1001"/>
              </a:spcBef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Потенциальная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 возможность пациента восстановиться к определенному моменту в будущем с учетом индивидуальных возможностей пациента и ресурса среды.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120">
              <a:lnSpc>
                <a:spcPct val="100000"/>
              </a:lnSpc>
              <a:spcBef>
                <a:spcPts val="1001"/>
              </a:spcBef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Факторы, от которых зависит реабилитационный потенциал: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Физическое состояние пациента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Мотивация пациента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Семья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Клиника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В каких случаях реабилитация будет отложена: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Недообследованный пациент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Нестабильный соматически пациент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Нуждающийся в иммобилизации пациент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Необходимо время на воздействие препарата ( ботулинотерапия, антидепрессанты, обезболивающие и тд)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Прогрессирующее онкологическое заболевания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Отказ в реабилитации: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Пациент дает осмысленный отказ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В результате проведения реабилитации нет положительной динамики согласно оценочным шкалам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Пациент с имеющимся психиатрически диагнозом или пограничным состоянием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734400" y="540360"/>
            <a:ext cx="8409240" cy="414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6c911c"/>
                </a:solidFill>
                <a:latin typeface="Trebuchet MS"/>
              </a:rPr>
              <a:t>Структура неврологического дефицита: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-расстройство двигательных функций- 88%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-нарушение речи и глотания – 58.5%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-когнитивные нарушения 86.4 ( и только 40% изолированное сосудистое поражение)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-чувствительные нарушения- 40.4%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-другие нарушения (зрительно-пространственные нарушения, НФТО, и др)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Основные методы реабилитации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5000"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Медикаментозная поддержка реабилитационного процесса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Уход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Постуральная коррекция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Прикладная кинезотерапия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Механотерапия ( в том числе роботизированная)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Физиотерапия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Иглорефлексотерапия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Эрготерапия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Ортезирование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Логопедическая коррекция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Психотерапия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Нутритиевая поддержка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Коррекция дисфагии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47" name="Рисунок 4" descr=""/>
          <p:cNvPicPr/>
          <p:nvPr/>
        </p:nvPicPr>
        <p:blipFill>
          <a:blip r:embed="rId1"/>
          <a:stretch/>
        </p:blipFill>
        <p:spPr>
          <a:xfrm flipH="1">
            <a:off x="4424760" y="3629880"/>
            <a:ext cx="4575960" cy="3043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Традиционные и инновационные методы реабилитации: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-БОБАТ-ТЕРАПИЯ- ОСНОВАН НА ПАССИВНОЙ МОБИЛИЗАЦИИ КОНЕЧНОСТЕЙ, СВЯЗАННОЙ С ТАКТИЛЬНЫМИ И ПРОПРИОЦЕПТИВНЫМИ СТИМУЛАМИ, МОБИЛИЗАЦИИ ПОЗ. Ориентирован на снижение спастичности. </a:t>
            </a:r>
            <a:br/>
            <a:br/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Методика ПНФ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 (PNF) - проприоцептивная нейромышечная фасилитация) - основана на стимулирующем воздействии на проприорецепторы через растяжение, сжатие, скручивание нужных участков мышц, посредством которого можно инициировать или облегчить выполнение движения любой части тела, вплоть до движения век</a:t>
            </a:r>
            <a:br/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803520" y="498600"/>
            <a:ext cx="834012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Индуцированная ограничением двигательная терапия ( </a:t>
            </a: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CIMT</a:t>
            </a:r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)-сочетает в себе интенсивное использование паретичной конечности с ограничением движения и сенсорной депривацией здоровой конечности путем нанесения повязки или шины. </a:t>
            </a:r>
            <a:br/>
            <a:br/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- Зеркальная терапия- с помощью функциональной КТ было показано, как обалсти головного мозга, обычно задействованные в планировании и осуществлении движений активны даже тогда, когда, когда движение только воображалось, но не выполнялось.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51" name="Рисунок 4" descr=""/>
          <p:cNvPicPr/>
          <p:nvPr/>
        </p:nvPicPr>
        <p:blipFill>
          <a:blip r:embed="rId1"/>
          <a:stretch/>
        </p:blipFill>
        <p:spPr>
          <a:xfrm>
            <a:off x="4076640" y="3355200"/>
            <a:ext cx="5067000" cy="3377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0" y="470880"/>
            <a:ext cx="515340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br/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-Виртуальная реальность- основа действия в их способности вызывать в субъектах ощущение, что они-часть имитируемой среды.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53" name="Рисунок 3" descr=""/>
          <p:cNvPicPr/>
          <p:nvPr/>
        </p:nvPicPr>
        <p:blipFill>
          <a:blip r:embed="rId1"/>
          <a:stretch/>
        </p:blipFill>
        <p:spPr>
          <a:xfrm>
            <a:off x="5153760" y="914400"/>
            <a:ext cx="4377600" cy="5582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Кинезитерапевтическая установка типа Экзарта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55" name="Объект 3" descr=""/>
          <p:cNvPicPr/>
          <p:nvPr/>
        </p:nvPicPr>
        <p:blipFill>
          <a:blip r:embed="rId1"/>
          <a:stretch/>
        </p:blipFill>
        <p:spPr>
          <a:xfrm>
            <a:off x="5461920" y="1770120"/>
            <a:ext cx="4032000" cy="4086000"/>
          </a:xfrm>
          <a:prstGeom prst="rect">
            <a:avLst/>
          </a:prstGeom>
          <a:ln>
            <a:noFill/>
          </a:ln>
        </p:spPr>
      </p:pic>
      <p:sp>
        <p:nvSpPr>
          <p:cNvPr id="256" name="CustomShape 2"/>
          <p:cNvSpPr/>
          <p:nvPr/>
        </p:nvSpPr>
        <p:spPr>
          <a:xfrm>
            <a:off x="457200" y="1930320"/>
            <a:ext cx="45716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Входит в стандарты оснащения отделений и центром медицинской реабилитации ( Приказ МЗ от 29.12.2012г№ 1705 « О порядке  орагнизации медицинской рбаблитации»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Нормативная база в по реабилитации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imes New Roman"/>
              </a:rPr>
              <a:t>ФЗ от 21.11.2011г №323-ФЗ  «Об основах охраны здоровья граждан в Российской Федерации»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imes New Roman"/>
              </a:rPr>
              <a:t>ФЗ от 01.12.2014г №326-ФЗ «Об обязательном медицинском страховании в Российской Федерации»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imes New Roman"/>
              </a:rPr>
              <a:t>Приказ МЗ РФ от 29.12.2012г «О порядке организации медицинской реабилитации»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1800" spc="-1" strike="noStrike">
                <a:solidFill>
                  <a:srgbClr val="404040"/>
                </a:solidFill>
                <a:latin typeface="Times New Roman"/>
              </a:rPr>
              <a:t>Приказ Министерства здравоохранения РФ от 31 июля 2020 г. № 788н "Об утверждении Порядка организации медицинской реабилитации взрослых»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imes New Roman"/>
              </a:rPr>
              <a:t>Приказ министерства здравоохранения Самарской области от 26.11.2021 № 1539 «О совершенствовании  организации медицинской реабилитации взрослого населения Самарской области»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Реабилитационная перчатка Аника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677160" y="1343880"/>
            <a:ext cx="8596440" cy="4697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Тренажер для восстановления функции подвижности запястья и пальцев с биологической обратной связью и оценка функциональных возможностей.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Для каждого пациента создается свой профиль для введения результатов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Уникальная система датчиков положения и скорости регистрирует движения кисти и пальцев в3х измерениях, передают данные на компьютер, оптимизирует комплекс упражнений в зависимости от физических возможностей пациента.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59" name="Рисунок 3" descr=""/>
          <p:cNvPicPr/>
          <p:nvPr/>
        </p:nvPicPr>
        <p:blipFill>
          <a:blip r:embed="rId1"/>
          <a:stretch/>
        </p:blipFill>
        <p:spPr>
          <a:xfrm>
            <a:off x="4281120" y="3803760"/>
            <a:ext cx="5604840" cy="265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77160" y="388080"/>
            <a:ext cx="6018480" cy="6469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Тренажер для баланса и координации Баланс-Мастер</a:t>
            </a:r>
            <a:br/>
            <a:br/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Используется для лечения пациентов неврологического профиля с нарушениями опорно-двигательного аппарата, координации и баланса.</a:t>
            </a:r>
            <a:br/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Занятия на тренажере восстанавливают чувство баланса, увиличивают стабильность в области туловища и поясницы, снижают спастичность.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61" name="Рисунок 3" descr=""/>
          <p:cNvPicPr/>
          <p:nvPr/>
        </p:nvPicPr>
        <p:blipFill>
          <a:blip r:embed="rId1"/>
          <a:stretch/>
        </p:blipFill>
        <p:spPr>
          <a:xfrm>
            <a:off x="6363720" y="1676520"/>
            <a:ext cx="4035960" cy="4888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Почему человек не делает???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Не может ( мышечная слабость)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Не хочет ( низкая мотивация)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Не дают ( гиперопека со стороны родственников)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Не понимает задания ( когнитивные нарушения/сенсорная афазия)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Не знает как ( апраксия)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Болевой синдром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Неподходящая  окружающая  среда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Причины нарушения походки: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Слабость ( парез)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Спастичность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Патологический паттерн походки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Неглект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Нарушение глубокой чувствительности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Низкая физическая толерантность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Апраксия ходьбы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Атаксия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Ортопедические изменения в суставах нижних конечностей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Боли в суставах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И тд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1011240" y="2299680"/>
            <a:ext cx="8109720" cy="3892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ru-RU" sz="8000" spc="-1" strike="noStrike">
                <a:solidFill>
                  <a:srgbClr val="90c226"/>
                </a:solidFill>
                <a:latin typeface="Trebuchet MS"/>
              </a:rPr>
              <a:t>Спасибо за внимание!</a:t>
            </a:r>
            <a:endParaRPr b="0" lang="en-US" sz="80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900720" y="498600"/>
            <a:ext cx="8483760" cy="1661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2000"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Медицинская реабилитация это комплекс медицинского и психологического характера, направленных на: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Полное или частичное восстановление утраченных функций пораженного органа либо системы организма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Поддержание функций организма в процессе завершения остро развившего патологического процесса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На предупреждение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На раннюю диагностику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Предупреждение и снижение возможной инвалидности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Улучшение качества жизни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Сохранение работоспособности пациента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На его социальную интеграцию в обществе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Основные принципы медицинской реабилитации: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Обоснованность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Этапность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Непрерывность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Преемственность реабилитационных мероприятий между медицинскими ораганизациями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Мультидисциплинарность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Ориентированность на четко сформулированную цель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Рисунок 3" descr=""/>
          <p:cNvPicPr/>
          <p:nvPr/>
        </p:nvPicPr>
        <p:blipFill>
          <a:blip r:embed="rId1"/>
          <a:stretch/>
        </p:blipFill>
        <p:spPr>
          <a:xfrm>
            <a:off x="0" y="831240"/>
            <a:ext cx="12198600" cy="689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Основные задачи на 1 этапе реабилитации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5000"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Стабилизация вегетативных показателей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Коррекция циркадных ритмов ( сна)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Диагностика и коррекция нарушений глотания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Диагностика и коррекция нутритиевого статуса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Диагностика и коррекция нарушений функции выделения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Диагностика и коррекция дыхания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 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Диагностика и коррекция постуральной функции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Ранняя мобилизация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Вертикализация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Повышение толерантности к физическим нагрузкам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Этапное восстановление двигательных стереотипов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Приказ МЗ РФ №1705 от 29.12.12г «О порядке организации медицинской реабилитации»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Основные задачи на 2 этапе реабилитации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000"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Вегетативная стабилизация  при увеличивающейся нагрузке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Повышение толерантности у физической нагрузке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Этапное восстановление двигательных стереотипов, борьба с повышением мышечного тонуса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Коррекция нарушений чувствительности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Вертикализация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Навыки симметричной ходьбы, активная ходьба, в том числе с использованием ТСР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Коррекция координаторной функции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Коррекция основной и балансировочной функции верхней конечности частичное или полное восстановление манипулятивной функции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120" algn="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120" algn="r">
              <a:lnSpc>
                <a:spcPct val="100000"/>
              </a:lnSpc>
              <a:spcBef>
                <a:spcPts val="1001"/>
              </a:spcBef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Приказ МЗ РФ №1705 от 29.12.12г «О порядке организации медицинской реабилитации»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Основные задачи на 3 этапе реабилитации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7000"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Повышение толерантности к нагрузкам, адаптация к самообслуживанию.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Продолжение совершенствования двигательных функций, совершенствование тонкой и целенаправленной моторики кисти и пальцев, постуральная коррекция, манипулятивная функция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Улучшение координации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Преодоление контрактур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Восстановление и поддержание выделительной функции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Восстановление и поддержание сексуальной функции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Восстановление речи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Восстановление высших мозговых функций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120" algn="r">
              <a:lnSpc>
                <a:spcPct val="100000"/>
              </a:lnSpc>
              <a:spcBef>
                <a:spcPts val="1001"/>
              </a:spcBef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Приказ МЗ РФ №1705 от 29.12.12г «О порядке организации медицинской реабилитации»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90c226"/>
                </a:solidFill>
                <a:latin typeface="Trebuchet MS"/>
              </a:rPr>
              <a:t>Основные реабилитационные термины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Реабилитационный диагноз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Реабилитационный статус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Реабилитационный прогноз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Реабилитационный потенциал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Индивидуальная программа реабилитации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Шкала реабилитационной маршрутизации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Цель реабилитации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Application>LibreOffice/6.4.0.3$Windows_X86_64 LibreOffice_project/b0a288ab3d2d4774cb44b62f04d5d28733ac6df8</Application>
  <Words>786</Words>
  <Paragraphs>148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2023-10-08T14:30:43Z</dcterms:created>
  <dc:creator>Usser-57</dc:creator>
  <dc:description/>
  <dc:language>ru-RU</dc:language>
  <cp:lastModifiedBy/>
  <dcterms:modified xsi:type="dcterms:W3CDTF">2023-11-13T13:06:10Z</dcterms:modified>
  <cp:revision>21</cp:revision>
  <dc:subject/>
  <dc:title>Современные аспекты нейрореабилитации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