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7" r:id="rId8"/>
    <p:sldId id="262" r:id="rId9"/>
    <p:sldId id="263" r:id="rId10"/>
    <p:sldId id="279" r:id="rId11"/>
    <p:sldId id="265" r:id="rId12"/>
    <p:sldId id="278" r:id="rId13"/>
    <p:sldId id="266" r:id="rId14"/>
    <p:sldId id="267" r:id="rId15"/>
    <p:sldId id="280" r:id="rId16"/>
    <p:sldId id="268" r:id="rId17"/>
    <p:sldId id="269" r:id="rId18"/>
    <p:sldId id="271" r:id="rId19"/>
    <p:sldId id="272" r:id="rId20"/>
    <p:sldId id="273" r:id="rId21"/>
    <p:sldId id="275" r:id="rId22"/>
    <p:sldId id="28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9" d="100"/>
          <a:sy n="99" d="100"/>
        </p:scale>
        <p:origin x="-197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9BA0E-5F4F-4DFA-B046-60C45B70F291}" type="datetimeFigureOut">
              <a:rPr lang="ru-RU" smtClean="0"/>
              <a:pPr/>
              <a:t>23.11.2023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DF6FA9-246F-43A4-9B31-9BF5A21291C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9BA0E-5F4F-4DFA-B046-60C45B70F291}" type="datetimeFigureOut">
              <a:rPr lang="ru-RU" smtClean="0"/>
              <a:pPr/>
              <a:t>23.11.2023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DF6FA9-246F-43A4-9B31-9BF5A21291C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9BA0E-5F4F-4DFA-B046-60C45B70F291}" type="datetimeFigureOut">
              <a:rPr lang="ru-RU" smtClean="0"/>
              <a:pPr/>
              <a:t>23.11.2023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DF6FA9-246F-43A4-9B31-9BF5A21291C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9BA0E-5F4F-4DFA-B046-60C45B70F291}" type="datetimeFigureOut">
              <a:rPr lang="ru-RU" smtClean="0"/>
              <a:pPr/>
              <a:t>23.11.2023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DF6FA9-246F-43A4-9B31-9BF5A21291C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9BA0E-5F4F-4DFA-B046-60C45B70F291}" type="datetimeFigureOut">
              <a:rPr lang="ru-RU" smtClean="0"/>
              <a:pPr/>
              <a:t>23.11.2023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DF6FA9-246F-43A4-9B31-9BF5A21291C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9BA0E-5F4F-4DFA-B046-60C45B70F291}" type="datetimeFigureOut">
              <a:rPr lang="ru-RU" smtClean="0"/>
              <a:pPr/>
              <a:t>23.11.2023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DF6FA9-246F-43A4-9B31-9BF5A21291C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9BA0E-5F4F-4DFA-B046-60C45B70F291}" type="datetimeFigureOut">
              <a:rPr lang="ru-RU" smtClean="0"/>
              <a:pPr/>
              <a:t>23.11.2023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DF6FA9-246F-43A4-9B31-9BF5A21291C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9BA0E-5F4F-4DFA-B046-60C45B70F291}" type="datetimeFigureOut">
              <a:rPr lang="ru-RU" smtClean="0"/>
              <a:pPr/>
              <a:t>23.11.2023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DF6FA9-246F-43A4-9B31-9BF5A21291C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9BA0E-5F4F-4DFA-B046-60C45B70F291}" type="datetimeFigureOut">
              <a:rPr lang="ru-RU" smtClean="0"/>
              <a:pPr/>
              <a:t>23.11.2023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DF6FA9-246F-43A4-9B31-9BF5A21291C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9BA0E-5F4F-4DFA-B046-60C45B70F291}" type="datetimeFigureOut">
              <a:rPr lang="ru-RU" smtClean="0"/>
              <a:pPr/>
              <a:t>23.11.2023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DF6FA9-246F-43A4-9B31-9BF5A21291C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9BA0E-5F4F-4DFA-B046-60C45B70F291}" type="datetimeFigureOut">
              <a:rPr lang="ru-RU" smtClean="0"/>
              <a:pPr/>
              <a:t>23.11.2023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DF6FA9-246F-43A4-9B31-9BF5A21291C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759BA0E-5F4F-4DFA-B046-60C45B70F291}" type="datetimeFigureOut">
              <a:rPr lang="ru-RU" smtClean="0"/>
              <a:pPr/>
              <a:t>23.11.2023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DDF6FA9-246F-43A4-9B31-9BF5A21291C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2571744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Внедрение 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алгоритма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сестринских   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технологий – основа стандартизации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  работе медицинской сестры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643446"/>
            <a:ext cx="7406640" cy="1752600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Докладчик             Сусина Ольга Юрьевна  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медицинская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сестра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ОМО       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ГБУЗ СО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«Сызранская ЦГРБ»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26" name="Picture 2" descr="ЦГРБ НА БЛАНКЕ ЗАМЕНИТ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0"/>
            <a:ext cx="12573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Инструкция - пример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9" name="Picture 3" descr="C:\Users\15 кб\Pictures\Безымянный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357298"/>
            <a:ext cx="7715304" cy="49244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АЛГОРИТМ – ЭТО ОПИСАНИЕ ПОСЛЕДОВАТЕЛЬНОСТИ ДЕЙСТВИЙ	ДЛЯ ДОСТИЖЕНИЯ ОПРЕДЕЛЕННОГО РЕЗУЛЬТАТА, ЗАПИСАННЫХ В ВИДЕ ПОНЯТНЫХ ИСПОЛНИТЕЛЮ КОМАНД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i="1" dirty="0" smtClean="0"/>
              <a:t>Измерение длины тела (у детей до 1 года)</a:t>
            </a:r>
            <a:endParaRPr lang="ru-RU" dirty="0" smtClean="0"/>
          </a:p>
          <a:p>
            <a:pPr lvl="0"/>
            <a:r>
              <a:rPr lang="ru-RU" dirty="0" smtClean="0"/>
              <a:t>Объяснить маме цель исследования.</a:t>
            </a:r>
          </a:p>
          <a:p>
            <a:pPr lvl="0"/>
            <a:r>
              <a:rPr lang="ru-RU" dirty="0" smtClean="0"/>
              <a:t>Установить горизонтальный ростомер на ровной устойчивой поверхности шкалой «к себе». Подготовить необходимое оснащение.</a:t>
            </a:r>
          </a:p>
          <a:p>
            <a:pPr lvl="0"/>
            <a:r>
              <a:rPr lang="ru-RU" dirty="0" smtClean="0"/>
              <a:t>Вымыть руки (смотри регламент мытья рук) и осушить.</a:t>
            </a:r>
          </a:p>
          <a:p>
            <a:pPr lvl="0"/>
            <a:r>
              <a:rPr lang="ru-RU" dirty="0" smtClean="0"/>
              <a:t>Обработать рабочую поверхность ростомера дез. раствором с помощью ветоши. Постелить пеленку (она не должна закрывать шкалу планки).</a:t>
            </a:r>
          </a:p>
          <a:p>
            <a:pPr lvl="0"/>
            <a:r>
              <a:rPr lang="ru-RU" dirty="0" smtClean="0"/>
              <a:t>Уложить ребенка на ростомер.</a:t>
            </a:r>
          </a:p>
          <a:p>
            <a:pPr lvl="0"/>
            <a:r>
              <a:rPr lang="ru-RU" dirty="0" smtClean="0"/>
              <a:t>Выпрямить ноги малыша легким нажатием на колени.</a:t>
            </a:r>
          </a:p>
          <a:p>
            <a:pPr lvl="0"/>
            <a:r>
              <a:rPr lang="ru-RU" dirty="0" smtClean="0"/>
              <a:t>Придвинуть к стопам, согнутым под прямым углом, подвижную планку ростомера.</a:t>
            </a:r>
          </a:p>
          <a:p>
            <a:pPr lvl="0"/>
            <a:r>
              <a:rPr lang="ru-RU" dirty="0" smtClean="0"/>
              <a:t>По шкале определить длину тела ребенка.</a:t>
            </a:r>
          </a:p>
          <a:p>
            <a:pPr lvl="0"/>
            <a:r>
              <a:rPr lang="ru-RU" dirty="0" smtClean="0"/>
              <a:t>Убрать ребенка с ростомера, записать результат.</a:t>
            </a:r>
          </a:p>
          <a:p>
            <a:pPr lvl="0"/>
            <a:r>
              <a:rPr lang="ru-RU" dirty="0" smtClean="0"/>
              <a:t>Убрать пеленку с ростомера, протереть рабочую поверхность ростомера дез. раствором двукратно с</a:t>
            </a:r>
          </a:p>
          <a:p>
            <a:r>
              <a:rPr lang="ru-RU" dirty="0" smtClean="0"/>
              <a:t>интервалом 15 минут.</a:t>
            </a:r>
          </a:p>
          <a:p>
            <a:pPr lvl="0"/>
            <a:r>
              <a:rPr lang="ru-RU" dirty="0" smtClean="0"/>
              <a:t>Вымыть руки (смотри регламент мытья рук)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БЛОК СХЕМА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   графическая модель, отражающая отдельные этапы процесса и используемая на рабочем месте медицинского работника с целью напоминания и быстрого ориентирования по изученному СОПу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 БЛОК- СХЕМА ОКАЗАНИЯ НЕОТЛОЖНОЙ ПОМОЩИ ПРИ АНАФИЛАКТИЧЕСКОЙ РЕАКЦИИ У ДЕТЕЙ (пример)</a:t>
            </a: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Содержимое 4" descr="Безымянный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5100" y="1544354"/>
            <a:ext cx="7499350" cy="4027786"/>
          </a:xfrm>
        </p:spPr>
      </p:pic>
      <p:sp>
        <p:nvSpPr>
          <p:cNvPr id="6" name="Стрелка вниз 5"/>
          <p:cNvSpPr/>
          <p:nvPr/>
        </p:nvSpPr>
        <p:spPr>
          <a:xfrm>
            <a:off x="4572000" y="5715016"/>
            <a:ext cx="50006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43042" y="6215082"/>
            <a:ext cx="7000924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Транспортировка в отделение </a:t>
            </a:r>
            <a:r>
              <a:rPr lang="ru-RU" b="1" dirty="0" smtClean="0"/>
              <a:t>реанимации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ЧЕК ЛИСТ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Calibri" pitchFamily="34" charset="0"/>
                <a:cs typeface="Calibri" pitchFamily="34" charset="0"/>
              </a:rPr>
              <a:t>   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документ, содержащий контрольный перечень вопросов и применяемый для реализации аудита предъявляемых требований к медицинскому персоналу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ЧЕК ЛИСТ - пример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15 кб\Pictures\Безымянный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428736"/>
            <a:ext cx="7572428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85728"/>
            <a:ext cx="749808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Принципы разработки СОП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Всестороннее исследование;</a:t>
            </a:r>
          </a:p>
          <a:p>
            <a:pPr lvl="0"/>
            <a:r>
              <a:rPr lang="ru-RU" dirty="0" smtClean="0"/>
              <a:t>Участие экспертов;</a:t>
            </a:r>
          </a:p>
          <a:p>
            <a:pPr lvl="0"/>
            <a:r>
              <a:rPr lang="ru-RU" dirty="0" smtClean="0"/>
              <a:t>Простота и ясность;</a:t>
            </a:r>
          </a:p>
          <a:p>
            <a:pPr lvl="0"/>
            <a:r>
              <a:rPr lang="ru-RU" dirty="0" smtClean="0"/>
              <a:t>Актуализация и обновление;</a:t>
            </a:r>
          </a:p>
          <a:p>
            <a:pPr lvl="0"/>
            <a:r>
              <a:rPr lang="ru-RU" dirty="0" smtClean="0"/>
              <a:t>Проверка эффективности.</a:t>
            </a:r>
          </a:p>
          <a:p>
            <a:pPr lvl="0"/>
            <a:endParaRPr lang="ru-RU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Процесс создания  СОП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357298"/>
            <a:ext cx="7498080" cy="4800600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/>
              <a:t> </a:t>
            </a:r>
            <a:r>
              <a:rPr lang="ru-RU" sz="1600" b="1" dirty="0" smtClean="0"/>
              <a:t>ОПРЕДЕЛЕНИЕ СУЩЕСТВУЮЩЕЙ ПРОБЛЕМЫ – СЛАБОГО МЕСТА ПРОЦЕССА</a:t>
            </a:r>
            <a:endParaRPr lang="ru-RU" sz="1600" dirty="0" smtClean="0"/>
          </a:p>
          <a:p>
            <a:pPr lvl="0"/>
            <a:r>
              <a:rPr lang="ru-RU" sz="1600" b="1" dirty="0" smtClean="0"/>
              <a:t>ИЗУЧЕНИЕ НОРМАТИВНОЙ И РЕГЛАМЕНТИРУЮЩЕЙ ДОКУМЕНТАЦИИ И ИНСТРУКЦИЙ</a:t>
            </a:r>
            <a:endParaRPr lang="ru-RU" sz="1600" dirty="0" smtClean="0"/>
          </a:p>
          <a:p>
            <a:pPr lvl="0"/>
            <a:r>
              <a:rPr lang="ru-RU" sz="1600" b="1" dirty="0" smtClean="0"/>
              <a:t>ПОДБОР КОМАНДЫ</a:t>
            </a:r>
            <a:endParaRPr lang="ru-RU" sz="1600" dirty="0" smtClean="0"/>
          </a:p>
          <a:p>
            <a:pPr lvl="0"/>
            <a:r>
              <a:rPr lang="ru-RU" sz="1600" b="1" dirty="0" smtClean="0"/>
              <a:t>НАБЛЮДЕНИЕ ЗА ПРОЦЕССОМ (НЕОБХОДИМО ПРОНАБЛЮДАТЬ НЕСКОЛЬКО ЦИКЛОВ - 7-8, С РАЗНЫМИ ИСПОЛНИТЕЛЯМИ)</a:t>
            </a:r>
            <a:endParaRPr lang="ru-RU" sz="1600" dirty="0" smtClean="0"/>
          </a:p>
          <a:p>
            <a:pPr lvl="0"/>
            <a:r>
              <a:rPr lang="ru-RU" sz="1600" b="1" dirty="0" smtClean="0"/>
              <a:t>ЗАПИСЬ ПРОЦЕССА КАК ПОСЛЕДОВАТЕЛЬНОСТИ ОПЕРАЦИЙ (АЛГОРИТМА)</a:t>
            </a:r>
            <a:endParaRPr lang="ru-RU" sz="1600" dirty="0" smtClean="0"/>
          </a:p>
          <a:p>
            <a:pPr lvl="0"/>
            <a:r>
              <a:rPr lang="ru-RU" sz="1600" b="1" dirty="0" smtClean="0"/>
              <a:t>ОБСУЖДЕНИЕ С ИСПОЛНИТЕЛЯМИ</a:t>
            </a:r>
            <a:endParaRPr lang="ru-RU" sz="1600" dirty="0" smtClean="0"/>
          </a:p>
          <a:p>
            <a:pPr lvl="0"/>
            <a:r>
              <a:rPr lang="ru-RU" sz="1600" b="1" dirty="0" smtClean="0"/>
              <a:t>КОРРЕКТИРОВКА АЛГОРИТМА</a:t>
            </a:r>
            <a:endParaRPr lang="ru-RU" sz="1600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4" name="Picture 2" descr="C:\Users\B2-03-1\Desktop\1\20220915_1154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4143356"/>
            <a:ext cx="4071934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Правила оформления СОП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В колонтитулах каждой СОП должна содержаться следующая информация :</a:t>
            </a:r>
          </a:p>
          <a:p>
            <a:pPr lvl="0"/>
            <a:r>
              <a:rPr lang="ru-RU" dirty="0" smtClean="0"/>
              <a:t>наименование организации;</a:t>
            </a:r>
          </a:p>
          <a:p>
            <a:pPr lvl="0"/>
            <a:r>
              <a:rPr lang="ru-RU" dirty="0" smtClean="0"/>
              <a:t>название СОП;</a:t>
            </a:r>
          </a:p>
          <a:p>
            <a:pPr lvl="0"/>
            <a:r>
              <a:rPr lang="ru-RU" dirty="0" smtClean="0"/>
              <a:t>идентификационный код СОП;</a:t>
            </a:r>
          </a:p>
          <a:p>
            <a:pPr lvl="0"/>
            <a:r>
              <a:rPr lang="ru-RU" dirty="0" smtClean="0"/>
              <a:t>номер версии;</a:t>
            </a:r>
          </a:p>
          <a:p>
            <a:pPr lvl="0"/>
            <a:r>
              <a:rPr lang="ru-RU" dirty="0" smtClean="0"/>
              <a:t>номер экземпляра и общее количество экземпляров;</a:t>
            </a:r>
          </a:p>
          <a:p>
            <a:pPr lvl="0"/>
            <a:r>
              <a:rPr lang="ru-RU" dirty="0" smtClean="0"/>
              <a:t>дата введения в действие СОП;</a:t>
            </a:r>
          </a:p>
          <a:p>
            <a:r>
              <a:rPr lang="ru-RU" dirty="0" smtClean="0"/>
              <a:t>количество страниц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49808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Регистрация и согласование  СОП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571612"/>
            <a:ext cx="7498080" cy="48006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Разработал – должность, ФИО, подпись, дата;</a:t>
            </a:r>
          </a:p>
          <a:p>
            <a:r>
              <a:rPr lang="ru-RU" sz="2400" b="1" dirty="0" smtClean="0"/>
              <a:t>Проверил – должность, ФИО,    подпись, дата;</a:t>
            </a:r>
          </a:p>
          <a:p>
            <a:r>
              <a:rPr lang="ru-RU" sz="2400" b="1" dirty="0" smtClean="0"/>
              <a:t>Утвердил – должность, ФИО,    подпись, дата;</a:t>
            </a:r>
          </a:p>
          <a:p>
            <a:r>
              <a:rPr lang="ru-RU" sz="2400" b="1" dirty="0" smtClean="0"/>
              <a:t>Согласовал – должность, ФИО, подпись, дата</a:t>
            </a:r>
            <a:r>
              <a:rPr lang="ru-RU" b="1" dirty="0" smtClean="0"/>
              <a:t>.</a:t>
            </a:r>
            <a:endParaRPr lang="ru-RU" b="1" dirty="0"/>
          </a:p>
        </p:txBody>
      </p:sp>
      <p:pic>
        <p:nvPicPr>
          <p:cNvPr id="4" name="image56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57290" y="3786190"/>
            <a:ext cx="7585544" cy="21229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Определение стандарта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Стандарт- нормативный документ, разработанный и утверждённый признанным органом, в котором устанавливаются для всеобщего и многократного использования правила, общие принципы или характеристики, касающиеся различных видов деятельности или их результатов, и который направлен на достижение оптимальной степени упорядочения в определённой области.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Медицинский стандарт – система знаний, умений, навыков и условий, определяющих возможность выполнения определенного вида медицинской деятельности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1143000"/>
          </a:xfrm>
        </p:spPr>
        <p:txBody>
          <a:bodyPr/>
          <a:lstStyle/>
          <a:p>
            <a:r>
              <a:rPr lang="ru-RU" b="1" u="heavy" dirty="0" smtClean="0">
                <a:solidFill>
                  <a:schemeClr val="accent3">
                    <a:lumMod val="75000"/>
                  </a:schemeClr>
                </a:solidFill>
              </a:rPr>
              <a:t> Основные разделы СОП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435608" y="1142984"/>
            <a:ext cx="7498080" cy="5105416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/>
              <a:t>Назначение</a:t>
            </a:r>
            <a:endParaRPr lang="ru-RU" dirty="0" smtClean="0"/>
          </a:p>
          <a:p>
            <a:pPr lvl="0"/>
            <a:r>
              <a:rPr lang="ru-RU" b="1" dirty="0" smtClean="0"/>
              <a:t>Область применения</a:t>
            </a:r>
            <a:endParaRPr lang="ru-RU" dirty="0" smtClean="0"/>
          </a:p>
          <a:p>
            <a:pPr lvl="0"/>
            <a:r>
              <a:rPr lang="ru-RU" b="1" dirty="0" smtClean="0"/>
              <a:t>Нормативные ссылки</a:t>
            </a:r>
            <a:endParaRPr lang="ru-RU" dirty="0" smtClean="0"/>
          </a:p>
          <a:p>
            <a:pPr lvl="0"/>
            <a:r>
              <a:rPr lang="ru-RU" b="1" dirty="0" smtClean="0"/>
              <a:t>Термины и определения</a:t>
            </a:r>
            <a:endParaRPr lang="ru-RU" dirty="0" smtClean="0"/>
          </a:p>
          <a:p>
            <a:pPr lvl="0"/>
            <a:r>
              <a:rPr lang="ru-RU" b="1" dirty="0" smtClean="0"/>
              <a:t>Используемые сокращения</a:t>
            </a:r>
            <a:endParaRPr lang="ru-RU" dirty="0" smtClean="0"/>
          </a:p>
          <a:p>
            <a:pPr lvl="0"/>
            <a:r>
              <a:rPr lang="ru-RU" b="1" dirty="0" smtClean="0"/>
              <a:t>Применяемое  оборудование/инструменты</a:t>
            </a:r>
            <a:endParaRPr lang="ru-RU" dirty="0" smtClean="0"/>
          </a:p>
          <a:p>
            <a:r>
              <a:rPr lang="ru-RU" b="1" dirty="0" smtClean="0"/>
              <a:t>Основная часть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011222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Применение СОП позволяет: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928670"/>
            <a:ext cx="7498080" cy="5572164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создать условия для проведения экспертной оценки качества всех видов сестринской деятельности;</a:t>
            </a:r>
          </a:p>
          <a:p>
            <a:r>
              <a:rPr lang="ru-RU" b="1" dirty="0" smtClean="0"/>
              <a:t> обеспечить единый алгоритм проведения простых медицинских услуг;</a:t>
            </a:r>
          </a:p>
          <a:p>
            <a:r>
              <a:rPr lang="ru-RU" b="1" dirty="0" smtClean="0"/>
              <a:t> защитить сестринский персонал в правильности оказания медицинской помощи пациенту или проведении стандартной операционной процедуры;</a:t>
            </a:r>
          </a:p>
          <a:p>
            <a:r>
              <a:rPr lang="ru-RU" b="1" dirty="0" smtClean="0"/>
              <a:t>обеспечить постоянный рост профессионального уровня медицинских сестер, поскольку разработка стандартов является высшей формой самообразования;</a:t>
            </a:r>
          </a:p>
          <a:p>
            <a:r>
              <a:rPr lang="ru-RU" b="1" dirty="0" smtClean="0"/>
              <a:t> привести в единую систему сестринскую документацию во всех подразделениях медицинской организации;</a:t>
            </a:r>
          </a:p>
          <a:p>
            <a:r>
              <a:rPr lang="ru-RU" b="1" dirty="0" smtClean="0"/>
              <a:t> оснастить систематизировано каждое рабочее место;</a:t>
            </a:r>
          </a:p>
          <a:p>
            <a:r>
              <a:rPr lang="ru-RU" b="1" dirty="0" smtClean="0"/>
              <a:t> ускорить процесс подготовки сестринского персонала к проведению простых медицинских услуг;</a:t>
            </a:r>
          </a:p>
          <a:p>
            <a:r>
              <a:rPr lang="ru-RU" b="1" dirty="0" smtClean="0"/>
              <a:t> объяснить сестринскому персоналу последовательность действий, в зависимости от клинических ситуаций</a:t>
            </a:r>
          </a:p>
          <a:p>
            <a:r>
              <a:rPr lang="ru-RU" b="1" dirty="0" smtClean="0"/>
              <a:t> облегчить адаптацию вновь прибывших сотрудников на рабочем месте</a:t>
            </a:r>
          </a:p>
          <a:p>
            <a:r>
              <a:rPr lang="ru-RU" b="1" dirty="0" smtClean="0"/>
              <a:t> снизить риск развития ИСМП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8336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СПАСИБО ЗА ВНИМАНИЕ!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6857998"/>
            <a:ext cx="7498080" cy="457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стандартизации в здравоохранении заключается в повышении качества профилактических и лечебно-диагностических мероприятий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решении задач сохранения и улучшения здоровья населения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документы, регламентирующие стандартизацию: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ФЗ от 29 июня 2015г. № 162- ФЗ «О стандартизации в Российской Федерации»;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-ФЗ от 21.11.2011г. № 323 «Об основах охраны здоровья граждан в Российской Федерации». Закон гарантирует обеспечение гражданам доступной бесплатной и качественной медицинской помощи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Приказ Министерства здравоохранения РФ от 31 июля 2020 г. № 785н «Об утверждении Требований к организации и проведению внутреннего контроля качества и безопасности медицинской деятельности»;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Виды стандартов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Стандарт медицинской помощи</a:t>
            </a:r>
            <a:endParaRPr lang="ru-RU" dirty="0" smtClean="0"/>
          </a:p>
          <a:p>
            <a:r>
              <a:rPr lang="ru-RU" b="1" dirty="0" smtClean="0"/>
              <a:t>Национальный стандарт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Профессиональный стандарт</a:t>
            </a:r>
            <a:endParaRPr lang="ru-RU" dirty="0" smtClean="0"/>
          </a:p>
          <a:p>
            <a:r>
              <a:rPr lang="ru-RU" b="1" dirty="0" smtClean="0"/>
              <a:t>Профессиональные стандарты</a:t>
            </a:r>
            <a:r>
              <a:rPr lang="ru-RU" sz="2400" b="1" dirty="0" smtClean="0"/>
              <a:t> </a:t>
            </a:r>
            <a:r>
              <a:rPr lang="ru-RU" sz="2400" dirty="0" smtClean="0"/>
              <a:t>в свою очередь можно разделить:</a:t>
            </a:r>
          </a:p>
          <a:p>
            <a:r>
              <a:rPr lang="ru-RU" b="1" dirty="0" smtClean="0"/>
              <a:t>Порядок медицинской помощи</a:t>
            </a:r>
            <a:endParaRPr lang="ru-RU" dirty="0" smtClean="0"/>
          </a:p>
          <a:p>
            <a:r>
              <a:rPr lang="ru-RU" b="1" dirty="0" smtClean="0"/>
              <a:t>Клинические рекомендации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Национальные стандарты сестринской деятельности: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643050"/>
            <a:ext cx="7498080" cy="480060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стандарты манипуляций</a:t>
            </a:r>
            <a:r>
              <a:rPr lang="ru-RU" dirty="0" smtClean="0"/>
              <a:t>, или процедур, которые содержат цели процедур, показания и противопоказания к ним, оснащение и условия для выполнения манипуляций, описание процедуры: подготовка, выполнение, завершение;</a:t>
            </a:r>
          </a:p>
          <a:p>
            <a:r>
              <a:rPr lang="ru-RU" b="1" dirty="0" smtClean="0"/>
              <a:t>стандарты плана ухода за пациентом</a:t>
            </a:r>
            <a:r>
              <a:rPr lang="ru-RU" dirty="0" smtClean="0"/>
              <a:t> – отражают базовый уровень высококачественного сестринского ухода в конкретной клинической ситуации;</a:t>
            </a:r>
          </a:p>
          <a:p>
            <a:r>
              <a:rPr lang="ru-RU" b="1" dirty="0" smtClean="0"/>
              <a:t>стандарты оказания неотложной помощи</a:t>
            </a:r>
            <a:r>
              <a:rPr lang="ru-RU" dirty="0" smtClean="0"/>
              <a:t> на доврачебном, до госпитальном этапе – перечень алгоритмов, применяемых в типичных клинических ситуациях.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СОП- стандарт операционной         процедуры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СОП</a:t>
            </a:r>
            <a:r>
              <a:rPr lang="ru-RU" dirty="0" smtClean="0"/>
              <a:t>  — документально оформленные инструкции по выполнению рабочих процедур или формализованные алгоритмы  выполнения действий, исполнения требований стандартов медицинской помощи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Цель СОП: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предоставить медицинскому персоналу однозначные, простые и понятные инструкции, которые позволят ему безошибочно выполнять свою работу;</a:t>
            </a:r>
          </a:p>
          <a:p>
            <a:r>
              <a:rPr lang="ru-RU" dirty="0" smtClean="0"/>
              <a:t>обеспечить выполнение манипуляции          с постоянным качеством любым сотрудником для каждого пациента;</a:t>
            </a:r>
          </a:p>
          <a:p>
            <a:r>
              <a:rPr lang="ru-RU" dirty="0" smtClean="0"/>
              <a:t>определить порядок действий для нового сотрудника;</a:t>
            </a:r>
          </a:p>
          <a:p>
            <a:r>
              <a:rPr lang="ru-RU" dirty="0" smtClean="0"/>
              <a:t> провести объективную оценку работы сотрудников</a:t>
            </a:r>
          </a:p>
          <a:p>
            <a:r>
              <a:rPr lang="ru-RU" dirty="0" smtClean="0"/>
              <a:t>создать нормативное обеспечение системы управления качеством медицинской помощи</a:t>
            </a:r>
          </a:p>
          <a:p>
            <a:endParaRPr lang="ru-RU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57628"/>
            <a:ext cx="1642325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C:\Users\B2-03-1\Desktop\1\20220919_10364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71612"/>
            <a:ext cx="1656031" cy="21430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Разновидности СОП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928670"/>
            <a:ext cx="7498080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 </a:t>
            </a:r>
            <a:r>
              <a:rPr lang="ru-RU" sz="3300" dirty="0" smtClean="0">
                <a:latin typeface="Calibri" pitchFamily="34" charset="0"/>
                <a:cs typeface="Calibri" pitchFamily="34" charset="0"/>
              </a:rPr>
              <a:t> </a:t>
            </a:r>
          </a:p>
          <a:p>
            <a:endParaRPr lang="ru-RU" dirty="0"/>
          </a:p>
        </p:txBody>
      </p:sp>
      <p:pic>
        <p:nvPicPr>
          <p:cNvPr id="1027" name="Picture 3" descr="C:\Users\15 кб\Pictures\Безымянныйй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3625" y="1285860"/>
            <a:ext cx="8080375" cy="53451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  <a:latin typeface="Corbel" pitchFamily="34" charset="0"/>
                <a:cs typeface="Calibri" pitchFamily="34" charset="0"/>
              </a:rPr>
              <a:t>ИНСТРУКЦИЯ</a:t>
            </a:r>
            <a:r>
              <a:rPr lang="ru-RU" sz="44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4400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это текстовый документ, содержащий правила или указания  по выполнению определенной работы с описанием порядка, способа выполнения  и необходимых ресурсов.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425</TotalTime>
  <Words>881</Words>
  <Application>Microsoft Office PowerPoint</Application>
  <PresentationFormat>Экран (4:3)</PresentationFormat>
  <Paragraphs>105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Солнцестояние</vt:lpstr>
      <vt:lpstr>      Внедрение алгоритма     сестринских   технологий – основа стандартизации                          в   работе медицинской сестры </vt:lpstr>
      <vt:lpstr>Определение стандарта</vt:lpstr>
      <vt:lpstr>Цель стандартизации в здравоохранении заключается в повышении качества профилактических и лечебно-диагностических мероприятий, решении задач сохранения и улучшения здоровья населения. </vt:lpstr>
      <vt:lpstr>Виды стандартов </vt:lpstr>
      <vt:lpstr>Национальные стандарты сестринской деятельности:</vt:lpstr>
      <vt:lpstr>СОП- стандарт операционной         процедуры</vt:lpstr>
      <vt:lpstr>Цель СОП:</vt:lpstr>
      <vt:lpstr> Разновидности СОП  </vt:lpstr>
      <vt:lpstr>ИНСТРУКЦИЯ </vt:lpstr>
      <vt:lpstr>Инструкция - пример</vt:lpstr>
      <vt:lpstr>АЛГОРИТМ – ЭТО ОПИСАНИЕ ПОСЛЕДОВАТЕЛЬНОСТИ ДЕЙСТВИЙ ДЛЯ ДОСТИЖЕНИЯ ОПРЕДЕЛЕННОГО РЕЗУЛЬТАТА, ЗАПИСАННЫХ В ВИДЕ ПОНЯТНЫХ ИСПОЛНИТЕЛЮ КОМАНД </vt:lpstr>
      <vt:lpstr>БЛОК СХЕМА</vt:lpstr>
      <vt:lpstr> БЛОК- СХЕМА ОКАЗАНИЯ НЕОТЛОЖНОЙ ПОМОЩИ ПРИ АНАФИЛАКТИЧЕСКОЙ РЕАКЦИИ У ДЕТЕЙ (пример)</vt:lpstr>
      <vt:lpstr>ЧЕК ЛИСТ</vt:lpstr>
      <vt:lpstr>ЧЕК ЛИСТ - пример</vt:lpstr>
      <vt:lpstr>Принципы разработки СОП</vt:lpstr>
      <vt:lpstr>Процесс создания  СОП</vt:lpstr>
      <vt:lpstr>Правила оформления СОП</vt:lpstr>
      <vt:lpstr>Регистрация и согласование  СОП</vt:lpstr>
      <vt:lpstr> Основные разделы СОП</vt:lpstr>
      <vt:lpstr> Применение СОП позволяет:</vt:lpstr>
      <vt:lpstr>СПАСИБО ЗА ВНИМАНИЕ!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Внедрение алгоритма сестринских          технологий – основа стандартизации           в   работе медицинской сестры</dc:title>
  <dc:creator>15 кб</dc:creator>
  <cp:lastModifiedBy>15 кб</cp:lastModifiedBy>
  <cp:revision>73</cp:revision>
  <dcterms:created xsi:type="dcterms:W3CDTF">2023-11-13T10:04:40Z</dcterms:created>
  <dcterms:modified xsi:type="dcterms:W3CDTF">2023-11-23T03:47:50Z</dcterms:modified>
</cp:coreProperties>
</file>