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76" r:id="rId19"/>
    <p:sldId id="275" r:id="rId20"/>
    <p:sldId id="274" r:id="rId21"/>
    <p:sldId id="277" r:id="rId22"/>
    <p:sldId id="273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B54CC-9D3A-4D8A-A256-168ABAAD1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457" y="538702"/>
            <a:ext cx="8783273" cy="194624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br>
              <a:rPr lang="x-non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4F24DC-51CC-4186-96B3-1A721CE46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3309" y="6857999"/>
            <a:ext cx="378690" cy="226291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x-none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66A50C-ABFE-465B-B182-6429F6F66DD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666E82F7-D1E8-4DFD-BCFE-1B7DFE70A4F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51890" y="2036619"/>
            <a:ext cx="4849001" cy="3880898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C3C9A-4241-4C4F-91A9-BBF66165FAD9}"/>
              </a:ext>
            </a:extLst>
          </p:cNvPr>
          <p:cNvSpPr txBox="1"/>
          <p:nvPr/>
        </p:nvSpPr>
        <p:spPr>
          <a:xfrm>
            <a:off x="6784018" y="1934567"/>
            <a:ext cx="517245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: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Кашкарева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Михайловна.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акушерка ГБУЗ «СОКБ им. В.Д.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Середавина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Перинатального центра,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 по сестринскому делу и организации медицинской помощи женщинам и детям Самарской области,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секции «Акушерское дело» СРООМС.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332BB7-E9BE-409E-B198-31BBEBE0ED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39" y="131077"/>
            <a:ext cx="99983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AF24C5-2109-42B7-BD42-01F8BC17EC3C}"/>
              </a:ext>
            </a:extLst>
          </p:cNvPr>
          <p:cNvSpPr txBox="1"/>
          <p:nvPr/>
        </p:nvSpPr>
        <p:spPr>
          <a:xfrm>
            <a:off x="2871230" y="1443841"/>
            <a:ext cx="609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Психопрофилактическая подготовка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Психопрофилактическая подготовка –оказывает организующее влияние на женщину и 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направлена на устранение отрицательных эмоций и формирование положительных условно-рефлекторных связей- снятие страха перед родами, перед родовыми болями. 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Привлечение к активному участию в родовом акте самой роженицы.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97C74B-7129-4E90-94FA-099CB50AC05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A2E8ED-952C-4368-89F0-2363B87B986E}"/>
              </a:ext>
            </a:extLst>
          </p:cNvPr>
          <p:cNvSpPr txBox="1"/>
          <p:nvPr/>
        </p:nvSpPr>
        <p:spPr>
          <a:xfrm>
            <a:off x="1760961" y="4176845"/>
            <a:ext cx="53521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Суть – путем словесного воздействия создать более правильное функциональное взаимоотношение между корой головного мозга и подкорковыми образованиями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-Снизить возбуждение в подкорковых центрах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Уравновесить процессы возбуждения и торможения в коре головного мозга.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Метод абсолютно безвреден для матери и плода, поэтому нет противопоказаний в его применении.</a:t>
            </a:r>
          </a:p>
        </p:txBody>
      </p:sp>
      <p:pic>
        <p:nvPicPr>
          <p:cNvPr id="12" name="Рисунок 11" descr="B19FC25F-03DF-4115-8629-76031257FFDD.jpeg">
            <a:extLst>
              <a:ext uri="{FF2B5EF4-FFF2-40B4-BE49-F238E27FC236}">
                <a16:creationId xmlns:a16="http://schemas.microsoft.com/office/drawing/2014/main" id="{BACC8C18-7462-4E56-8E62-59048FE926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85899" y="1598431"/>
            <a:ext cx="3690279" cy="276770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9D11CD-2DA6-4749-8E0D-7577323C1C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3875714"/>
            <a:ext cx="2096013" cy="27953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A34E4-4510-43A1-B36C-B964299FFB00}"/>
              </a:ext>
            </a:extLst>
          </p:cNvPr>
          <p:cNvSpPr txBox="1"/>
          <p:nvPr/>
        </p:nvSpPr>
        <p:spPr>
          <a:xfrm>
            <a:off x="1861351" y="598012"/>
            <a:ext cx="8035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</a:p>
        </p:txBody>
      </p:sp>
    </p:spTree>
    <p:extLst>
      <p:ext uri="{BB962C8B-B14F-4D97-AF65-F5344CB8AC3E}">
        <p14:creationId xmlns:p14="http://schemas.microsoft.com/office/powerpoint/2010/main" val="19962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538B3-337E-4D70-85D1-EA161908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083" y="634070"/>
            <a:ext cx="9241078" cy="51173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DC9BF9-4965-45ED-9994-9AA1F862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922" y="1490905"/>
            <a:ext cx="8915400" cy="4292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родах.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 перинатальном центре для обезболивания родов с успехом применяется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резиновый гимнастический мяч. С помощью фитбола можно принимать разнообразные позы: качаться, вращать тазом, пружинить, перекатываться из стороны в сторону, сидя на мяче. Вертикальное положение способствует лучшему раскрытию шейки матки, тем самым снижает риск развития слабости родовой деятельности и необходимости применения родостимуляции. А воздействие на рефлексогенные зоны в сочетании с движением уменьшает болезненность схваток.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B6E4F1-1AAB-43EC-A9B4-98229006DB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952" y="3735265"/>
            <a:ext cx="2480095" cy="2935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B09E7-28F5-42BF-8E5F-1B34D25CFC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298" y="3519252"/>
            <a:ext cx="2318667" cy="28647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414324-7862-487C-8EC6-0C305487B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760" y="3846669"/>
            <a:ext cx="2346361" cy="29355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C18DB5-BC03-4E07-80C3-06078D640E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8ABF5-DA84-4A06-969F-88D19A2E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45" y="624110"/>
            <a:ext cx="9184649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4B975-2881-4FAB-B4F3-01BA18096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599" y="1345035"/>
            <a:ext cx="8915400" cy="37776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Акушерки перинатального центра обучают беременных женщин упражнениям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объясняют как использовать его во время родов, показывают правильную технику и предлагают различные положения для снятия боли и дискомфорта во время схваток.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Наблюдают  за процессом родов и поддерживают  будущую маму во время использования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предлагают дополнительную подушку или помощь в поддержании равновесия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Благодаря современному беспроводному фетальному монитору мы имеем возможность следить за сердцебиением плода во время использования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167A77-83EE-4016-9170-581BFC2435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63" y="4252061"/>
            <a:ext cx="3244625" cy="2418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9295A2-D9BD-40C6-B6AB-976CC4B82E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540" y="4397721"/>
            <a:ext cx="3390183" cy="21294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0C067E-DCE5-4157-8CF6-B74FB79EA7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594" y="-59488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94C60-2A12-47D3-9203-5EC2FF02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5" y="624110"/>
            <a:ext cx="9282545" cy="82452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F0674-0C28-43D5-8BF2-7CD39B59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31" y="1208486"/>
            <a:ext cx="10820937" cy="430892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Самарском перинатальном центре с целью обезболивания распространено использование в родах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аромотерапии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аудиоанальгезии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Аудиоанальгезия – это метод облегчения боли, который использует звуковые волны для создания расслабляющей и успокаивающей атмосферы. Этот метод   помогает снизить уровень боли и стресса у роженицы. Основная задача акушерки заключается в том, чтобы предложить будущей маме музыку или звуки, которые вызывают для неё положительные эмоции и создают состояние расслабления. При этом специальные аудиозаписи, содержащие приятные звуки природы, музыку или даже голоса могут помочь отвлечься от боли и создать приятную атмосферу в родовом зале.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Аромотерапия – это ещё один метод облегчения боли и снижения стресса, который можно использовать во время родов.  Эфирные масла имеют успокаивающий эффект. Массажирование эфирными маслами акушерка помогает снять напряжение  и способствует улучшению настроения у роженицы. Некоторые эфирные масла, такие как лаванда или розовая герань, могут быт особенно полезны для преодоления боли и стресса во время родов.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C6E65-8436-454E-839A-B38BA48A78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83" y="4474209"/>
            <a:ext cx="2482372" cy="23271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A1404-D5B6-4BCF-94EA-3DC8AC81D0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525" y="4591855"/>
            <a:ext cx="2965893" cy="1976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F019AA-7A1F-4625-9B48-5046260926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578" y="4278385"/>
            <a:ext cx="3246890" cy="21656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BECD21-44E2-4269-8B13-9C4324D3F0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594" y="-75501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A2CA-A83D-404B-92FF-4BB5855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05" y="571646"/>
            <a:ext cx="8911687" cy="64044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4B44C-8D8C-47FD-969D-511B9EF3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692" y="1100123"/>
            <a:ext cx="8915400" cy="377762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роды.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Вертикальные роды – один из способов ведения родовой деятельности, ключевое отличие которого от традиционных родов – положение женщины в каждом этапе родов. При вертикальном родоразрешении будущая мама может следовать за подсказками своего тела и пребывать в движении, либо принимать статичные позы, в которых чувствует себя лучшим образом.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x-none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2B679-F553-4C80-9689-CAE6ED477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892" y="2982996"/>
            <a:ext cx="2577687" cy="3207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04AC38-FBF1-4E75-9E9D-CCB0E4166A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908" y="3143818"/>
            <a:ext cx="3640662" cy="28350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EFB4A3-AF7F-47A8-9F27-C4130D7D7E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68" y="-108201"/>
            <a:ext cx="152413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4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6A8B4-980A-43D0-9532-ED4CF78C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91" y="614420"/>
            <a:ext cx="8626763" cy="92513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23C34-09D4-43DA-8D4B-4D1E5DD9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08683"/>
            <a:ext cx="8915400" cy="4009128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Самарский Областной Перинатальный центр им. В.Д.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приветствует и успешно проводит вертикальные роды.  Наши акушерки  с легкостью адаптируются ко всем пожеланиям будущих мам, а оснащение  каждого индивидуального родильного зала  позволяют гарантировать высокий уровень безопасности для женщины и ребенка как во время родов, так и в послеродовом периоде. В родах мы проводим 100 %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кардиомониторинг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2B7BFA-81D6-43F8-AC79-3AB7B71246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04" y="2616462"/>
            <a:ext cx="2429293" cy="3150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C571E0-1980-47FE-8693-2645B5E23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16057"/>
            <a:ext cx="1518036" cy="1524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4460C3-CDFA-4BCB-A21E-9AB7042E0C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439" y="3033626"/>
            <a:ext cx="2578832" cy="34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4011-EE6A-4C5B-A77D-4B216EC3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0261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00C21-9B3A-4FDD-900F-9F6133D1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96" y="1243062"/>
            <a:ext cx="7390059" cy="465897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Мягкие роды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очередь, речь идет об окситоцине — самом загадочном и нежном гормоне, за которым все так охотятся во время родов. Именно это вещество способствует сокращению матки и стимулирует родовой процесс.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Роженице проще рожать, если у нее вырабатывается естественный окситоцин, а для этого многим роженицам нужно создать приятную атмосферу. Тут и приходит на помощь то самое правило трех Т, которое нужно соблюдать в родовом зале.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Тепло. Температура в помещении должна быть не ниже 25 градусов.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Тишина. Лишние звуки могут отвлекать и раздражать. Поэтому так важно рожать в индивидуальном родовом зале без посторонних людей. При желании мы включаем любимую и спокойную музыку нашей пациентке.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Темнота. Яркий свет не способствует расслаблению. В первом периоде родов лучше максимально приглушить свет. Для этого в наших индивидуальных родовых залах   установлены светильники.</a:t>
            </a:r>
          </a:p>
          <a:p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2C57D-68D6-4157-9A4F-50E8B55E8C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600" y="4298649"/>
            <a:ext cx="2998541" cy="2434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1CECA-577B-4633-BA65-350C4719F3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751" y="1591107"/>
            <a:ext cx="2257631" cy="2325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856B91-3086-47C2-B42D-596AA86ED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69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5886C-1B89-462D-8F72-D6B75796C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584" y="54797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36486-F448-42DC-9E08-68F036A4F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584" y="138079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выявлении признаков острой гипоксии плода применяем вакуумную систему родовспоможения «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Kiwi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при вторичной слабости родовой деятельности, неподдающейся медикаментозной терапии при низком поперечном состоянии стреловидного шва, при начавшийся острой гипоксии плода , когда головка плода находится в выходе малого таза. Данная техника помогает избежать наложения акушерских выходных щипцов, что снижает вероятность родового травматизма.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Акушерки Самарского перинатального центра ассистируют врачам акушерам-гинекологам в проведении операции вакуум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-экстракции плода.</a:t>
            </a:r>
            <a:endParaRPr lang="x-non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2F765E-794E-4209-BA28-ED50F0554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CAB8C-2E71-4D02-9C2F-41074830C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037" y="3961547"/>
            <a:ext cx="2712528" cy="2712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BEFA06-54AC-4011-B49F-B3F47ED21E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437" y="4258627"/>
            <a:ext cx="3546082" cy="24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6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0670C-3E5D-43CF-B319-B7758996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09" y="600717"/>
            <a:ext cx="8137236" cy="47044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x-none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F7634-ABDA-4025-BAED-BA6D9A21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430" y="1366982"/>
            <a:ext cx="8004897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«кожа к коже».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 «кожи к коже» между мамой и новорожденным имеет ряд преимуществ.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установлению сильной эмоциональной связи между ребенком и матерью.  Контакт «кожи к коже» помогает регулировать температуру тела новорожденного который испытывает стресс. Исследования показали что контакт «кожи к коже» сразу после родов сокращает риски младенческой смертности, особенно, если малыш родился с низкой массой тела или раньше срока. Мама делится своей микрофлорой,  ребенку проще адаптироваться к окружающей среде.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перинатальном центре акушерки выкладывают новорожденного на живот матери сразу после родов. Неонатологи помогают накрыть малыша согретыми пеленками и одеялом с целью сохранения тепловой цепочки.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этом процессе заключается в обеспечении безопасности и комфорта для матери и ребенка. Они проводят беседу с матерью и объясняют важность этого контакта и предоставляют необходимую помощь и поддержку.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DA5D2-A606-46B3-B736-88BD205472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91" y="4147462"/>
            <a:ext cx="2329661" cy="2717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56FB9-7684-4866-BFF8-5E1096E29E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032F2D-B886-4E85-99EA-DA6D3F1DFF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76" y="1625356"/>
            <a:ext cx="2261812" cy="21703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69F204-25F1-47D3-87C7-3AE94322D5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630" y="4792903"/>
            <a:ext cx="2979879" cy="1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2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061B2-F07D-405D-A4FF-2B49AD06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0189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</a:t>
            </a:r>
            <a:endParaRPr lang="x-non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3DD03-4ED0-4AD5-B3CB-981F7846D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823" y="1316233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Отсроченное пережатие пуповины.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3.3686-21: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улучшения здоровья и питания матери и ребенка рекомендуется отсроченное пережатие пуповины (не ранее чем через 1 мин после рождения)».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Раннее» пережатие пуповины обычно выполняется в первые 60 секунд после рождения (обычно в течение первых 15–30 секунд), тогда как «отсроченное» пережатие пуповины осуществляется более чем через 1 мин после родов или когда пульсация пуповины прекратилась. В течение первых нескольких минут после рождения кровообращение от плаценты к младенцу продолжается. Ожидание пережатия пуповины в течение 2–3 минут или до тех пор, пока пульсация пуповины не прекратится, позволяет физиологически переносить плацентарную кровь младенцу , большая часть которого происходит в течение 3 минут.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родовом отделении перинатального центра практикуется отсроченное пережатие пуповины, если при этом нет противопоказаний со стороны матери и ребенка.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9F7573-6561-43CC-B0FB-372BCD1C3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0309" y="4346695"/>
            <a:ext cx="2105836" cy="23270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2FD26-18D5-46A9-BEE2-B668752C78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266AD9-E8C3-4C33-81A4-1DE9DDC61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2" y="4491460"/>
            <a:ext cx="3090311" cy="20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6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3A7343-C6AE-44BD-A08B-4A6B84869C69}"/>
              </a:ext>
            </a:extLst>
          </p:cNvPr>
          <p:cNvSpPr txBox="1"/>
          <p:nvPr/>
        </p:nvSpPr>
        <p:spPr>
          <a:xfrm>
            <a:off x="1634836" y="0"/>
            <a:ext cx="8906058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Перинатальный Центр открыл свои двери в ноябре 2016 года с целью оказания помощи беременным женщинам, роженицам, родильницам и новорожденным. Приоритетным направлением работы Центра является использование современных перинатальных технологий, что позволяет выхаживать недоношенных детей, в том числе — с экстремально низкой массой тела.  Здоровье матери и ребенка напрямую зависят от комплексного использования разнообразных эффективных и безопасных медицинских технологий, применяемых в родильных домах.</a:t>
            </a:r>
            <a:endParaRPr lang="x-none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17EF8-79D5-4629-9DA4-B46607BCE71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10BF3-A5E7-4B22-9943-1D9C60E2EAA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45" y="4144495"/>
            <a:ext cx="2863144" cy="239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D9AC52-A89B-483E-A1F9-C7362EAFF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679" y="3879273"/>
            <a:ext cx="3749321" cy="2576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CAB037-18A0-47F4-8A3A-9C32B10D74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45" y="3864780"/>
            <a:ext cx="4016507" cy="26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AACD7-2985-49FD-ADAA-8D201680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89" y="642127"/>
            <a:ext cx="9306695" cy="128089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перинатальном центре.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CF6AF-1BF8-4C91-99B2-A6286B4867DE}"/>
              </a:ext>
            </a:extLst>
          </p:cNvPr>
          <p:cNvSpPr txBox="1"/>
          <p:nvPr/>
        </p:nvSpPr>
        <p:spPr>
          <a:xfrm>
            <a:off x="1471400" y="1246723"/>
            <a:ext cx="10654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Перинатальный центр сотрудничает с «Центром клеточных технологий»,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акушерки родового отделения владеют  техникой забора пуповинной крови.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 пуповинной крови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одним из видов донорства, так как в этом виде биологической жидкости найдены стволовые клетки, которые являются основой тканей. При наличии данного биоматериала возможна трансплантация стволовых клеток при развитии определенных заболеваний у самого малыша или у его близких родственников (братья, сестры, родители).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сбора крови в целом проста, абсолютно безболезненна и совершенно безопасна как для матери, так и для ребенка, и занимает порядка 5 минут. В процессе родов, после того, как ребенок родился и пуповина уже перерезана, акушерка берет специальный набор для сбора пуповинной крови.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Вскрывает его и вводит иглу системы для забора крови в вену перерезанной пуповины 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оттуда кровь поступает в специальный контейнер. Когда набирается нужное количество крови в специальный герметичный контейнер закрывает зажим и убирает собранную кровь в коробку для хранения. Далее акушерка заполняет документацию приложенную в наборе и оповещает «Центр клеточных технологий».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DB097-B847-4046-B0D1-F2B004BC0A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541" y="3924379"/>
            <a:ext cx="2368865" cy="27470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CAB3E7-534B-43B0-BABB-8BF984100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88364" y="4412394"/>
            <a:ext cx="2581778" cy="19363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A94AF2-E8C3-4AE2-A1E5-533E45506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08" y="4021011"/>
            <a:ext cx="2030728" cy="27470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510A24-F7A8-4DEF-B6CB-A6D009A611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474" y="-73145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4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7C3B5-7438-4B6C-BD3C-A380A993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179" y="6980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6230E-8A00-4BFB-A4D7-C96236E6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179" y="1459345"/>
            <a:ext cx="808802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прикладывание к груди.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Акушерки перинатального центра владеют 10 основными правилами успешного грудного вскармливания ( рекомендации ВОЗ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ЮНИСЕФ).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первые часы жизни акушерки родового отделения помогают маме с первым прикладыванием к груди. При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родоразрешении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путем кесарева сечения, родившийся в удовлетворительном состоянии ребенок  прикладывается к груди матери еще в операционной.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Акушерки объясняют и показывают матери как правильно прикладывать новорожденного, как улучшить сцепление и запуск лактации.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FA7D3-03FD-43B4-9EA6-329735D5C0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5BD71A-D493-4604-B66C-6C21F5A65E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624" y="3930201"/>
            <a:ext cx="3103133" cy="26135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884F1D-8FAA-4994-87F3-40347EB6EE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688" y="3876725"/>
            <a:ext cx="3851098" cy="2558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90AF62-4260-4609-AA19-4FFB6754C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19" y="4108083"/>
            <a:ext cx="3411900" cy="25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80DE-503C-4D57-BECA-C5A61D29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7234"/>
            <a:ext cx="8911687" cy="1104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9D8FB6-CA36-48AE-907D-50D7B630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10" y="1519148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Баллон Жуковского.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гипотоническом и атоническом кровотечении в третьем периоде родов либо в раннем послеродовом периоде акушерка родового отделения  ассистируют  врачу акушеру- гинекологу в проведении манипуляции баллонной тампонады Жуковского и вагинального баллонного катетера Жуковского . </a:t>
            </a:r>
          </a:p>
          <a:p>
            <a:pPr marL="0" indent="0" algn="ctr">
              <a:buNone/>
            </a:pPr>
            <a:endParaRPr lang="x-non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605B2C-BFB9-432E-8087-FBD79F614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26" y="3027015"/>
            <a:ext cx="3473142" cy="3432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48131-E074-4EBA-BF9F-409667DE3E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960" y="3106378"/>
            <a:ext cx="6161434" cy="34327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B89DE4-A19C-4C50-93DA-440F14A14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-104387"/>
            <a:ext cx="151803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8CFF6-817A-432C-AE10-375F7603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5" y="568692"/>
            <a:ext cx="8663708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17D6F-E4A9-4989-A104-BA3C44AB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255" y="1450987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пребывание.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индивидуальных родильных залах мы придерживаемся правила «2 часа вместе», когда ребенок находится рядом с мамой. Перевод в послеродовую палату происходит через 2 часа после родов, все палаты совместного пребывания матери и ребенка.</a:t>
            </a:r>
          </a:p>
          <a:p>
            <a:pPr marL="0" indent="0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Согласно приказу МЗ РФ от 21 апреля 2022г.№274 «Об утверждении порядка оказания медицинской помощи пациентам с врожденными заболеваниями» который вступил в силу 31 декабря 2022г. в РФ принята программа по расширению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неонатального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скрининга (РНС) до 36 нозологий , которая в полном объеме проводится в Самарском перинатальном центре.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x-non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x-non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2238CD-F403-4EF0-B22F-ED6CCAE38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474" y="-73145"/>
            <a:ext cx="1518036" cy="1524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81D477-EB1D-41B7-8769-092937E73D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880" y="4079090"/>
            <a:ext cx="2672820" cy="25376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C6D37-DE39-4C4C-B490-EBD45085AF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456" y="4219280"/>
            <a:ext cx="3687744" cy="21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72241-A604-4B13-9378-4D72D6A4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09" y="624110"/>
            <a:ext cx="9749703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перинатальном центре.</a:t>
            </a:r>
            <a:endParaRPr lang="x-none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5DEC0-132D-4F3E-931C-22F94344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336989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Выписка.</a:t>
            </a:r>
          </a:p>
          <a:p>
            <a:pPr marL="0" indent="0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Один из немаловажных аспектов – выписка. Еще несколько лет назад среднее пребывание после родов было около 7 дней. Теперь выписка в родильном доме осуществляется на 3-и полные сутки после родов и на 5-е после кесарева сечения, разумеется, в случаях нормального течения послеродового периода у женщин и периода адаптации у новорожденных.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Раннее обследование мамы и ребенка в Самарском перинатальном центре способствует ранней выписки.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FF7559-3A58-4754-9712-06CD833DBE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64" y="0"/>
            <a:ext cx="1518036" cy="15241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905D9B-AF87-4E52-87F3-7F8F94077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721" y="3567652"/>
            <a:ext cx="4496499" cy="29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50B07-41DC-47A3-9DD2-A9975B27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470" y="61487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перинатальном центре.</a:t>
            </a:r>
            <a:endParaRPr lang="x-none" sz="1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06C21-2C56-4C32-9088-2F97D160F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757" y="1634836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Акушерское дело должно быть сконцентрировано на заботе о пациентках. Стратегически важная функция акушерки – охрана здоровья матери и ребенка. Практически каждый контакт акушерки с пациенткой, ее семьей должен стать моментом обучения, ведь непрерывная поддержка и регулярные пояснения нужны женщине на протяжении всей беременности. Акушерка – это не просто профессия, это призвание, это любовь на всю жизнь. Тот, кто выбирает этот путь, чаще всего остается верен ему до конца, несмотря на колоссальную нагрузку и трудности. Почему так происходит? Кто знает, может, виной всему особая атмосфера и энергетика роддома, а может, все дело в «факте ожидания чуда»? Ведь каждый новый день приносит не только свои радости и печали, но и… новую жизнь. Что само по себе уже великое таинство. 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73B1C0-15F8-4340-9702-998A03153B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975" y="110704"/>
            <a:ext cx="1518036" cy="1524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FC9BC8-5D84-47BE-A210-B3F96A755D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80" y="4137046"/>
            <a:ext cx="5686136" cy="25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35E46C-1080-461E-BFF0-9B731CD009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844C1-0292-4D8D-878B-C6F0AD6A3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702" y="-83260"/>
            <a:ext cx="1518036" cy="15241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28C6B-8DE1-4C45-ACA9-BBD9B28103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738" y="6010048"/>
            <a:ext cx="7155270" cy="11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F85E8-634A-4F30-9949-96A078BC00F0}"/>
              </a:ext>
            </a:extLst>
          </p:cNvPr>
          <p:cNvSpPr txBox="1"/>
          <p:nvPr/>
        </p:nvSpPr>
        <p:spPr>
          <a:xfrm>
            <a:off x="1295845" y="342654"/>
            <a:ext cx="8577827" cy="1336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1600" b="1" kern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Роль акушерок в современных перинатальных технологиях в Самарском областном перинатальном центре. </a:t>
            </a:r>
            <a:br>
              <a:rPr lang="x-non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21D8F8-E9EE-4A87-81AF-B0690BA3B95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F7296C-C277-4623-80A4-585CBC828E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284" y="1627989"/>
            <a:ext cx="3320716" cy="22084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00375F-D904-41D9-81E9-5B5E43D013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00" y="5183264"/>
            <a:ext cx="2284873" cy="16009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618447-A4EA-4949-BC91-3C8571A0C4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414" y="4726419"/>
            <a:ext cx="3027467" cy="1913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47188-AFD0-4604-98A7-3539DD77F0EB}"/>
              </a:ext>
            </a:extLst>
          </p:cNvPr>
          <p:cNvSpPr txBox="1"/>
          <p:nvPr/>
        </p:nvSpPr>
        <p:spPr>
          <a:xfrm>
            <a:off x="1639455" y="1627989"/>
            <a:ext cx="626225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Перинатального цента: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0" i="0" dirty="0">
              <a:solidFill>
                <a:srgbClr val="1F35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Родовое отделение №</a:t>
            </a:r>
            <a:r>
              <a:rPr lang="ru-RU" sz="1400" dirty="0">
                <a:solidFill>
                  <a:srgbClr val="1F35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0" i="0" dirty="0">
              <a:solidFill>
                <a:srgbClr val="1F35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Родовое отделение №2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Акушерское патология беременности №1 на 40 коек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Акушерское патология беременности на 60 коек, в т.ч. 10 коек акушерского ухода.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Акушерское обсервационное отделение№1  на 50 коек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Акушерское обсервационное отделение№2 на 50 коек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Отделение новорожденных и недоношенных детей №1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Отделение новорожденных и недоношенных детей №2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Отделение патологии новорожденных и недоношенных детей 30 коек (2 этап  выхаживания)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Отделение реанимации и интенсивной терапии для новорожденных 24 коек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Отделение  реанимации и интенсивной терапии для женщин  на 15 коек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Гинекологическое отделение на 37 коек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Операционное отделение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Консультативно  - диагностическое отделение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Приемное отделение</a:t>
            </a:r>
          </a:p>
          <a:p>
            <a:pPr algn="l"/>
            <a:r>
              <a:rPr lang="ru-RU" sz="1400" b="0" i="0" dirty="0">
                <a:solidFill>
                  <a:srgbClr val="1F35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Медико-генетическая консультация</a:t>
            </a:r>
          </a:p>
        </p:txBody>
      </p:sp>
    </p:spTree>
    <p:extLst>
      <p:ext uri="{BB962C8B-B14F-4D97-AF65-F5344CB8AC3E}">
        <p14:creationId xmlns:p14="http://schemas.microsoft.com/office/powerpoint/2010/main" val="27180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CE88A-7240-4529-A07E-90E8EE81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10" y="457199"/>
            <a:ext cx="9254835" cy="72043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2E41EB-0B0A-4E7D-A5B9-D198943C3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826" y="1057745"/>
            <a:ext cx="10250583" cy="2073351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покой.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перинатального центра  позволяют выполнить  полный объем  рекомендуемых обследований на этапе приемного покоя, что помогает определить правильность маршрутизации пациенток внутри акушерского корпуса и целесообразность госпитализации в наш ПЦ.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покой, где ведется круглосуточный  прием, оснащен современным аппаратом УЗИ, кардиомониторами с токодатчиками, аппаратурой, необходимой для оказания экстренной помощи. Территориальная близость консультативно-диагностического отделения, лаборатории позволяет обследовать женщину в необходимом объеме, включая консультацию специалистов (терапевта, уролога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в кратчайшие сроки. В отделении имеются наборы для современной экспресс-диагностики преждевременных родов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Actim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Partus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Test), для диагностики отхождения вод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Amniosure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Amniotest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Actim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417F93-59B5-49B9-888E-5A2A141FD7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974" y="4077402"/>
            <a:ext cx="2130620" cy="2396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34751-6A86-47A6-9BCE-C7AC604F94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345" y="3961596"/>
            <a:ext cx="2130620" cy="2512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5C6945-89CE-4D41-9A21-4EED930144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69" y="-38324"/>
            <a:ext cx="1518036" cy="1524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B9873-5F2C-44D6-B3ED-594590B431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977" y="3961596"/>
            <a:ext cx="2243522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7FED-960F-4C71-8C3E-183D939AE74E}"/>
              </a:ext>
            </a:extLst>
          </p:cNvPr>
          <p:cNvSpPr txBox="1"/>
          <p:nvPr/>
        </p:nvSpPr>
        <p:spPr>
          <a:xfrm>
            <a:off x="1553626" y="688910"/>
            <a:ext cx="8144556" cy="380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Родовое отделение  развернуто на 5 этаже перинатального центра. Имеет  5 акушерских постов , 12 индивидуальных родовых залов , 2 из которых  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мельцеровские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боксы на 1 этаже  предназначенных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пациенток с подозрением на инфекционные заболевания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Отделение укомплектовано оборудованием, позволяющее роженицам оказывать квалифицированную акушерскую и неантологическую помощь. Оснащение отделения полностью приведено в  соответствие  Стандарту оснащения перинатального центра, утвержденного приказом Министерства здравоохранения РФ от 20 октября 2020 г. N 1130н "Об утверждении порядка оказания медицинской помощи по профилю: " Акушерство и Гинекология"" (за исключением использования вспомогательных репродуктивных технологий).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E403B-0783-42B9-8E48-C0FDEBA0C2E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A1A276-05FF-4813-B4CA-22AD35635B4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3337" y="2235199"/>
            <a:ext cx="2292215" cy="181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3404EB-8C3B-4078-9723-21D154F3DF8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181" y="4414981"/>
            <a:ext cx="2599042" cy="191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BE0E78-A01B-44A2-8891-73894B5EC65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261" y="4677202"/>
            <a:ext cx="3562172" cy="2019001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D260DE-CBCE-4BA0-9E2C-865D15FF5A66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18" y="4414981"/>
            <a:ext cx="2760995" cy="1837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54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8501D-B37A-4E6F-BE71-065338CFC0AE}"/>
              </a:ext>
            </a:extLst>
          </p:cNvPr>
          <p:cNvSpPr txBox="1"/>
          <p:nvPr/>
        </p:nvSpPr>
        <p:spPr>
          <a:xfrm>
            <a:off x="1652631" y="125835"/>
            <a:ext cx="8858775" cy="364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перинатальный центр направляются беременные и роженицы с  высокой группой риска со всей Самарской области. Такие пациентки требуют особого  ухода  и  лечения, их психоэмоциональное состояние очень нестабильное, тревога по поводу неблагоприятного исхода родов увеличивается с каждой минутой приближения рождения ребенка и именно на акушерку  возлагается огромная надежда со стороны роженицы. Зная особенности переживаний роженицы, её личности, акушерка тактично объясняет  пациентке не только её права, но и обязанности.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F54F0-3A13-49E7-9367-EC9B27493F8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A9B71F3F-7044-4EF1-9458-4CD14AF07AD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19743" y="3934437"/>
            <a:ext cx="4851633" cy="2713837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A422CB-61F4-4A02-9DB7-53E565DE86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922" y="3651991"/>
            <a:ext cx="3568117" cy="24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CF9E2C-02B4-444B-8A3B-97FA14737D4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C81371-71FE-4792-B1AA-A73EFAA27B66}"/>
              </a:ext>
            </a:extLst>
          </p:cNvPr>
          <p:cNvSpPr txBox="1"/>
          <p:nvPr/>
        </p:nvSpPr>
        <p:spPr>
          <a:xfrm>
            <a:off x="1754909" y="273303"/>
            <a:ext cx="8257309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07F57-A63B-479B-90AD-76B5510A82C5}"/>
              </a:ext>
            </a:extLst>
          </p:cNvPr>
          <p:cNvSpPr txBox="1"/>
          <p:nvPr/>
        </p:nvSpPr>
        <p:spPr>
          <a:xfrm>
            <a:off x="1352528" y="1350521"/>
            <a:ext cx="60297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роды. 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Акушеры и психологи во всем мире сходятся во мнении, что присутствие родного человека помогает роженице легче перенести родовой процесс и уменьшает вероятность осложнений во время родов. Во время партнерских родов идет максимальная психологическая поддержка женщины и ее семьи.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Важность участия отца в подготовке к родам и родительству. Всячески способствовать, а не создавать препятствия для того, что бы роды  могли  переживаться как семейное событие, поощрять участие отца ребенка в процессе подготовки к  родам. Такая работа будет способствовать улучшению психологического здоровья будущих матерей и их детей, улучшать  взаимоотношения женщины с ребенком после его рождения, а также улучшать семейные отношения родителей друг с другом.</a:t>
            </a:r>
          </a:p>
        </p:txBody>
      </p:sp>
      <p:pic>
        <p:nvPicPr>
          <p:cNvPr id="7" name="Рисунок 6" descr="IMG_1006.PNG">
            <a:extLst>
              <a:ext uri="{FF2B5EF4-FFF2-40B4-BE49-F238E27FC236}">
                <a16:creationId xmlns:a16="http://schemas.microsoft.com/office/drawing/2014/main" id="{E57E8804-E52F-4C9A-A899-289E7AA21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813" y="1105750"/>
            <a:ext cx="2109594" cy="25474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imgonline-com-ua-bigpicture-rseixk03os2.jpg">
            <a:extLst>
              <a:ext uri="{FF2B5EF4-FFF2-40B4-BE49-F238E27FC236}">
                <a16:creationId xmlns:a16="http://schemas.microsoft.com/office/drawing/2014/main" id="{22F5D9DE-7E19-4F2A-805B-5B55781286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702" y="3624507"/>
            <a:ext cx="3450820" cy="32334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48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614203-1741-4FF7-907B-E319D48D2A3A}"/>
              </a:ext>
            </a:extLst>
          </p:cNvPr>
          <p:cNvSpPr txBox="1"/>
          <p:nvPr/>
        </p:nvSpPr>
        <p:spPr>
          <a:xfrm>
            <a:off x="1666361" y="1086233"/>
            <a:ext cx="610489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Роль акушерки в партнерских родах очень важна . Акушерка оказывает качественную медицинскую помощь и поддержку роженице и её партнеру во время родов. В партнерских родах акушерка работает в тесном сотрудничестве с роженицей и её партнером, обучая техникам дыхания, а также оказывая физическую и эмоциональную поддержку на протяжении всего процесса родов. Акушерка помогает контролировать нормальный ход родов, применяет методы облегчения боли и обеспечивает безопасность как для матери, так и для ребенка.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Она также играет важную роль в участии партнера роженицы в процессе родов. Акушерка помогает партнеру справиться с эмоциональным стрессом и предоставляет ему практическую поддержку, объясняет как помочь роженице выбрать удобное положение, осуществлять расслабление и массаж, а также оказывает поддержку в случае необходимости медицинского вмешательства.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Партнерские роды создают атмосферу сотрудничества, взаимопонимания и уважения между акушеркой, роженицей и ее партнером. </a:t>
            </a:r>
            <a:endParaRPr lang="x-none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0C6B4-E467-4D5C-8BE3-86CDC64794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715" y="1410296"/>
            <a:ext cx="2256638" cy="24779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310348-BAA6-44AF-B79E-86466F263FC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AE3464-F618-4D5F-9826-2A2D33E993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043" y="4038179"/>
            <a:ext cx="2055946" cy="22766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CDE30C-5F44-4B92-9BAE-ED04A846D64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255" y="4710560"/>
            <a:ext cx="2136398" cy="212241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5D9C5F-612F-4F94-8C8C-C778DDD8DE6D}"/>
              </a:ext>
            </a:extLst>
          </p:cNvPr>
          <p:cNvSpPr txBox="1"/>
          <p:nvPr/>
        </p:nvSpPr>
        <p:spPr>
          <a:xfrm>
            <a:off x="1764145" y="165497"/>
            <a:ext cx="8174181" cy="104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6747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FF3FC-1123-496F-83CA-BE0C90637FD9}"/>
              </a:ext>
            </a:extLst>
          </p:cNvPr>
          <p:cNvSpPr txBox="1"/>
          <p:nvPr/>
        </p:nvSpPr>
        <p:spPr>
          <a:xfrm>
            <a:off x="1639595" y="609842"/>
            <a:ext cx="822036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Роль акушерок в современных перинатальных технологиях в Самарском областном перинатальном центре. </a:t>
            </a:r>
          </a:p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Медикаментозное и немедикаментозное обезболивание в родах.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В Самарском перинатальном центре  для обезболивания в родах  используется эпидуральная анестезия,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паравертебральная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анестезия . При  невозможном медикаментозном  обезболивании в родах широко используются методы и техники немедикаментозного обезболивания.</a:t>
            </a:r>
          </a:p>
          <a:p>
            <a:pPr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Роль акушерки в немедикаментозном обезболивании родов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очень важна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Ее спокойная уверенность поможет роженице справиться с сомнениями и поверить в свои силы, осознать, что роды – это прекрасный естественный процесс, в котором женщина по-новому учится любить и доверять: себе, своему телу, даже своей боли.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В любой стране мира акушерка – это медицинский работник, дипломированный специалист, помогающий женщине во время беременности и родов. Дословно английское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midwife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означает «быть рядом с женщиной (матерью)».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Акушерки Перинатального центра им. В.Д.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Середавина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занимают активную роль в судьбе роженицы – осуществляют морально-информационное сопровождение, проявляют себя и  постоянно  усовершенствовают свои  знания, обладают определенной находчивостью, инициативностью и скоростью работы.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Немедикаментозные методы в основном направлены на избавление от страха, расслабление роженицы через создание для нее комфортной эмоциональной и психологической обстановки.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DBE3B-7457-405F-B4B5-4E8DBCBCB0B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4200">
            <a:off x="10749512" y="-66190"/>
            <a:ext cx="1510200" cy="15102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 descr="porodni-asistentka-1.jpg">
            <a:extLst>
              <a:ext uri="{FF2B5EF4-FFF2-40B4-BE49-F238E27FC236}">
                <a16:creationId xmlns:a16="http://schemas.microsoft.com/office/drawing/2014/main" id="{972BDBB1-5751-4FE1-B5E0-15A111475F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1374902"/>
            <a:ext cx="2902591" cy="16989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A7629B-93A1-4B24-A02E-BCCF48608D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467" y="4414982"/>
            <a:ext cx="2285359" cy="21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0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5740</TotalTime>
  <Words>2957</Words>
  <Application>Microsoft Office PowerPoint</Application>
  <PresentationFormat>Широкоэкранный</PresentationFormat>
  <Paragraphs>147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Легкий дым</vt:lpstr>
      <vt:lpstr>   Роль акушерок в современных перинатальных технологиях в Самарском областном перинатальном центре.   </vt:lpstr>
      <vt:lpstr>Презентация PowerPoint</vt:lpstr>
      <vt:lpstr>Презентация PowerPoint</vt:lpstr>
      <vt:lpstr>                Роль акушерок в современных перинатальных технологиях в Самарском областном перинатальном центре.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акушерок в современных перинатальных технологиях в Самарском областном перинатальном центре.  </vt:lpstr>
      <vt:lpstr>Роль акушерок в современных перинатальных технологиях в Самарском областном перинатальном центре.  </vt:lpstr>
      <vt:lpstr>Роль акушерок в современных перинатальных технологиях в Самарском областном перинатальном центре.  </vt:lpstr>
      <vt:lpstr>Роль акушерок в современных перинатальных технологиях в Самарском областном перинатальном центре. </vt:lpstr>
      <vt:lpstr>Роль акушерок в современных перинатальных технологиях в Самарском областном перинатальном центре. </vt:lpstr>
      <vt:lpstr>Роль акушерок в современных перинатальных технологиях в Самарском областном перинатальном центре. </vt:lpstr>
      <vt:lpstr>Роль акушерок в современных перинатальных технологиях в Самарском областном перинатальном центре. </vt:lpstr>
      <vt:lpstr>Роль акушерок в современных перинатальных технологиях в Самарском областном перинатальном центре. </vt:lpstr>
      <vt:lpstr>Роль акушерок в современных перинатальных технологиях в Самарском областном перинатальном центре.</vt:lpstr>
      <vt:lpstr>Роль акушерок в современных перинатальных технологиях в Самарском областном  перинатальном центре.</vt:lpstr>
      <vt:lpstr>Роль акушерок в современных перинатальных технологиях в Самарском областном перинатальном центре.</vt:lpstr>
      <vt:lpstr>Роль акушерок в современных перинатальных технологиях в Самарском областном перинатальном центре.  </vt:lpstr>
      <vt:lpstr>Роль акушерок в современных перинатальных технологиях в Самарском областном перинатальном центре.</vt:lpstr>
      <vt:lpstr>Роль акушерок в современных перинатальных технологиях в Самарском областном  перинатальном центре.</vt:lpstr>
      <vt:lpstr>Роль акушерок в современных перинатальных технологиях в Самарском областном  перинатальном центре.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Ненашев</cp:lastModifiedBy>
  <cp:revision>113</cp:revision>
  <dcterms:created xsi:type="dcterms:W3CDTF">2023-09-25T10:36:00Z</dcterms:created>
  <dcterms:modified xsi:type="dcterms:W3CDTF">2023-11-29T08:52:27Z</dcterms:modified>
</cp:coreProperties>
</file>