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70" r:id="rId4"/>
    <p:sldId id="257" r:id="rId5"/>
    <p:sldId id="274" r:id="rId6"/>
    <p:sldId id="276" r:id="rId7"/>
    <p:sldId id="273" r:id="rId8"/>
    <p:sldId id="258" r:id="rId9"/>
    <p:sldId id="272" r:id="rId10"/>
    <p:sldId id="266" r:id="rId11"/>
    <p:sldId id="280" r:id="rId12"/>
    <p:sldId id="277" r:id="rId13"/>
    <p:sldId id="278" r:id="rId14"/>
    <p:sldId id="279" r:id="rId15"/>
    <p:sldId id="264" r:id="rId16"/>
    <p:sldId id="269" r:id="rId17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ru-RU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Дети с</a:t>
            </a:r>
            <a:r>
              <a:rPr lang="ru-RU" sz="2400" b="1" u="sng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ВИЧ инфекцией </a:t>
            </a:r>
            <a:r>
              <a:rPr lang="ru-RU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достигшие 18 лет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140612696850394"/>
          <c:y val="0.11852480698408112"/>
          <c:w val="0.83515637303149604"/>
          <c:h val="0.78015652081875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31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8-440F-92C9-948406564B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Тольятти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88-440F-92C9-948406564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9708088"/>
        <c:axId val="219708480"/>
      </c:barChart>
      <c:catAx>
        <c:axId val="21970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  <c:crossAx val="219708480"/>
        <c:crosses val="autoZero"/>
        <c:auto val="1"/>
        <c:lblAlgn val="ctr"/>
        <c:lblOffset val="100"/>
        <c:noMultiLvlLbl val="0"/>
      </c:catAx>
      <c:valAx>
        <c:axId val="219708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970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47625492125984"/>
          <c:y val="0.90425896577855591"/>
          <c:w val="0.32273499015748031"/>
          <c:h val="7.9008120294279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799" cy="194733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5" name="Shape 25"/>
          <p:cNvSpPr/>
          <p:nvPr/>
        </p:nvSpPr>
        <p:spPr>
          <a:xfrm flipH="1">
            <a:off x="8228011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6" name="Shape 26"/>
          <p:cNvSpPr/>
          <p:nvPr/>
        </p:nv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7" name="Shape 27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8" name="Shape 28"/>
          <p:cNvSpPr/>
          <p:nvPr/>
        </p:nvSpPr>
        <p:spPr>
          <a:xfrm flipH="1">
            <a:off x="7335836" y="32277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9" name="Shape 29"/>
          <p:cNvSpPr/>
          <p:nvPr/>
        </p:nv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7823200" cy="5308600"/>
          </a:xfrm>
          <a:prstGeom prst="rect">
            <a:avLst/>
          </a:prstGeom>
        </p:spPr>
        <p:txBody>
          <a:bodyPr vert="eaVert"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r"/>
            <a:r>
              <a:rPr sz="8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lvl="0">
              <a:defRPr b="0"/>
            </a:lvl1pPr>
          </a:lstStyle>
          <a:p>
            <a:pPr marL="0" lvl="0" indent="0"/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84212" y="3928533"/>
            <a:ext cx="8534400" cy="8382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>
            <a:defPPr/>
            <a:lvl1pPr lvl="0">
              <a:buNone/>
              <a:defRPr sz="2400" b="0" cap="all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t>Образец текста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6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  <a:prstDash val="solid"/>
          </a:ln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3200" b="0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3200" b="0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399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684212" y="3928533"/>
            <a:ext cx="8534401" cy="1049866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>
            <a:defPPr/>
            <a:lvl1pPr lvl="0">
              <a:buNone/>
              <a:defRPr sz="2400" b="0" cap="all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t>Образец текста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r"/>
            <a:r>
              <a:rPr sz="8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3600" b="0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6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800" b="0">
                <a:solidFill>
                  <a:schemeClr val="tx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5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800" b="0">
                <a:solidFill>
                  <a:schemeClr val="tx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6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085011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7085011" y="2209799"/>
            <a:ext cx="3657600" cy="2091267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  <a:prstDash val="solid"/>
          </a:ln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>
              <a:buNone/>
              <a:defRPr sz="18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 algn="l"/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15.06.2023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</a:gra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9206969" y="2963333"/>
            <a:ext cx="2981857" cy="3208867"/>
            <a:chOff x="0" y="0"/>
            <a:chExt cx="2981857" cy="3208867"/>
          </a:xfrm>
        </p:grpSpPr>
        <p:sp>
          <p:nvSpPr>
            <p:cNvPr id="3" name="Shape 3"/>
            <p:cNvSpPr/>
            <p:nvPr/>
          </p:nvSpPr>
          <p:spPr>
            <a:xfrm flipH="1">
              <a:off x="2069042" y="0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4" name="Shape 4"/>
            <p:cNvSpPr/>
            <p:nvPr/>
          </p:nvSpPr>
          <p:spPr>
            <a:xfrm flipH="1">
              <a:off x="0" y="227010"/>
              <a:ext cx="2981856" cy="298185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5" name="Shape 5"/>
            <p:cNvSpPr/>
            <p:nvPr/>
          </p:nvSpPr>
          <p:spPr>
            <a:xfrm flipH="1">
              <a:off x="1085322" y="321733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6" name="Shape 6"/>
            <p:cNvSpPr/>
            <p:nvPr/>
          </p:nvSpPr>
          <p:spPr>
            <a:xfrm flipH="1">
              <a:off x="1236133" y="167746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7" name="Shape 7"/>
            <p:cNvSpPr/>
            <p:nvPr/>
          </p:nvSpPr>
          <p:spPr>
            <a:xfrm flipH="1">
              <a:off x="1711856" y="719668"/>
              <a:ext cx="1270000" cy="126999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6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anchor="t"/>
          <a:lstStyle>
            <a:defPPr/>
            <a:lvl1pPr marL="0" lvl="0" indent="0" algn="r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15.06.2023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anchor="t"/>
          <a:lstStyle>
            <a:defPPr/>
            <a:lvl1pPr marL="0" lvl="0" indent="0"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anchor="b"/>
          <a:lstStyle>
            <a:defPPr/>
            <a:lvl1pPr marL="0" lvl="0" indent="0" algn="r">
              <a:defRPr sz="3200" b="0" i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defPPr/>
      <a:lvl1pPr lvl="0" algn="l">
        <a:buNone/>
        <a:defRPr sz="3600" cap="all">
          <a:solidFill>
            <a:schemeClr val="tx1"/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285750" lvl="0" indent="-285750" algn="l">
        <a:spcAft>
          <a:spcPts val="600"/>
        </a:spcAft>
        <a:buClr>
          <a:schemeClr val="tx1"/>
        </a:buClr>
        <a:buSzPts val="1600"/>
        <a:buFont typeface="Wingdings 3"/>
        <a:buChar char=""/>
        <a:defRPr sz="20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lvl="1" indent="-285750" algn="l">
        <a:spcAft>
          <a:spcPts val="600"/>
        </a:spcAft>
        <a:buClr>
          <a:schemeClr val="tx1"/>
        </a:buClr>
        <a:buSzPts val="1440"/>
        <a:buFont typeface="Wingdings 3"/>
        <a:buChar char=""/>
        <a:defRPr sz="18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00150" lvl="2" indent="-285750" algn="l">
        <a:spcAft>
          <a:spcPts val="600"/>
        </a:spcAft>
        <a:buClr>
          <a:schemeClr val="tx1"/>
        </a:buClr>
        <a:buSzPts val="1280"/>
        <a:buFont typeface="Wingdings 3"/>
        <a:buChar char=""/>
        <a:defRPr sz="16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543050" lvl="3" indent="-171450" algn="l">
        <a:spcAft>
          <a:spcPts val="600"/>
        </a:spcAft>
        <a:buClr>
          <a:schemeClr val="tx1"/>
        </a:buClr>
        <a:buSzPts val="1120"/>
        <a:buFont typeface="Wingdings 3"/>
        <a:buChar char=""/>
        <a:defRPr sz="14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14550" lvl="4" indent="-285750" algn="l">
        <a:spcAft>
          <a:spcPts val="600"/>
        </a:spcAft>
        <a:buClr>
          <a:schemeClr val="tx1"/>
        </a:buClr>
        <a:buSzPts val="1120"/>
        <a:buFont typeface="Wingdings 3"/>
        <a:buChar char=""/>
        <a:defRPr sz="14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lvl="5" indent="-228600" algn="l">
        <a:spcAft>
          <a:spcPts val="600"/>
        </a:spcAft>
        <a:buClr>
          <a:schemeClr val="tx1"/>
        </a:buClr>
        <a:buSzPts val="1120"/>
        <a:buFont typeface="Wingdings 3"/>
        <a:buChar char=""/>
        <a:defRPr sz="14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Aft>
          <a:spcPts val="600"/>
        </a:spcAft>
        <a:buClr>
          <a:schemeClr val="tx1"/>
        </a:buClr>
        <a:buSzPts val="1120"/>
        <a:buFont typeface="Wingdings 3"/>
        <a:buChar char=""/>
        <a:defRPr sz="14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Aft>
          <a:spcPts val="600"/>
        </a:spcAft>
        <a:buClr>
          <a:schemeClr val="tx1"/>
        </a:buClr>
        <a:buSzPts val="1120"/>
        <a:buFont typeface="Wingdings 3"/>
        <a:buChar char=""/>
        <a:defRPr sz="14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Aft>
          <a:spcPts val="600"/>
        </a:spcAft>
        <a:buClr>
          <a:schemeClr val="tx1"/>
        </a:buClr>
        <a:buSzPts val="1120"/>
        <a:buFont typeface="Wingdings 3"/>
        <a:buChar char=""/>
        <a:defRPr sz="1400" cap="none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575733" y="2032000"/>
            <a:ext cx="10972800" cy="262038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defPPr/>
            <a:lvl1pPr lvl="0" algn="ctr"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2pPr>
            <a:lvl3pPr lvl="2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3pPr>
            <a:lvl4pPr lvl="3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4pPr>
            <a:lvl5pPr lvl="4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5pPr>
            <a:lvl6pPr marL="457200" lvl="5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marL="914400" lvl="6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marL="1371600" lvl="7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marL="1828800" lvl="8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sz="54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Аспекты задач психолога в проведении профилактики ВИЧ инфекции среди молодежи. Организация психологической помощи для семей, затронутых ВИЧ инфекцией.</a:t>
            </a:r>
            <a:endParaRPr sz="5400" b="1" dirty="0">
              <a:solidFill>
                <a:schemeClr val="bg1"/>
              </a:solidFill>
              <a:latin typeface="Garamond"/>
              <a:ea typeface="Garamond"/>
              <a:cs typeface="Garamond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515762" y="333375"/>
            <a:ext cx="9220933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ctr"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lvl="1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2pPr>
            <a:lvl3pPr marL="914400" lvl="2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3pPr>
            <a:lvl4pPr marL="1371600" lvl="3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4pPr>
            <a:lvl5pPr marL="1828800" lvl="4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5pPr>
            <a:lvl6pPr marL="457200" lvl="5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marL="914400" lvl="6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marL="1371600" lvl="7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marL="1828800" lvl="8" indent="0" algn="ctr">
              <a:defRPr sz="44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2400" b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Государственное бюджетное учреждение здравоохранения «Самарский областной клинический центр профилактики и борьбы со СПИД»</a:t>
            </a:r>
          </a:p>
        </p:txBody>
      </p:sp>
      <p:pic>
        <p:nvPicPr>
          <p:cNvPr id="135" name="Picture 135"/>
          <p:cNvPicPr/>
          <p:nvPr/>
        </p:nvPicPr>
        <p:blipFill>
          <a:blip r:embed="rId2"/>
          <a:stretch/>
        </p:blipFill>
        <p:spPr>
          <a:xfrm>
            <a:off x="143405" y="120650"/>
            <a:ext cx="906462" cy="1355725"/>
          </a:xfrm>
          <a:prstGeom prst="rect">
            <a:avLst/>
          </a:prstGeom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5941291" y="4746347"/>
            <a:ext cx="5947719" cy="8361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r">
              <a:spcBef>
                <a:spcPts val="1000"/>
              </a:spcBef>
            </a:pPr>
            <a:r>
              <a:rPr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Силинская Ольга Васильевна </a:t>
            </a:r>
          </a:p>
          <a:p>
            <a:pPr marL="0" indent="0" algn="r"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Психолог </a:t>
            </a:r>
            <a:r>
              <a:rPr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ГБУЗ СОКЦ СПИД </a:t>
            </a:r>
            <a:endParaRPr sz="2400" b="1" i="1" dirty="0">
              <a:solidFill>
                <a:schemeClr val="bg1"/>
              </a:solidFill>
              <a:latin typeface="Garamond"/>
              <a:ea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497204" y="321547"/>
            <a:ext cx="10018206" cy="123579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ctr">
              <a:buNone/>
            </a:pPr>
            <a:r>
              <a:rPr sz="3200" b="1" dirty="0">
                <a:latin typeface="Garamond"/>
                <a:ea typeface="Garamond"/>
                <a:cs typeface="Garamond"/>
              </a:rPr>
              <a:t>СОТРУДНИЧЕСТВО С БЛАГОТВОРИТЕЛЬНЫМ ФОНДОМ « РАДОСТЬ»</a:t>
            </a:r>
          </a:p>
        </p:txBody>
      </p:sp>
      <p:pic>
        <p:nvPicPr>
          <p:cNvPr id="195" name="Picture 195"/>
          <p:cNvPicPr/>
          <p:nvPr/>
        </p:nvPicPr>
        <p:blipFill>
          <a:blip r:embed="rId2"/>
          <a:stretch/>
        </p:blipFill>
        <p:spPr>
          <a:xfrm>
            <a:off x="114300" y="0"/>
            <a:ext cx="906462" cy="1355725"/>
          </a:xfrm>
          <a:prstGeom prst="rect">
            <a:avLst/>
          </a:prstGeom>
          <a:ln>
            <a:noFill/>
          </a:ln>
        </p:spPr>
      </p:pic>
      <p:pic>
        <p:nvPicPr>
          <p:cNvPr id="197" name="Picture 197"/>
          <p:cNvPicPr/>
          <p:nvPr/>
        </p:nvPicPr>
        <p:blipFill>
          <a:blip r:embed="rId3"/>
          <a:stretch/>
        </p:blipFill>
        <p:spPr>
          <a:xfrm>
            <a:off x="338045" y="1919234"/>
            <a:ext cx="5550289" cy="3838471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4"/>
          <a:stretch/>
        </p:blipFill>
        <p:spPr>
          <a:xfrm>
            <a:off x="6506306" y="1919234"/>
            <a:ext cx="5329084" cy="3838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070" y="244929"/>
            <a:ext cx="10612773" cy="11266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СОТРУДНИЧЕСТВО С БЛАГОТВОРИТЕЛЬНЫМ ФОНДОМ « РАДОСТЬ»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484978"/>
            <a:ext cx="9062357" cy="489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9" y="18171"/>
            <a:ext cx="90228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383" y="261257"/>
            <a:ext cx="10472631" cy="150222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Работа психолога с семьями затронутых ВИЧ- инфекцией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1910443"/>
            <a:ext cx="5275717" cy="46863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- Помощь в раскрытии диагноза ребенку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- Поддержка в приеме терапии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- Также в нашем центре с подростками проводятся тренинги где ребята  знакомятся, делятся опытом и получают 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взаимоподдержку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910443"/>
            <a:ext cx="5127171" cy="468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4"/>
            <a:ext cx="90838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8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628" y="342900"/>
            <a:ext cx="10450285" cy="1828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 2023 года стартовал </a:t>
            </a:r>
            <a:b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проект «Невидимые семьи». </a:t>
            </a:r>
            <a:b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b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258" y="1143000"/>
            <a:ext cx="6237512" cy="5551713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Garamond" panose="02020404030301010803" pitchFamily="18" charset="0"/>
              </a:rPr>
              <a:t>Задачи проекта:                        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1) Социализация ребенка</a:t>
            </a:r>
          </a:p>
          <a:p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2) Раскрытие  диагноза  ребенку</a:t>
            </a:r>
          </a:p>
          <a:p>
            <a:endParaRPr lang="ru-RU" sz="2800" b="1" dirty="0">
              <a:latin typeface="Garamond" panose="02020404030301010803" pitchFamily="18" charset="0"/>
            </a:endParaRPr>
          </a:p>
          <a:p>
            <a:r>
              <a:rPr lang="ru-RU" sz="2800" b="1" dirty="0">
                <a:latin typeface="Garamond" panose="02020404030301010803" pitchFamily="18" charset="0"/>
              </a:rPr>
              <a:t>3) Поддержка в принятие диагноза </a:t>
            </a:r>
          </a:p>
          <a:p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4) Формирование у ребенка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 приверженности к лечению </a:t>
            </a:r>
          </a:p>
          <a:p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>
                <a:latin typeface="Garamond" panose="02020404030301010803" pitchFamily="18" charset="0"/>
              </a:rPr>
              <a:t> </a:t>
            </a:r>
            <a:r>
              <a:rPr lang="ru-RU" sz="2800" b="1" dirty="0">
                <a:latin typeface="Garamond" panose="02020404030301010803" pitchFamily="18" charset="0"/>
              </a:rPr>
              <a:t>5</a:t>
            </a:r>
            <a:r>
              <a:rPr lang="ru-RU" sz="2800" b="1">
                <a:latin typeface="Garamond" panose="02020404030301010803" pitchFamily="18" charset="0"/>
              </a:rPr>
              <a:t>) </a:t>
            </a:r>
            <a:r>
              <a:rPr lang="ru-RU" sz="2800" b="1" dirty="0">
                <a:latin typeface="Garamond" panose="02020404030301010803" pitchFamily="18" charset="0"/>
              </a:rPr>
              <a:t>Оказании психологической помощи</a:t>
            </a:r>
            <a:br>
              <a:rPr lang="ru-RU" sz="2800" b="1" dirty="0">
                <a:latin typeface="Garamond" panose="02020404030301010803" pitchFamily="18" charset="0"/>
              </a:rPr>
            </a:br>
            <a:endParaRPr lang="ru-RU" sz="2800" b="1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3" y="123975"/>
            <a:ext cx="908383" cy="1353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29" y="2171701"/>
            <a:ext cx="4827848" cy="44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8" y="9084"/>
            <a:ext cx="908383" cy="135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5" y="1467431"/>
            <a:ext cx="6270172" cy="49007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270" y="277586"/>
            <a:ext cx="7329941" cy="8001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наши встречи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28" y="277586"/>
            <a:ext cx="3237944" cy="6359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1" y="677636"/>
            <a:ext cx="3246089" cy="37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083733" y="231113"/>
            <a:ext cx="10421629" cy="227092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Поддержка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и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участие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—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это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то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,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на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что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может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рассчитывать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каждый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человек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,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на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своем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жизненном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пути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,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несмотря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ни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на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что</a:t>
            </a:r>
            <a:r>
              <a:rPr sz="28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. </a:t>
            </a:r>
          </a:p>
        </p:txBody>
      </p:sp>
      <p:pic>
        <p:nvPicPr>
          <p:cNvPr id="183" name="Picture 183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3067851" y="2866291"/>
            <a:ext cx="5415052" cy="3614738"/>
          </a:xfrm>
          <a:prstGeom prst="rect">
            <a:avLst/>
          </a:prstGeom>
        </p:spPr>
      </p:pic>
      <p:pic>
        <p:nvPicPr>
          <p:cNvPr id="185" name="Picture 185"/>
          <p:cNvPicPr/>
          <p:nvPr/>
        </p:nvPicPr>
        <p:blipFill>
          <a:blip r:embed="rId3"/>
          <a:stretch/>
        </p:blipFill>
        <p:spPr>
          <a:xfrm>
            <a:off x="177271" y="201614"/>
            <a:ext cx="906462" cy="13557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199" y="498021"/>
            <a:ext cx="11250386" cy="2930981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sz="4900" b="1" i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    </a:t>
            </a:r>
            <a:r>
              <a:rPr lang="ru-RU" sz="4900" b="1" i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   </a:t>
            </a:r>
            <a:r>
              <a:rPr lang="ru-RU" sz="44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благодарю </a:t>
            </a:r>
            <a:r>
              <a:rPr sz="44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за</a:t>
            </a:r>
            <a:r>
              <a:rPr sz="44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</a:t>
            </a:r>
            <a:r>
              <a:rPr sz="4400" b="1" dirty="0" err="1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внимание</a:t>
            </a:r>
            <a:r>
              <a:rPr lang="ru-RU" sz="4400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!</a:t>
            </a:r>
            <a:br>
              <a:rPr sz="4900" b="1" i="1" dirty="0">
                <a:latin typeface="Garamond"/>
                <a:ea typeface="Garamond"/>
                <a:cs typeface="Garamond"/>
              </a:rPr>
            </a:br>
            <a:br>
              <a:rPr sz="8100" b="1" i="1" dirty="0">
                <a:latin typeface="Garamond"/>
                <a:ea typeface="Garamond"/>
                <a:cs typeface="Garamond"/>
              </a:rPr>
            </a:br>
            <a:endParaRPr sz="8900" b="1" i="1" dirty="0">
              <a:latin typeface="Garamond"/>
              <a:ea typeface="Garamond"/>
              <a:cs typeface="Garamond"/>
            </a:endParaRPr>
          </a:p>
        </p:txBody>
      </p:sp>
      <p:pic>
        <p:nvPicPr>
          <p:cNvPr id="217" name="Picture 217"/>
          <p:cNvPicPr/>
          <p:nvPr/>
        </p:nvPicPr>
        <p:blipFill>
          <a:blip r:embed="rId2"/>
          <a:stretch/>
        </p:blipFill>
        <p:spPr>
          <a:xfrm>
            <a:off x="971549" y="1436915"/>
            <a:ext cx="10099222" cy="48433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181303"/>
            <a:ext cx="11155691" cy="12770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Статистические данные  по Самарской области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286" cy="135342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41679979"/>
              </p:ext>
            </p:extLst>
          </p:nvPr>
        </p:nvGraphicFramePr>
        <p:xfrm>
          <a:off x="1850697" y="1545020"/>
          <a:ext cx="8128000" cy="455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7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73293"/>
            <a:ext cx="10254345" cy="191676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Актуальность профилактики ВИЧ инфекции среди подрастающего поколения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0" y="173293"/>
            <a:ext cx="902286" cy="1353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0" y="1747156"/>
            <a:ext cx="4386725" cy="3850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26" y="1747156"/>
            <a:ext cx="3834190" cy="382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72" y="2906486"/>
            <a:ext cx="4708071" cy="36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021728" y="36226"/>
            <a:ext cx="10964326" cy="154543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Garamond"/>
                <a:ea typeface="Garamond"/>
                <a:cs typeface="Garamond"/>
              </a:rPr>
              <a:t> Основные аспекты</a:t>
            </a:r>
            <a:endParaRPr b="1" dirty="0">
              <a:solidFill>
                <a:schemeClr val="bg1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41" name="Picture 141"/>
          <p:cNvPicPr/>
          <p:nvPr/>
        </p:nvPicPr>
        <p:blipFill>
          <a:blip r:embed="rId2"/>
          <a:stretch/>
        </p:blipFill>
        <p:spPr>
          <a:xfrm>
            <a:off x="115266" y="36226"/>
            <a:ext cx="906462" cy="1355725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581665"/>
            <a:ext cx="11054441" cy="49628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04604"/>
            <a:ext cx="10140044" cy="10057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Проведение бесед в семье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1" y="2351314"/>
            <a:ext cx="5702907" cy="4212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3" y="2351314"/>
            <a:ext cx="5012871" cy="4212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50" y="104603"/>
            <a:ext cx="90838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26571"/>
            <a:ext cx="11161005" cy="53884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                          Поддержка родителям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614" y="1943100"/>
            <a:ext cx="5780315" cy="34943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- Консультация детского психолога</a:t>
            </a:r>
          </a:p>
          <a:p>
            <a:endParaRPr lang="ru-RU" sz="3300" b="1" dirty="0">
              <a:solidFill>
                <a:schemeClr val="bg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943100"/>
            <a:ext cx="5901616" cy="4637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651"/>
            <a:ext cx="90838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1034" y="195944"/>
            <a:ext cx="6817179" cy="117565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</a:rPr>
              <a:t>- </a:t>
            </a:r>
            <a:r>
              <a:rPr lang="ru-RU" sz="3200" b="1" dirty="0">
                <a:latin typeface="Garamond" panose="02020404030301010803" pitchFamily="18" charset="0"/>
              </a:rPr>
              <a:t>Интернет ресурсы Самарского областного центра профилактики и борьбы со СПИД.</a:t>
            </a:r>
          </a:p>
          <a:p>
            <a:endParaRPr lang="ru-RU" sz="2800" b="1" dirty="0"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95943"/>
            <a:ext cx="4849585" cy="6482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26" y="1371601"/>
            <a:ext cx="4649492" cy="4980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1" y="1894115"/>
            <a:ext cx="3624942" cy="47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03130" y="-146956"/>
            <a:ext cx="12088870" cy="115932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lang="ru-RU" sz="3200" b="1" dirty="0">
                <a:solidFill>
                  <a:srgbClr val="000000"/>
                </a:solidFill>
                <a:latin typeface="Garamond" panose="02020404030301010803" pitchFamily="18" charset="0"/>
                <a:ea typeface="Garamond"/>
                <a:cs typeface="Garamond"/>
              </a:rPr>
              <a:t>       РАБОТА КОМАНДЫ СПЕЦИАЛИСТОВ СПИД ЦЕНТРА</a:t>
            </a:r>
            <a:endParaRPr sz="3200" b="1" dirty="0">
              <a:solidFill>
                <a:srgbClr val="000000"/>
              </a:solidFill>
              <a:latin typeface="Garamond" panose="02020404030301010803" pitchFamily="18" charset="0"/>
              <a:ea typeface="Garamond"/>
              <a:cs typeface="Garamond"/>
            </a:endParaRPr>
          </a:p>
        </p:txBody>
      </p:sp>
      <p:pic>
        <p:nvPicPr>
          <p:cNvPr id="147" name="Picture 147"/>
          <p:cNvPicPr/>
          <p:nvPr/>
        </p:nvPicPr>
        <p:blipFill>
          <a:blip r:embed="rId2"/>
          <a:stretch/>
        </p:blipFill>
        <p:spPr>
          <a:xfrm>
            <a:off x="103130" y="78046"/>
            <a:ext cx="906462" cy="1355725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747744"/>
            <a:ext cx="4842973" cy="4718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1658774"/>
            <a:ext cx="3985070" cy="5035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99" y="1743785"/>
            <a:ext cx="4779858" cy="49509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32471"/>
            <a:ext cx="11219317" cy="9615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Квиз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« твоя жизнь В твоих руках»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71"/>
            <a:ext cx="908383" cy="1353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63" y="1312938"/>
            <a:ext cx="6845265" cy="5300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1" y="1485900"/>
            <a:ext cx="4411723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4045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ктор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ектор">
      <a:fillStyleLst>
        <a:solidFill>
          <a:schemeClr val="phClr"/>
        </a:solidFill>
        <a:gradFill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</a:gradFill>
        <a:gradFill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</a:gradFill>
      </a:fillStyleLst>
      <a:lnStyleLst>
        <a:ln w="9525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>
          <a:solidFill>
            <a:schemeClr val="phClr">
              <a:hueMod val="94000"/>
            </a:schemeClr>
          </a:solidFill>
          <a:prstDash val="solid"/>
        </a:ln>
        <a:ln w="2857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</a:gradFill>
        <a:gradFill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1280</TotalTime>
  <Words>239</Words>
  <Application>Microsoft Office PowerPoint</Application>
  <DocSecurity>0</DocSecurity>
  <PresentationFormat>Широкоэкранный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Garamond</vt:lpstr>
      <vt:lpstr>Times New Roman</vt:lpstr>
      <vt:lpstr>Wingdings 3</vt:lpstr>
      <vt:lpstr>Сектор</vt:lpstr>
      <vt:lpstr>Презентация PowerPoint</vt:lpstr>
      <vt:lpstr>Статистические данные  по Самарской области </vt:lpstr>
      <vt:lpstr>Актуальность профилактики ВИЧ инфекции среди подрастающего поколения</vt:lpstr>
      <vt:lpstr> Основные аспекты</vt:lpstr>
      <vt:lpstr>Проведение бесед в семье</vt:lpstr>
      <vt:lpstr>                             Поддержка родителям</vt:lpstr>
      <vt:lpstr>Презентация PowerPoint</vt:lpstr>
      <vt:lpstr>Презентация PowerPoint</vt:lpstr>
      <vt:lpstr>Квиз « твоя жизнь В твоих руках»</vt:lpstr>
      <vt:lpstr>Презентация PowerPoint</vt:lpstr>
      <vt:lpstr>СОТРУДНИЧЕСТВО С БЛАГОТВОРИТЕЛЬНЫМ ФОНДОМ « РАДОСТЬ»</vt:lpstr>
      <vt:lpstr>Работа психолога с семьями затронутых ВИЧ- инфекцией </vt:lpstr>
      <vt:lpstr>С 2023 года стартовал  проект «Невидимые семьи».   </vt:lpstr>
      <vt:lpstr> наши встречи</vt:lpstr>
      <vt:lpstr>Поддержка и участие — это то, на что может рассчитывать каждый человек, на своем жизненном пути, несмотря ни на что. </vt:lpstr>
      <vt:lpstr>         благодарю за внимание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Силинская Ольга Васильевна</dc:creator>
  <cp:lastModifiedBy>Сергей Ненашев</cp:lastModifiedBy>
  <cp:revision>43</cp:revision>
  <dcterms:modified xsi:type="dcterms:W3CDTF">2023-12-08T09:47:06Z</dcterms:modified>
</cp:coreProperties>
</file>