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4311" r:id="rId2"/>
  </p:sldMasterIdLst>
  <p:notesMasterIdLst>
    <p:notesMasterId r:id="rId29"/>
  </p:notesMasterIdLst>
  <p:sldIdLst>
    <p:sldId id="1247" r:id="rId3"/>
    <p:sldId id="1268" r:id="rId4"/>
    <p:sldId id="1191" r:id="rId5"/>
    <p:sldId id="1207" r:id="rId6"/>
    <p:sldId id="1228" r:id="rId7"/>
    <p:sldId id="1220" r:id="rId8"/>
    <p:sldId id="1225" r:id="rId9"/>
    <p:sldId id="1224" r:id="rId10"/>
    <p:sldId id="1208" r:id="rId11"/>
    <p:sldId id="1209" r:id="rId12"/>
    <p:sldId id="1210" r:id="rId13"/>
    <p:sldId id="1196" r:id="rId14"/>
    <p:sldId id="1270" r:id="rId15"/>
    <p:sldId id="1101" r:id="rId16"/>
    <p:sldId id="1250" r:id="rId17"/>
    <p:sldId id="1252" r:id="rId18"/>
    <p:sldId id="1253" r:id="rId19"/>
    <p:sldId id="1254" r:id="rId20"/>
    <p:sldId id="1255" r:id="rId21"/>
    <p:sldId id="1256" r:id="rId22"/>
    <p:sldId id="1257" r:id="rId23"/>
    <p:sldId id="1259" r:id="rId24"/>
    <p:sldId id="1260" r:id="rId25"/>
    <p:sldId id="1261" r:id="rId26"/>
    <p:sldId id="1258" r:id="rId27"/>
    <p:sldId id="1263" r:id="rId2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990000"/>
    <a:srgbClr val="0033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87457" autoAdjust="0"/>
  </p:normalViewPr>
  <p:slideViewPr>
    <p:cSldViewPr>
      <p:cViewPr varScale="1">
        <p:scale>
          <a:sx n="98" d="100"/>
          <a:sy n="98" d="100"/>
        </p:scale>
        <p:origin x="19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82</c:v>
                </c:pt>
                <c:pt idx="1">
                  <c:v>109</c:v>
                </c:pt>
                <c:pt idx="2">
                  <c:v>111</c:v>
                </c:pt>
                <c:pt idx="3">
                  <c:v>100</c:v>
                </c:pt>
                <c:pt idx="4">
                  <c:v>139</c:v>
                </c:pt>
                <c:pt idx="5">
                  <c:v>150</c:v>
                </c:pt>
                <c:pt idx="6">
                  <c:v>159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Получили ПКП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74</c:v>
                </c:pt>
                <c:pt idx="1">
                  <c:v>93</c:v>
                </c:pt>
                <c:pt idx="2">
                  <c:v>104</c:v>
                </c:pt>
                <c:pt idx="3">
                  <c:v>96</c:v>
                </c:pt>
                <c:pt idx="4">
                  <c:v>122</c:v>
                </c:pt>
                <c:pt idx="5">
                  <c:v>141</c:v>
                </c:pt>
                <c:pt idx="6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276576"/>
        <c:axId val="138273048"/>
      </c:barChart>
      <c:catAx>
        <c:axId val="13827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8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273048"/>
        <c:crosses val="autoZero"/>
        <c:auto val="1"/>
        <c:lblAlgn val="ctr"/>
        <c:lblOffset val="100"/>
        <c:noMultiLvlLbl val="0"/>
      </c:catAx>
      <c:valAx>
        <c:axId val="138273048"/>
        <c:scaling>
          <c:orientation val="minMax"/>
        </c:scaling>
        <c:delete val="0"/>
        <c:axPos val="l"/>
        <c:majorGridlines>
          <c:spPr>
            <a:ln w="948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276576"/>
        <c:crosses val="autoZero"/>
        <c:crossBetween val="between"/>
      </c:valAx>
      <c:spPr>
        <a:noFill/>
        <a:ln w="25293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2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35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235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235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8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17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Ср. медперсонал</c:v>
                </c:pt>
                <c:pt idx="2">
                  <c:v>Мл. медперсонал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69.8</c:v>
                </c:pt>
                <c:pt idx="2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1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8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821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25821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25821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25821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2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91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0-5</c:v>
                </c:pt>
                <c:pt idx="1">
                  <c:v>6-10</c:v>
                </c:pt>
                <c:pt idx="2">
                  <c:v>11-20</c:v>
                </c:pt>
                <c:pt idx="3">
                  <c:v>&gt;20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75.5</c:v>
                </c:pt>
                <c:pt idx="1">
                  <c:v>5</c:v>
                </c:pt>
                <c:pt idx="2">
                  <c:v>8.1999999999999993</c:v>
                </c:pt>
                <c:pt idx="3">
                  <c:v>11.3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4427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22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884605-3C89-4FB4-B90E-153607D74734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231965-1C80-405D-87CE-DF97F276CA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074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rgbClr val="000000"/>
                </a:solidFill>
              </a:rPr>
              <a:t>1. Уже более 20 лет Самарская область является </a:t>
            </a:r>
            <a:r>
              <a:rPr lang="ru-RU" altLang="ru-RU" dirty="0" err="1" smtClean="0">
                <a:solidFill>
                  <a:srgbClr val="000000"/>
                </a:solidFill>
              </a:rPr>
              <a:t>высокопораженным</a:t>
            </a:r>
            <a:r>
              <a:rPr lang="ru-RU" altLang="ru-RU" dirty="0" smtClean="0">
                <a:solidFill>
                  <a:srgbClr val="000000"/>
                </a:solidFill>
              </a:rPr>
              <a:t> ВИЧ регионом РФ. По состоянию на 01.11.2022 в области проживает 37225 больных ВИЧ-инфекцией, что составляет 1,2% жителей Самарской области </a:t>
            </a:r>
            <a:br>
              <a:rPr lang="ru-RU" altLang="ru-RU" dirty="0" smtClean="0">
                <a:solidFill>
                  <a:srgbClr val="000000"/>
                </a:solidFill>
              </a:rPr>
            </a:br>
            <a:r>
              <a:rPr lang="ru-RU" altLang="ru-RU" dirty="0" smtClean="0">
                <a:solidFill>
                  <a:srgbClr val="000000"/>
                </a:solidFill>
              </a:rPr>
              <a:t>(</a:t>
            </a:r>
            <a:r>
              <a:rPr lang="ru-RU" altLang="ru-RU" dirty="0" err="1" smtClean="0">
                <a:solidFill>
                  <a:srgbClr val="000000"/>
                </a:solidFill>
              </a:rPr>
              <a:t>т.е</a:t>
            </a:r>
            <a:r>
              <a:rPr lang="ru-RU" altLang="ru-RU" dirty="0" smtClean="0">
                <a:solidFill>
                  <a:srgbClr val="000000"/>
                </a:solidFill>
              </a:rPr>
              <a:t> инфицирован каждый сотый).  За 10 мес. текущего года выявлен 1771 случай заболевания. </a:t>
            </a:r>
          </a:p>
          <a:p>
            <a:pPr>
              <a:defRPr/>
            </a:pPr>
            <a:r>
              <a:rPr lang="ru-RU" altLang="ru-RU" dirty="0" smtClean="0">
                <a:solidFill>
                  <a:srgbClr val="000000"/>
                </a:solidFill>
              </a:rPr>
              <a:t>2. Ведущим путем передачи ВИЧ являются половой, доля которого составила в текущем году  74,5%.  Распространение ВИЧ половым путем способствует дальнейшему выходу эпидемии ВИЧ-инфекции за пределы групп риска.</a:t>
            </a:r>
          </a:p>
          <a:p>
            <a:pPr>
              <a:defRPr/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altLang="ru-RU" dirty="0" smtClean="0">
                <a:solidFill>
                  <a:srgbClr val="000000"/>
                </a:solidFill>
              </a:rPr>
              <a:t>3. Наиболее пораженными ВИЧ возрастными группами являются лица в возрасте 35 лет - 44 года. </a:t>
            </a:r>
          </a:p>
          <a:p>
            <a:pPr>
              <a:lnSpc>
                <a:spcPct val="90000"/>
              </a:lnSpc>
              <a:spcBef>
                <a:spcPts val="750"/>
              </a:spcBef>
              <a:defRPr/>
            </a:pPr>
            <a:r>
              <a:rPr lang="ru-RU" altLang="ru-RU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57,8% пациентов, состоящих на диспансерном учете старше 40 лет.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E8421D6-8893-44D0-A920-62B92155FEC7}" type="slidenum">
              <a:rPr lang="ru-RU" altLang="ru-RU" sz="1200" b="0" smtClean="0">
                <a:latin typeface="Arial" panose="020B0604020202020204" pitchFamily="34" charset="0"/>
              </a:rPr>
              <a:pPr/>
              <a:t>2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87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Порядок проведения постконтактной профилактики профессионального заражения ВИЧ-инфекцией регламентирован  СанПиН 3.3686-21 «Санитарно-эпидемиологические требования по профилактике инфекционных болезней», раздел </a:t>
            </a:r>
            <a:r>
              <a:rPr lang="en-US" altLang="ru-RU" smtClean="0"/>
              <a:t>VI </a:t>
            </a:r>
            <a:r>
              <a:rPr lang="ru-RU" altLang="ru-RU" smtClean="0"/>
              <a:t>«Профилактика ВИЧ-инфекции».</a:t>
            </a:r>
          </a:p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C5B638F-70F9-473F-A4E9-18869801B376}" type="slidenum">
              <a:rPr lang="ru-RU" altLang="ru-RU" sz="1200" b="0" smtClean="0">
                <a:latin typeface="Arial" panose="020B0604020202020204" pitchFamily="34" charset="0"/>
              </a:rPr>
              <a:pPr/>
              <a:t>12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40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Первичные профилактические мероприятия на рабочем месте должны проводиться сразу, после аварийной ситуации. Поэтому, в случае необходимости проведения манипуляций больному ВИЧ-инфекцией, обязательно необходимо присутствие второго медработника, который может продолжить выполнение манипуляций в случае аварии или травмы..  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0A5B01B-FBDF-4CE8-A924-92F0F7F486A9}" type="slidenum">
              <a:rPr lang="ru-RU" altLang="ru-RU" sz="1200" b="0" smtClean="0">
                <a:latin typeface="Arial" panose="020B0604020202020204" pitchFamily="34" charset="0"/>
              </a:rPr>
              <a:pPr/>
              <a:t>14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008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П.п. 633-635 (СанПиН 3.3686-21 «Санитарно-эпидемиологические требования по профилактике инфекционных болезней», раздел </a:t>
            </a:r>
            <a:r>
              <a:rPr lang="en-US" altLang="ru-RU" smtClean="0"/>
              <a:t>VI </a:t>
            </a:r>
            <a:r>
              <a:rPr lang="ru-RU" altLang="ru-RU" smtClean="0"/>
              <a:t>«Профилактика ВИЧ-инфекции» </a:t>
            </a:r>
          </a:p>
          <a:p>
            <a:r>
              <a:rPr lang="ru-RU" altLang="ru-RU" smtClean="0">
                <a:latin typeface="Tahoma" panose="020B0604030504040204" pitchFamily="34" charset="0"/>
                <a:cs typeface="Tahoma" panose="020B0604030504040204" pitchFamily="34" charset="0"/>
              </a:rPr>
              <a:t>Экспресс- тесты или Простые/быстрые тесты для определения специфических антител к ВИЧ - это тесты, которые можно выполнить без специального оборудования менее чем за 60 минут. </a:t>
            </a:r>
          </a:p>
          <a:p>
            <a:r>
              <a:rPr lang="ru-RU" altLang="ru-RU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Выдача заключения о наличии или отсутствии ВИЧ-инфекции только по результатам простого/быстрого теста не допускается. </a:t>
            </a:r>
          </a:p>
          <a:p>
            <a:endParaRPr lang="ru-RU" altLang="ru-RU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B3F292F-EE5E-48BA-BB08-A010B6D16B8F}" type="slidenum">
              <a:rPr lang="ru-RU" altLang="ru-RU" sz="1200" b="0" smtClean="0">
                <a:latin typeface="Arial" panose="020B0604020202020204" pitchFamily="34" charset="0"/>
              </a:rPr>
              <a:pPr/>
              <a:t>16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13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Показания для назначения АРВТ определяются ВИЧ-статусом пациента, видом контакта и типом контакта.</a:t>
            </a:r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00FA286-F964-4511-A014-01B0A066FABA}" type="slidenum">
              <a:rPr lang="ru-RU" altLang="ru-RU" sz="1200" b="0" smtClean="0">
                <a:latin typeface="Arial" panose="020B0604020202020204" pitchFamily="34" charset="0"/>
              </a:rPr>
              <a:pPr/>
              <a:t>17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1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30076E9-2273-4856-A7CD-980B0E8AFF2D}" type="slidenum">
              <a:rPr lang="ru-RU" altLang="ru-RU" sz="1200" b="0" smtClean="0">
                <a:latin typeface="Arial" panose="020B0604020202020204" pitchFamily="34" charset="0"/>
              </a:rPr>
              <a:pPr/>
              <a:t>18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3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C2027D2-3472-4220-B7A3-936DF8822E53}" type="slidenum">
              <a:rPr lang="ru-RU" altLang="ru-RU" sz="1200" b="0" smtClean="0">
                <a:latin typeface="Arial" panose="020B0604020202020204" pitchFamily="34" charset="0"/>
              </a:rPr>
              <a:pPr/>
              <a:t>19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71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B2BF130-A85E-45D2-91B4-1AD05FB09A2B}" type="slidenum">
              <a:rPr lang="ru-RU" altLang="ru-RU" sz="1200" b="0" smtClean="0">
                <a:latin typeface="Arial" panose="020B0604020202020204" pitchFamily="34" charset="0"/>
              </a:rPr>
              <a:pPr/>
              <a:t>20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679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34C0B56-7A42-497F-8994-A973A3F9016C}" type="slidenum">
              <a:rPr lang="ru-RU" altLang="ru-RU" sz="1200" b="0" smtClean="0">
                <a:latin typeface="Arial" panose="020B0604020202020204" pitchFamily="34" charset="0"/>
              </a:rPr>
              <a:pPr/>
              <a:t>21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44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СОКЦ СПИД проводит консультирование медицинских работников, обратившихся по поводу аварийной ситуации, определяет показания для назначения постконтактной химиопрофилактики, обеспечивает отпуск антиретровирусных препаратов, осуществляет диспансерное наблюдение за медработниками в течение 12 месяцев. </a:t>
            </a:r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1FBF1D8-FE21-4A3C-ABC0-E35360E5EFBA}" type="slidenum">
              <a:rPr lang="ru-RU" altLang="ru-RU" sz="1200" b="0" smtClean="0">
                <a:latin typeface="Arial" panose="020B0604020202020204" pitchFamily="34" charset="0"/>
              </a:rPr>
              <a:pPr/>
              <a:t>22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87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856EFBD-12F9-42C1-908A-FD28EB841B60}" type="slidenum">
              <a:rPr lang="ru-RU" altLang="ru-RU" sz="1200" b="0" smtClean="0">
                <a:latin typeface="Arial" panose="020B0604020202020204" pitchFamily="34" charset="0"/>
              </a:rPr>
              <a:pPr/>
              <a:t>23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7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риска инфицирования ВИЧ медицинского персонала в результате аварийных ситуаций с повреждением или загрязнением кожных покровов и слизистых кровью или биологическими жидкостями при выполнении профессиональных обязанностей остается чрезвычайно актуальной. </a:t>
            </a: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05242A1-AE9C-4326-9DAF-623FEF5D7B06}" type="slidenum">
              <a:rPr lang="ru-RU" altLang="ru-RU" sz="1200" b="0" smtClean="0">
                <a:latin typeface="Arial" panose="020B0604020202020204" pitchFamily="34" charset="0"/>
              </a:rPr>
              <a:pPr/>
              <a:t>3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60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511DC64-4BEB-4643-B985-075B8F5471EF}" type="slidenum">
              <a:rPr lang="ru-RU" altLang="ru-RU" sz="1200" b="0" smtClean="0">
                <a:latin typeface="Arial" panose="020B0604020202020204" pitchFamily="34" charset="0"/>
              </a:rPr>
              <a:pPr/>
              <a:t>24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47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В случае получения положительного результата проводится расследование обстоятельств и причин возникновения у работника профессионального заболевания.</a:t>
            </a:r>
          </a:p>
          <a:p>
            <a:endParaRPr lang="ru-RU" alt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21CBB88-105D-4D2C-B454-930F542C95BB}" type="slidenum">
              <a:rPr lang="ru-RU" altLang="ru-RU" sz="1200" b="0" smtClean="0">
                <a:latin typeface="Arial" panose="020B0604020202020204" pitchFamily="34" charset="0"/>
              </a:rPr>
              <a:pPr/>
              <a:t>25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3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В то же время согласно статьи 14 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от 30.03.1995 №38-ФЗ “О предупреждении распространения в Российской Федерации заболевания, вызываемого вирусом иммунодефицита человека (ВИЧ-инфекции)” ВИЧ-инфицированным оказываются на общих основаниях все виды медицинской помощи по медицинским показаниям, при этом они пользуются всеми правами, предусмотренными законодательством Российской Федерации об охране здоровья граждан </a:t>
            </a: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A2BDC4E-DA41-41B3-A900-AF83EB80D981}" type="slidenum">
              <a:rPr lang="ru-RU" altLang="ru-RU" sz="1200" b="0" smtClean="0">
                <a:latin typeface="Arial" panose="020B0604020202020204" pitchFamily="34" charset="0"/>
              </a:rPr>
              <a:pPr/>
              <a:t>4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0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заражения ВИЧ при выполнении служебных обязанностей представляют ранения загрязненными инструментами (например, иглой), контакт через поврежденную кожу (трещины, ссадины) или слизистые.</a:t>
            </a:r>
          </a:p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E131E25-BE26-4DA7-9B45-94807C3E73C2}" type="slidenum">
              <a:rPr lang="ru-RU" altLang="ru-RU" sz="1200" b="0" smtClean="0">
                <a:latin typeface="Arial" panose="020B0604020202020204" pitchFamily="34" charset="0"/>
              </a:rPr>
              <a:pPr/>
              <a:t>5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5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заражения при профессиональном контакте </a:t>
            </a:r>
            <a:r>
              <a:rPr lang="ru-RU" alt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вирусной нагрузки у пациента, </a:t>
            </a:r>
            <a:r>
              <a:rPr lang="ru-RU" altLang="ru-RU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контакта, длительности контакта  и количества опасного материала.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A39F322-D04F-4CD1-97C5-5BBC21310D10}" type="slidenum">
              <a:rPr lang="ru-RU" altLang="ru-RU" sz="1200" b="0" smtClean="0">
                <a:latin typeface="Arial" panose="020B0604020202020204" pitchFamily="34" charset="0"/>
              </a:rPr>
              <a:pPr/>
              <a:t>7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24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DB82A7-6248-466D-948F-961F3906B818}" type="slidenum">
              <a:rPr lang="ru-RU" altLang="ru-RU" sz="1200" b="0" smtClean="0">
                <a:latin typeface="Arial" panose="020B0604020202020204" pitchFamily="34" charset="0"/>
              </a:rPr>
              <a:pPr/>
              <a:t>8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20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Ежегодно в Центр обращается более 100 МР пострадавших в аварийных ситуациях при оказании медицинской помощи, число обратившихся ежегодно возрастает, с 2015 года рост в 2 раза (с 82 до 159). В 2021 году в Центр СПИД обратились 159 медработников пострадавших в аварийных ситуациях при оказании медицинской помощи  ВИЧ-инфицированным пациентам и пациентам с неизвестным ВИЧ-статусом. Всем им было показано назначение ПКП. Из них получили антиретровирусные препараты 155 человек. В 2 случаях (медработники ГБУЗ СГКБ № 8 и Кошкинской ЦРБ) препараты не выданы по причине позднего обращения (позже 72 часов от момента аварийной ситуации), в 2 случаях - по причине отказа медицинских работников (ГБУЗ СГБ № 4 и МСЧ № 5). </a:t>
            </a:r>
          </a:p>
          <a:p>
            <a:r>
              <a:rPr lang="ru-RU" altLang="ru-RU" smtClean="0"/>
              <a:t>В 2015 году зарегистрирован случай профессионального инфицирования ВИЧ при оказании медицинской помощи.</a:t>
            </a:r>
          </a:p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E9EC44-5233-4469-8B93-A262E10A13FB}" type="slidenum">
              <a:rPr lang="ru-RU" altLang="ru-RU" sz="1200" b="0" smtClean="0">
                <a:latin typeface="Arial" panose="020B0604020202020204" pitchFamily="34" charset="0"/>
              </a:rPr>
              <a:pPr/>
              <a:t>9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947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Преимущественно травмы получает средний мед.персонал-  69,8%, врачи – 22,0%, младший медперсонал – 8,2%. Наибольшее число аварий происходит в стационарах – 75,5%, на долю структурных подразделений скорой и неотложной помощи приходится 10,1% медицинских аварий, поликлиник – 9,4%. Имели стаж работы до 5 лет – 75,3% обратившихся в Центр МР, в том числе   </a:t>
            </a:r>
            <a:r>
              <a:rPr lang="ru-RU" altLang="ru-RU" smtClean="0"/>
              <a:t>54,3% врачей и 81,9% средних медработников.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682846-D38D-4A0D-AB15-E6BD275DFA59}" type="slidenum">
              <a:rPr lang="ru-RU" altLang="ru-RU" sz="1200" b="0" smtClean="0">
                <a:latin typeface="Arial" panose="020B0604020202020204" pitchFamily="34" charset="0"/>
              </a:rPr>
              <a:pPr/>
              <a:t>10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05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Преимущественно травмирующими инструментами являлись иглы различного назначения, которые составили суммарно 81,8 % случаев травм, в т.ч. инъекционными иглами - 69,2%,  в 10,7% случаев произошло попадание биоматериала на слизистые глаза.</a:t>
            </a:r>
          </a:p>
          <a:p>
            <a:r>
              <a:rPr lang="ru-RU" altLang="ru-RU" smtClean="0">
                <a:ea typeface="Calibri" panose="020F0502020204030204" pitchFamily="34" charset="0"/>
                <a:cs typeface="Times New Roman" panose="02020603050405020304" pitchFamily="18" charset="0"/>
              </a:rPr>
              <a:t>Локализация травм была следующей: кисть – 135 случаев (84,9 %), глаза – 15 (9,4 %), предплечье – 4 (2,5 %).</a:t>
            </a:r>
            <a:endParaRPr lang="ru-RU" altLang="ru-RU" sz="110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110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D92BFCE-5442-4FF8-9A56-FBC68FC80135}" type="slidenum">
              <a:rPr lang="ru-RU" altLang="ru-RU" sz="1200" b="0" smtClean="0">
                <a:latin typeface="Arial" panose="020B0604020202020204" pitchFamily="34" charset="0"/>
              </a:rPr>
              <a:pPr/>
              <a:t>11</a:t>
            </a:fld>
            <a:endParaRPr lang="ru-RU" alt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0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969B-E1C3-4E83-8F1D-2859A43E7367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6B2A-88DE-4CFE-B23F-356FD0B98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930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80E46-E1C9-4160-8552-A013EDD55ADD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C91FE-24E1-4F7B-A462-655AD4DD35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59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752600"/>
            <a:ext cx="3733800" cy="43735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43400" y="1752600"/>
            <a:ext cx="3733800" cy="4373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9A1E1-8334-4AF0-9A96-585DC25D966B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65C9-6D2E-4FF3-B275-6C602689B1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7831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733800" cy="4373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43400" y="1752600"/>
            <a:ext cx="3733800" cy="4373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3128-0556-4DB7-98D9-FCEF8C52CEEB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DA4A7-FE62-4138-A355-3368E0CECC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599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3733800" cy="4373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3733800" cy="4373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8E4B3-EE88-4AD9-A872-128F6C626423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0C89-3A76-443C-AFD5-33CF742300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243331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52600"/>
            <a:ext cx="7620000" cy="43735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0899-E0C0-40B4-8F6D-5A3A3147C62F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F584-3E1C-4329-9B49-C6E13EE773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82048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7620000" cy="2109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4014788"/>
            <a:ext cx="7620000" cy="2111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CF3E-1FBE-45C0-9240-359733127BD7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8CD6-C88D-4AA2-9BBC-019E5FC624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437353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91BCAB-E71A-42C1-B095-E5F4FD562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839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F544B07-858D-49EF-AE09-33128C172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24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BD573B-0C08-4355-848A-ACAE660A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45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789B43-82E8-4D9B-9A14-BC2F6C122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623-795C-4FAA-97BB-B13A1D33BB48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2894-2950-445C-B2A4-414FE2B6CB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6240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A30BE0-72AC-4D05-8FB5-DF6D4797B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11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ABB06C-2386-43C6-BC29-E3934316F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610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EEE116-20C7-4217-8FB0-A000F9FC2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3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C280FEE-2E2C-454F-815B-EB80C6121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31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C71A21-165D-4E50-9788-AE871C24F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79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21DEEB6-1291-4451-9310-B5E17A1FF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63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86E34F-18F0-49AD-8C40-93DEFDDB3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12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0D67-550B-4C4C-8BDD-596547D27BA0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6D615-0F15-4744-BD64-700609D92E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052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38F77-038A-488C-BC30-8933094BF5B8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1DB3-233E-4BFB-94B2-5DD887E2CE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460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F85CA-25D6-40DA-ACAD-1E75FED97061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13A7A-E3A0-413D-9FF4-F93DCD25D3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6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E9D5-8941-4E3C-97FF-A53ECF169DEB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D9DF3-7A8D-4C51-96BA-207AE4D50A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926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9132-F7DA-4878-86FC-A593B8B68B29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EDCAF-6CA0-45A0-8F26-C4D3200964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82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6D40-07F2-4A3F-A158-80B94E2D0498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92F4A6-394A-4FAA-AC59-566B978481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5250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A323-3DD8-4EA5-89BF-B9A95DF8C4A5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7715-AE70-43FA-833C-593EFD7A3A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739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B9248-142D-440D-A46A-C6CD31508C6E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66110C-B571-4223-882C-8B19761EE7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16" r:id="rId2"/>
    <p:sldLayoutId id="2147484717" r:id="rId3"/>
    <p:sldLayoutId id="2147484718" r:id="rId4"/>
    <p:sldLayoutId id="2147484719" r:id="rId5"/>
    <p:sldLayoutId id="2147484720" r:id="rId6"/>
    <p:sldLayoutId id="2147484721" r:id="rId7"/>
    <p:sldLayoutId id="2147484729" r:id="rId8"/>
    <p:sldLayoutId id="2147484722" r:id="rId9"/>
    <p:sldLayoutId id="2147484723" r:id="rId10"/>
    <p:sldLayoutId id="2147484724" r:id="rId11"/>
    <p:sldLayoutId id="2147484725" r:id="rId12"/>
    <p:sldLayoutId id="2147484726" r:id="rId13"/>
    <p:sldLayoutId id="2147484727" r:id="rId14"/>
    <p:sldLayoutId id="2147484728" r:id="rId15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EE58129B-4B65-420D-A4FA-3F3979A8D7E8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A817E2A4-B5C6-456F-A0D9-576F21D70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0" r:id="rId1"/>
    <p:sldLayoutId id="2147484731" r:id="rId2"/>
    <p:sldLayoutId id="2147484732" r:id="rId3"/>
    <p:sldLayoutId id="2147484733" r:id="rId4"/>
    <p:sldLayoutId id="2147484734" r:id="rId5"/>
    <p:sldLayoutId id="2147484735" r:id="rId6"/>
    <p:sldLayoutId id="2147484736" r:id="rId7"/>
    <p:sldLayoutId id="2147484737" r:id="rId8"/>
    <p:sldLayoutId id="2147484738" r:id="rId9"/>
    <p:sldLayoutId id="2147484739" r:id="rId10"/>
    <p:sldLayoutId id="2147484740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P16396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ru-RU" altLang="ru-RU" sz="3200" b="1" dirty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ru-RU" altLang="ru-RU" sz="3200" b="1" dirty="0">
                <a:solidFill>
                  <a:srgbClr val="A50021"/>
                </a:solidFill>
                <a:latin typeface="Tahoma" pitchFamily="34" charset="0"/>
              </a:rPr>
            </a:br>
            <a: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ru-RU" altLang="ru-RU" sz="3200" b="1" dirty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ru-RU" altLang="ru-RU" sz="3200" b="1" dirty="0">
                <a:solidFill>
                  <a:srgbClr val="A50021"/>
                </a:solidFill>
                <a:latin typeface="Tahoma" pitchFamily="34" charset="0"/>
              </a:rPr>
            </a:br>
            <a: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ru-RU" altLang="ru-RU" sz="3200" b="1" dirty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ru-RU" altLang="ru-RU" sz="3200" b="1" dirty="0">
                <a:solidFill>
                  <a:srgbClr val="A50021"/>
                </a:solidFill>
                <a:latin typeface="Tahoma" pitchFamily="34" charset="0"/>
              </a:rPr>
            </a:br>
            <a:endParaRPr lang="ru-RU" altLang="ru-RU" sz="3200" b="1" dirty="0" smtClean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750" y="1511300"/>
            <a:ext cx="7975600" cy="5086350"/>
          </a:xfrm>
        </p:spPr>
        <p:txBody>
          <a:bodyPr/>
          <a:lstStyle/>
          <a:p>
            <a:pPr algn="ctr">
              <a:defRPr/>
            </a:pPr>
            <a:endParaRPr lang="ru-RU" altLang="ru-RU" sz="3200" b="1" dirty="0" smtClean="0">
              <a:solidFill>
                <a:srgbClr val="A50021"/>
              </a:solidFill>
              <a:latin typeface="Tahoma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3200" b="1" dirty="0" err="1" smtClean="0">
                <a:solidFill>
                  <a:srgbClr val="A50021"/>
                </a:solidFill>
                <a:latin typeface="Tahoma" pitchFamily="34" charset="0"/>
              </a:rPr>
              <a:t>Постконтактная</a:t>
            </a:r>
            <a: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  <a:t> профилактика заражения  ВИЧ-инфекцией медработников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ru-RU" sz="3200" b="1" dirty="0" smtClean="0">
                <a:solidFill>
                  <a:srgbClr val="A50021"/>
                </a:solidFill>
                <a:latin typeface="Tahoma" pitchFamily="34" charset="0"/>
              </a:rPr>
              <a:t>в Самарской области</a:t>
            </a:r>
          </a:p>
          <a:p>
            <a:pPr algn="ctr">
              <a:defRPr/>
            </a:pPr>
            <a:endParaRPr lang="ru-RU" sz="3200" b="1" dirty="0">
              <a:solidFill>
                <a:srgbClr val="A50021"/>
              </a:solidFill>
              <a:latin typeface="Tahoma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000" b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Ярушина</a:t>
            </a:r>
            <a:r>
              <a:rPr lang="ru-RU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Сергеевна</a:t>
            </a:r>
            <a:br>
              <a:rPr lang="ru-RU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врача-эпидемиолога отделения эпидемиологии</a:t>
            </a:r>
            <a:endParaRPr lang="ru-RU" sz="2000" b="1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</a:t>
            </a:r>
            <a:endParaRPr lang="ru-RU" sz="20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05.12.2022</a:t>
            </a:r>
            <a:endParaRPr lang="ru-RU" sz="20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3175"/>
            <a:ext cx="4789488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234032"/>
              </p:ext>
            </p:extLst>
          </p:nvPr>
        </p:nvGraphicFramePr>
        <p:xfrm>
          <a:off x="4549775" y="370783"/>
          <a:ext cx="4435475" cy="220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0"/>
          <p:cNvGraphicFramePr>
            <a:graphicFrameLocks/>
          </p:cNvGraphicFramePr>
          <p:nvPr/>
        </p:nvGraphicFramePr>
        <p:xfrm>
          <a:off x="4335463" y="3335338"/>
          <a:ext cx="4649787" cy="241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50825" y="333375"/>
          <a:ext cx="3889375" cy="2851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1763"/>
                <a:gridCol w="827248"/>
                <a:gridCol w="620364"/>
              </a:tblGrid>
              <a:tr h="652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абс.ч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145" marR="7145" marT="7139" marB="0" anchor="ctr"/>
                </a:tc>
              </a:tr>
              <a:tr h="373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7145" marR="7145" marT="7139" marB="0" anchor="ctr"/>
                </a:tc>
              </a:tr>
              <a:tr h="616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медперсонал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</a:t>
                      </a:r>
                    </a:p>
                  </a:txBody>
                  <a:tcPr marL="7145" marR="7145" marT="7139" marB="0" anchor="ctr"/>
                </a:tc>
              </a:tr>
              <a:tr h="555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младший </a:t>
                      </a: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медперсонал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7145" marR="7145" marT="7139" marB="0" anchor="ctr"/>
                </a:tc>
              </a:tr>
              <a:tr h="652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145" marR="7145" marT="7139" marB="0" anchor="ctr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50825" y="3644900"/>
          <a:ext cx="3889375" cy="2447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9960"/>
                <a:gridCol w="773183"/>
                <a:gridCol w="966232"/>
              </a:tblGrid>
              <a:tr h="438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(лет)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абс.ч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24863" cy="720725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 виду и локализации травм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052513"/>
          <a:ext cx="8424863" cy="2976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0917"/>
                <a:gridCol w="1581144"/>
                <a:gridCol w="1602802"/>
              </a:tblGrid>
              <a:tr h="3729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виду травм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 anchor="b"/>
                </a:tc>
              </a:tr>
              <a:tr h="3729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колотая рана инъекционной иглой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</a:tr>
              <a:tr h="3729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колотая рана хирургической иглой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</a:tr>
              <a:tr h="73878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попадание биоматериала на слизистые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</a:tr>
              <a:tr h="3729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порезы скальпелем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</a:tr>
              <a:tr h="3729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</a:tr>
              <a:tr h="3729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7146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450" y="4149725"/>
          <a:ext cx="6697663" cy="2237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5564"/>
                <a:gridCol w="1356489"/>
                <a:gridCol w="1695610"/>
              </a:tblGrid>
              <a:tr h="372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локализации травм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="1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</a:tr>
              <a:tr h="372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кисть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</a:tr>
              <a:tr h="372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глаза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</a:tr>
              <a:tr h="372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предплечье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</a:tr>
              <a:tr h="372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</a:tr>
              <a:tr h="372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5" marR="7145" marT="714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900" dirty="0" smtClean="0"/>
              <a:t/>
            </a:r>
            <a:br>
              <a:rPr lang="ru-RU" altLang="ru-RU" sz="2900" dirty="0" smtClean="0"/>
            </a:br>
            <a:r>
              <a:rPr lang="ru-RU" altLang="ru-RU" sz="2900" dirty="0" smtClean="0"/>
              <a:t/>
            </a:r>
            <a:br>
              <a:rPr lang="ru-RU" altLang="ru-RU" sz="2900" dirty="0" smtClean="0"/>
            </a:br>
            <a:endParaRPr lang="ru-RU" altLang="ru-RU" dirty="0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107950" y="0"/>
            <a:ext cx="9036050" cy="6669088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674. 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аварийной ситуации на рабочем месте медицинский работник обязан незамедлительно провести комплекс мероприятий по предотвращению заражения ВИЧ-инфекцией.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altLang="ru-RU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ПКП – комплекс мероприятий направленных на снижение вероятности развития ВИЧ-инфекции после контакта с биологическими жидкостями, </a:t>
            </a:r>
            <a:r>
              <a:rPr lang="ru-RU" altLang="ru-RU" sz="28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инфицированными ВИЧ</a:t>
            </a:r>
            <a:r>
              <a:rPr lang="ru-RU" altLang="ru-RU" sz="30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altLang="ru-RU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ПКП:</a:t>
            </a:r>
          </a:p>
          <a:p>
            <a:pPr marL="0" indent="0">
              <a:buFont typeface="Arial Black" panose="020B0A04020102020204" pitchFamily="34" charset="0"/>
              <a:buAutoNum type="arabicPeriod"/>
              <a:defRPr/>
            </a:pPr>
            <a:r>
              <a:rPr lang="ru-RU" altLang="ru-RU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первичных профилактических мероприятий на рабочем месте</a:t>
            </a:r>
          </a:p>
          <a:p>
            <a:pPr marL="0" indent="0">
              <a:buFont typeface="Arial Black" panose="020B0A04020102020204" pitchFamily="34" charset="0"/>
              <a:buAutoNum type="arabicPeriod"/>
              <a:tabLst>
                <a:tab pos="0" algn="l"/>
              </a:tabLst>
              <a:defRPr/>
            </a:pPr>
            <a:r>
              <a:rPr lang="ru-RU" altLang="ru-RU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Краткосрочный курс приема антиретровирусных препаратов</a:t>
            </a:r>
          </a:p>
          <a:p>
            <a:pPr>
              <a:defRPr/>
            </a:pP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3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720725"/>
          </a:xfrm>
        </p:spPr>
        <p:txBody>
          <a:bodyPr/>
          <a:lstStyle/>
          <a:p>
            <a:r>
              <a:rPr lang="ru-RU" altLang="ru-RU" sz="2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медработника в аварийной ситуации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950" y="908050"/>
            <a:ext cx="8856663" cy="5689600"/>
          </a:xfrm>
        </p:spPr>
        <p:txBody>
          <a:bodyPr/>
          <a:lstStyle/>
          <a:p>
            <a:pPr marL="0" indent="0">
              <a:buFont typeface="Arial Black" panose="020B0A04020102020204" pitchFamily="34" charset="0"/>
              <a:buAutoNum type="arabicPeriod"/>
              <a:defRPr/>
            </a:pP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первичных профилактических мероприятий на рабочем месте согласно </a:t>
            </a:r>
            <a:r>
              <a:rPr lang="ru-RU" altLang="ru-RU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675, 3472 СанПиН 3.3686-21 «Санитарно-эпидемиологические требования по профилактике инфекционных болезней»</a:t>
            </a:r>
          </a:p>
          <a:p>
            <a:pPr marL="0" indent="0">
              <a:buFont typeface="Arial Black" panose="020B0A04020102020204" pitchFamily="34" charset="0"/>
              <a:buAutoNum type="arabicPeriod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Уточнение ВИЧ-статуса пациента (вероятного источника инфекции) и медицинского работника (экспресс-тестирование)</a:t>
            </a:r>
          </a:p>
          <a:p>
            <a:pPr marL="0" indent="0">
              <a:buFont typeface="Arial Black" panose="020B0A04020102020204" pitchFamily="34" charset="0"/>
              <a:buAutoNum type="arabicPeriod"/>
              <a:defRPr/>
            </a:pP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 экстренной </a:t>
            </a:r>
            <a:r>
              <a:rPr lang="ru-RU" altLang="ru-RU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постконтактной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профилактики (ПКП) заражения ВИЧ антиретровирусными препаратами (при наличии показаний). Прием АРВП должен быть начат не позднее 72 часов, лучше в первые 2 часа после АС</a:t>
            </a:r>
          </a:p>
          <a:p>
            <a:pPr marL="0" indent="0">
              <a:buFont typeface="Arial Black" panose="020B0A04020102020204" pitchFamily="34" charset="0"/>
              <a:buAutoNum type="arabicPeriod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расследования причин и обстоятельств аварийной ситуации и оформление аварийной ситуации</a:t>
            </a:r>
          </a:p>
          <a:p>
            <a:pPr marL="0" indent="0">
              <a:buFont typeface="Arial Black" panose="020B0A04020102020204" pitchFamily="34" charset="0"/>
              <a:buAutoNum type="arabicPeriod"/>
              <a:defRPr/>
            </a:pP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Медицинское  наблюдение за пострадавшим медицинским работником в течение 12 месяцев</a:t>
            </a:r>
          </a:p>
          <a:p>
            <a:pPr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249238"/>
            <a:ext cx="8785225" cy="634841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Аварийными ситуациями, требующими проведения первичных профилактических мероприятий на рабочем месте являются: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675, 3472 СанПиН 3.3686-21 «Санитарно-эпидемиологические требования по профилактике инфекционных болезней»)</a:t>
            </a:r>
          </a:p>
          <a:p>
            <a:pPr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загрязнение перчаток биоматериалом, </a:t>
            </a:r>
          </a:p>
          <a:p>
            <a:pPr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попадание крови или других биологических жидкостей на кожу,  </a:t>
            </a:r>
          </a:p>
          <a:p>
            <a:pPr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уколы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порезы,</a:t>
            </a:r>
          </a:p>
          <a:p>
            <a:pPr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попадание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 и других биологических жидкостей пациента на слизистую глаз, носа,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рта,</a:t>
            </a:r>
          </a:p>
          <a:p>
            <a:pPr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попадание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 и других биологических жидкостей пациента на халат (одежду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865187"/>
          </a:xfrm>
        </p:spPr>
        <p:txBody>
          <a:bodyPr/>
          <a:lstStyle/>
          <a:p>
            <a:r>
              <a:rPr lang="ru-RU" altLang="ru-RU" sz="2800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ВИЧ-статуса пациента и медработника</a:t>
            </a:r>
          </a:p>
        </p:txBody>
      </p:sp>
      <p:sp>
        <p:nvSpPr>
          <p:cNvPr id="51202" name="Rectangle 3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40067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ВИЧ-статус пациента неизвестен, </a:t>
            </a:r>
            <a:r>
              <a:rPr lang="ru-RU" altLang="ru-RU" sz="28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на ВИЧ пациента и медицинского работника (контактировавшего лица)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3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экспресс-тестирование </a:t>
            </a:r>
            <a:r>
              <a:rPr lang="ru-RU" altLang="ru-RU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антитела к ВИЧ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ru-RU" altLang="ru-RU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экспресс-тест отрицательный, </a:t>
            </a:r>
            <a:r>
              <a:rPr lang="ru-RU" altLang="ru-RU" sz="2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опросить пациента о наличии симптомов острой ВИЧ-инфекции в течение 3-х последних месяцев, употреблении  наркотиков, незащищенных сексуальных контактах,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носительстве вирусных гепатитов, ИППП, воспалительных заболеваний мочеполовой сферы, других заболеваниях (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эпидпоказания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640762" cy="792162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Экспресс-тесты 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179388" y="981075"/>
            <a:ext cx="8640762" cy="554355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800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ЛПО должны быть обеспечены или иметь при необходимости доступ к экспресс-тестам на ВИЧ.  </a:t>
            </a:r>
          </a:p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4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простых/быстрых тестов используются только для своевременного принятия решений в экстренных ситуациях. </a:t>
            </a:r>
            <a:r>
              <a:rPr lang="ru-RU" altLang="ru-RU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исследование на ВИЧ с применением простых/быстрых тестов должно сопровождаться </a:t>
            </a:r>
            <a:r>
              <a:rPr lang="ru-RU" altLang="ru-RU" sz="24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параллельным исследованием той же порции крови классическими методами ИФА, ИБ. </a:t>
            </a:r>
            <a:r>
              <a:rPr lang="ru-RU" altLang="ru-RU" sz="24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направлением пациента на обследование стандартными методами. </a:t>
            </a:r>
          </a:p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3200" b="1" u="sng" smtClean="0">
                <a:solidFill>
                  <a:srgbClr val="99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положительных результатов </a:t>
            </a:r>
            <a:r>
              <a:rPr lang="ru-RU" altLang="ru-RU" sz="3200" b="1" smtClean="0">
                <a:solidFill>
                  <a:srgbClr val="99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простых/быстрых тестов при обследовании на ВИЧ-инфекцию должно сопровождаться </a:t>
            </a:r>
            <a:r>
              <a:rPr lang="ru-RU" altLang="ru-RU" sz="3200" b="1" u="sng" smtClean="0">
                <a:solidFill>
                  <a:srgbClr val="99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обязательным направлением пациента в Центр СПИД</a:t>
            </a:r>
            <a:endParaRPr lang="ru-RU" altLang="ru-RU" sz="3200" b="1" u="sng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112250" cy="1155700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для назначения антиретровирусных препаратов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107950" y="1271588"/>
            <a:ext cx="8928100" cy="5253037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ru-RU" altLang="ru-RU" sz="24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ВИЧ-статус пациента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ВИЧ – положительный статус пациента</a:t>
            </a:r>
          </a:p>
          <a:p>
            <a:pPr algn="just">
              <a:buFontTx/>
              <a:buChar char="-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экспресс-теста положительный, </a:t>
            </a:r>
          </a:p>
          <a:p>
            <a:pPr marL="0" indent="0" algn="just">
              <a:buFontTx/>
              <a:buChar char="-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экспресс-теста отрицательный, но в анамнезе наличие симптомов острой ВИЧ-инфекции в течение 3-х последних месяцев, употребление  наркотиков, незащищенные сексуальные контактов</a:t>
            </a:r>
          </a:p>
          <a:p>
            <a:pPr algn="just">
              <a:buFontTx/>
              <a:buChar char="-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ВИЧ-статус не уточнен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контактов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с кровью и другими биологическими жидкостями, окрашенными кровью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4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контактов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уколы, порезы использованным инструментарием, попадание биологических жидкостей на слизистые оболочки или поврежденную кожу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69325" cy="863600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антиретровирусных препаратов не показано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>
          <a:xfrm>
            <a:off x="179388" y="1412875"/>
            <a:ext cx="8640762" cy="51847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доказанном ВИЧ-отрицательном статусе пациента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контакте с биологическим  жидкостями, не представляющими существенного риска: слезная жидкость, слюна без примеси крови, моча,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контакте биоматериала с неповрежденной кожей (в том числе и крови)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ВИЧ-положительном статусе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медработника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в течение 12 месяцев и </a:t>
            </a:r>
            <a:r>
              <a:rPr lang="ru-RU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на антитела к ВИЧ через 3, 6, 12 месяцев</a:t>
            </a:r>
            <a:endParaRPr lang="ru-RU" altLang="ru-RU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69325" cy="863600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Химиопрофилактика антиретровирусными препаратами</a:t>
            </a:r>
          </a:p>
        </p:txBody>
      </p:sp>
      <p:sp>
        <p:nvSpPr>
          <p:cNvPr id="51202" name="Rectangle 3"/>
          <p:cNvSpPr>
            <a:spLocks noGrp="1"/>
          </p:cNvSpPr>
          <p:nvPr>
            <p:ph idx="1"/>
          </p:nvPr>
        </p:nvSpPr>
        <p:spPr>
          <a:xfrm>
            <a:off x="107950" y="1557338"/>
            <a:ext cx="8928100" cy="5040312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677.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антиретровирусных препаратов должен быть начат 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первых двух часов после аварии, но не позднее 72 часов. </a:t>
            </a:r>
            <a:endParaRPr lang="ru-RU" altLang="ru-RU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sz="28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u="sng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altLang="ru-RU" sz="3200" b="1" u="sng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препарата.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sz="28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 28 дней.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сразу назначить полноценную схему ВААРТ, 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прием одного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двух имеющихся в наличии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препаратов, затем схема корректируется.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719137"/>
          </a:xfrm>
        </p:spPr>
        <p:txBody>
          <a:bodyPr/>
          <a:lstStyle/>
          <a:p>
            <a:r>
              <a:rPr lang="ru-RU" altLang="ru-RU" sz="3000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развития эпидемии ВИЧ-инфекции </a:t>
            </a:r>
            <a:endParaRPr lang="ru-RU" altLang="ru-RU" sz="3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002713" cy="5545137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Растет число ВИЧ-инфицированных и число лиц с еще не выявленным заболеванием</a:t>
            </a:r>
          </a:p>
          <a:p>
            <a:pPr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число ВИЧ-инфицированных, не входящих в группы риска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когорта ВИЧ-инфицированных в старших возрастных группах, нуждающихся  в медицинской помощи в условиях ЛПО в связи с развитием других заболеваний, травм и т.п.</a:t>
            </a:r>
          </a:p>
          <a:p>
            <a:pPr algn="just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 с  ухудшением  эпидемиологической ситуации  по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ВИЧ-инфекции, возрастает  риск инфицирования при оказании медицинской помощи, в том числе и медицинских работников.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4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Самарской области в 2015 году был зарегистрирован случай профессионального заражения ВИЧ-инфекцией процедурной медицинской сестры ООО </a:t>
            </a:r>
            <a:r>
              <a:rPr lang="ru-RU" sz="2400" b="1" i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Ситилаб</a:t>
            </a:r>
            <a:r>
              <a:rPr lang="ru-RU" sz="24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69325" cy="863600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Химиопрофилактика антиретровирусными препаратами</a:t>
            </a:r>
          </a:p>
        </p:txBody>
      </p:sp>
      <p:sp>
        <p:nvSpPr>
          <p:cNvPr id="2" name="Rectangle 3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53276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ПКП (была в СП до 2021 года): 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зидовудин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мг + 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ламивудин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мг (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таб. 2 раза в день), 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калетра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лопинавир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мг+ритонавир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мг) по 2 таб. 2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раза) (через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часов) 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alt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ВИЧ-инфекция у взрослых </a:t>
            </a:r>
            <a:r>
              <a:rPr lang="ru-RU" alt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2020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предлагают другую схему – прием 1 раз в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сутки):</a:t>
            </a: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тенофовир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 мг+ </a:t>
            </a: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ламивудин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 мг (</a:t>
            </a: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тенофовир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300мг  + </a:t>
            </a: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эмтрицитабин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 мг) 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долутегравир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мг (можно </a:t>
            </a: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ралтегравир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атазанавир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калетра</a:t>
            </a:r>
            <a:r>
              <a:rPr lang="ru-RU" alt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dirty="0">
              <a:latin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/>
              <a:t> </a:t>
            </a:r>
            <a:endParaRPr lang="ru-RU" altLang="ru-RU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69325" cy="863600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Химиопрофилактика антиретровирусными препаратами</a:t>
            </a:r>
          </a:p>
        </p:txBody>
      </p:sp>
      <p:sp>
        <p:nvSpPr>
          <p:cNvPr id="51202" name="Rectangle 3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327650"/>
          </a:xfrm>
        </p:spPr>
        <p:txBody>
          <a:bodyPr/>
          <a:lstStyle/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681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Все медицинские организации должны </a:t>
            </a:r>
            <a:r>
              <a:rPr 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обеспечены или иметь при необходимости доступ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экспресс-тестам на ВИЧ и антиретровирусным препаратам.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 антиретровирусных препаратов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храниться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организации по выбору органов исполнительной власти субъектов Российской Федерации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здравоохранения.</a:t>
            </a:r>
          </a:p>
          <a:p>
            <a:pPr marL="0" indent="0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Самарской области – это ГБУЗ СОКЦ СПИД. </a:t>
            </a:r>
            <a:endParaRPr lang="ru-RU" sz="2400" b="1" u="sng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682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Пострадавшие </a:t>
            </a:r>
            <a:r>
              <a:rPr lang="ru-RU" sz="2800" b="1" u="sng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обращения должны быть направлены в Центр СПИД </a:t>
            </a:r>
            <a:r>
              <a:rPr lang="ru-RU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корректирования схем </a:t>
            </a:r>
            <a:r>
              <a:rPr lang="ru-RU" sz="2400" b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химиопрофилактики</a:t>
            </a:r>
            <a:r>
              <a:rPr lang="ru-RU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организации диспансерного наблюдения. </a:t>
            </a:r>
            <a:endParaRPr lang="ru-RU" altLang="ru-RU" sz="24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sz="24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dirty="0">
              <a:latin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/>
              <a:t> </a:t>
            </a:r>
            <a:endParaRPr lang="ru-RU" altLang="ru-RU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712200" cy="720725"/>
          </a:xfrm>
        </p:spPr>
        <p:txBody>
          <a:bodyPr/>
          <a:lstStyle/>
          <a:p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в Центр СПИД необходимо</a:t>
            </a:r>
            <a:b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2" name="Rectangle 3"/>
          <p:cNvSpPr>
            <a:spLocks noGrp="1"/>
          </p:cNvSpPr>
          <p:nvPr>
            <p:ph idx="1"/>
          </p:nvPr>
        </p:nvSpPr>
        <p:spPr>
          <a:xfrm>
            <a:off x="0" y="765175"/>
            <a:ext cx="8964613" cy="5903913"/>
          </a:xfrm>
        </p:spPr>
        <p:txBody>
          <a:bodyPr/>
          <a:lstStyle/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предъявить  </a:t>
            </a:r>
            <a:r>
              <a:rPr lang="ru-RU" altLang="ru-RU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 аварийной ситуации</a:t>
            </a:r>
            <a:r>
              <a:rPr lang="ru-RU" alt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заверенный печатью или штампом учреждения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(если не успели составить акт – </a:t>
            </a:r>
            <a:r>
              <a:rPr lang="ru-RU" alt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направление, тоже с печатью или штампом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Обязательно должны быть данные о пациенте (фамилия, имя , отчество, дата рождения, домашний адрес, результаты тестирования на ВИЧ; обстоятельства аварийной ситуации и характер травмы</a:t>
            </a:r>
          </a:p>
          <a:p>
            <a:pPr marL="342900" indent="-34290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паспорт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полис и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ru-RU" altLang="ru-RU" sz="24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медработников ведется в рабочие дни по адресам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Самара, ул. Ново-Садовая, 226, кабинет 163 (с 8 до 19 часов)</a:t>
            </a:r>
          </a:p>
          <a:p>
            <a:pPr marL="342900" indent="-34290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Тольятти, ул. Зеленая, 15 (с 8 до 19 часов)</a:t>
            </a:r>
          </a:p>
          <a:p>
            <a:pPr marL="342900" indent="-34290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Тольятти, б. Здоровья, 25 (с 8 до 19 часов)</a:t>
            </a:r>
          </a:p>
          <a:p>
            <a:pPr marL="342900" indent="-34290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Новокуйбышевск, ул. Чернышевского, 1А (с 8 до 15.42)</a:t>
            </a:r>
          </a:p>
          <a:p>
            <a:pPr marL="342900" indent="-342900" algn="just" defTabSz="9144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Char char="-"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Сызрань, ул. Астраханская, 41 (с 8 до 15.42)</a:t>
            </a:r>
            <a:endParaRPr lang="ru-RU" alt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914400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alt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dirty="0">
              <a:solidFill>
                <a:srgbClr val="990000"/>
              </a:solidFill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dirty="0">
              <a:latin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/>
              <a:t> </a:t>
            </a:r>
            <a:endParaRPr lang="ru-RU" altLang="ru-RU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640762" cy="863600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аварийной ситуации</a:t>
            </a:r>
            <a:b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554355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678. При наступлении аварийной ситуации, повлекшей за собой риск заражения ВИЧ-инфекцией, сотрудники медицинских организаций </a:t>
            </a: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незамедлительно сообщать о каждом аварийном случае руководителю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подразделения, его заместителю или вышестоящему руководителю.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679. Аварийные ситуации должны учитываться в каждой медицинской организации </a:t>
            </a: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учета аварийных ситуаций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проведении медицинских манипуляций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приложение 14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СП 3.3686-21).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случаю должен быть составлен </a:t>
            </a:r>
            <a:r>
              <a:rPr lang="ru-RU" alt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 медицинской аварии в учреждении (Приложение 15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СП 3.3686-21).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190500" y="-26988"/>
            <a:ext cx="8569325" cy="863601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аварийной ситуации</a:t>
            </a:r>
            <a:br>
              <a:rPr lang="ru-RU" altLang="ru-RU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>
          <a:xfrm>
            <a:off x="190500" y="836613"/>
            <a:ext cx="8774113" cy="5976937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676. 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плазмы (или сыворотки) крови человека, являющегося потенциальным источником заражения, и контактного лица,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 для хранения в течение 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месяцев в Центр СПИД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(код обследования 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участники аварийной ситуации с попаданием крови и биологических жидкостей под кожу, на кожу и слизистые)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680. С целью устранения причин аварийной ситуации, а также подтверждения связи инфекционного заболевания с исполнением служебных обязанностей работником медицинской организации следует организовать работу 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эпидемиологическому расследованию аварийной ситуации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674 В случае выявления 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факта заболевания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возникшего во взаимосвязи с аварийной ситуацией, а также аварийной ситуации, в результате которой были получены увечья, телесные повреждения, повлекшие за собой необходимость перевода пострадавшего на другую работу, временную или стойкую утрату им трудоспособности либо смерть, составляются </a:t>
            </a:r>
            <a:r>
              <a:rPr lang="ru-RU" alt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 случае профессионального заболевания и акт о несчастном случае на производстве.</a:t>
            </a:r>
          </a:p>
          <a:p>
            <a:pPr>
              <a:defRPr/>
            </a:pPr>
            <a:endParaRPr lang="ru-RU" alt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773112"/>
          </a:xfrm>
        </p:spPr>
        <p:txBody>
          <a:bodyPr/>
          <a:lstStyle/>
          <a:p>
            <a:pPr algn="ctr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3200" b="1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 за медработниками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68611" name="Rectangle 3"/>
          <p:cNvSpPr>
            <a:spLocks noGrp="1"/>
          </p:cNvSpPr>
          <p:nvPr>
            <p:ph idx="1"/>
          </p:nvPr>
        </p:nvSpPr>
        <p:spPr>
          <a:xfrm>
            <a:off x="107950" y="889000"/>
            <a:ext cx="8928100" cy="5780088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683.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диспансерного наблюдения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пациентов, пострадавших в аварийных ситуациях, связанных с риском инфицирования ВИЧ,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1 год;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обследования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антитела к ВИЧ (ИФА/ИХЛА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(ближайшие дни после) аварийной ситуации, в дальнейшем через 3, 6, 12 месяцев после аварии.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684. Пострадавший должен быть предупрежден о том, что он может быть источником инфекции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всего периода наблюдения и поэтому ему надлежит соблюдать меры предосторожности,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избежать возможной передачи ВИЧ-инфекции.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685.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года при отрицательных результатах лабораторных исследований пострадавший снимается с диспансерного наблюдения.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тестирования через 12 месяцев после травмы необходимо направить в Центр СПИД для снятия с диспансерного наблюдения.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ru-RU" alt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dirty="0" smtClean="0">
              <a:solidFill>
                <a:srgbClr val="990000"/>
              </a:solidFill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dirty="0" smtClean="0">
              <a:latin typeface="Tahoma" panose="020B0604030504040204" pitchFamily="34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 smtClean="0"/>
              <a:t> </a:t>
            </a:r>
            <a:endParaRPr lang="ru-RU" altLang="ru-RU" i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ъект 2"/>
          <p:cNvSpPr>
            <a:spLocks noGrp="1"/>
          </p:cNvSpPr>
          <p:nvPr>
            <p:ph idx="4294967295"/>
          </p:nvPr>
        </p:nvSpPr>
        <p:spPr>
          <a:xfrm>
            <a:off x="179388" y="115888"/>
            <a:ext cx="8640762" cy="662622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lang="ru-RU" alt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alt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alt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540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Grp="1"/>
          </p:cNvSpPr>
          <p:nvPr>
            <p:ph type="body" sz="half" idx="4294967295"/>
          </p:nvPr>
        </p:nvSpPr>
        <p:spPr>
          <a:xfrm>
            <a:off x="0" y="404813"/>
            <a:ext cx="8964613" cy="6453187"/>
          </a:xfrm>
          <a:solidFill>
            <a:schemeClr val="bg1"/>
          </a:solidFill>
        </p:spPr>
        <p:txBody>
          <a:bodyPr/>
          <a:lstStyle/>
          <a:p>
            <a:pPr marL="0" indent="269875"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медицинской помощи медицинский работник, в подавляющем большинстве случаев, не может заранее знать о наличии у пациента ВИЧ-инфекции, так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как: 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 algn="just">
              <a:lnSpc>
                <a:spcPct val="90000"/>
              </a:lnSpc>
            </a:pPr>
            <a:r>
              <a:rPr lang="ru-RU" altLang="ru-RU" sz="28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сам не знает о своём заболевании</a:t>
            </a:r>
          </a:p>
          <a:p>
            <a:pPr marL="0" indent="269875" algn="just">
              <a:lnSpc>
                <a:spcPct val="90000"/>
              </a:lnSpc>
            </a:pPr>
            <a:r>
              <a:rPr lang="ru-RU" altLang="ru-RU" sz="28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скрывает факт ВИЧ-инфекции</a:t>
            </a:r>
          </a:p>
          <a:p>
            <a:pPr marL="0" indent="269875" algn="just">
              <a:lnSpc>
                <a:spcPct val="90000"/>
              </a:lnSpc>
            </a:pPr>
            <a:r>
              <a:rPr lang="ru-RU" altLang="ru-RU" sz="28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без сознания</a:t>
            </a:r>
          </a:p>
          <a:p>
            <a:pPr marL="0" indent="269875"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Госпитализация пациентов с ВИЧ в ЛПО: </a:t>
            </a:r>
          </a:p>
          <a:p>
            <a:pPr marL="0" indent="269875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51% пациентов с впервые выявленной ВИЧ-инфекцией не знали о своем статусе</a:t>
            </a:r>
          </a:p>
          <a:p>
            <a:pPr marL="0" indent="269875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пациентов, находящихся на диспансерном учете в СПИД-центре, поступивших в ЛПО, лишь 1 из 6 сообщает об этом лечащему врачу</a:t>
            </a:r>
          </a:p>
          <a:p>
            <a:pPr marL="0" indent="269875" algn="just">
              <a:lnSpc>
                <a:spcPct val="90000"/>
              </a:lnSpc>
              <a:buFont typeface="Arial" panose="020B0604020202020204" pitchFamily="34" charset="0"/>
              <a:buNone/>
            </a:pP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 algn="just">
              <a:lnSpc>
                <a:spcPct val="90000"/>
              </a:lnSpc>
              <a:buFont typeface="Arial" panose="020B0604020202020204" pitchFamily="34" charset="0"/>
              <a:buNone/>
            </a:pPr>
            <a:endParaRPr lang="ru-RU" altLang="ru-RU" sz="1800" i="1" dirty="0" smtClean="0">
              <a:solidFill>
                <a:srgbClr val="CC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269875">
              <a:lnSpc>
                <a:spcPct val="90000"/>
              </a:lnSpc>
            </a:pPr>
            <a:endParaRPr lang="ru-RU" altLang="ru-RU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Grp="1"/>
          </p:cNvSpPr>
          <p:nvPr>
            <p:ph type="body" sz="half" idx="4294967295"/>
          </p:nvPr>
        </p:nvSpPr>
        <p:spPr>
          <a:xfrm>
            <a:off x="0" y="2532063"/>
            <a:ext cx="8964613" cy="4356100"/>
          </a:xfrm>
          <a:solidFill>
            <a:schemeClr val="bg1"/>
          </a:solidFill>
        </p:spPr>
        <p:txBody>
          <a:bodyPr/>
          <a:lstStyle/>
          <a:p>
            <a:pPr marL="0" indent="269875" algn="just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Основой профилактики инфицирования ВИЧ при оказании медицинской помощи является соблюдение противоэпидемического режима в медицинских организациях в соответствии с санитарно-эпидемиологическим требованиями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sz="32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3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должен считаться потенциальным источником </a:t>
            </a:r>
            <a:r>
              <a:rPr lang="ru-RU" sz="32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гемоконтактных</a:t>
            </a:r>
            <a:r>
              <a:rPr lang="ru-RU" sz="3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инфекций (гепатит B, C, ВИЧ и других).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1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(СанПиН 3.3686-21 «Санитарно-эпидемиологические </a:t>
            </a:r>
            <a:r>
              <a:rPr lang="ru-RU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профилактике инфекционных болезней</a:t>
            </a:r>
            <a:r>
              <a:rPr lang="ru-RU" sz="1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глава </a:t>
            </a:r>
            <a:r>
              <a:rPr 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1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ВИЧ-инфекции»)</a:t>
            </a:r>
            <a:r>
              <a:rPr lang="ru-RU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269875" algn="just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1800" i="1" dirty="0" smtClean="0">
              <a:solidFill>
                <a:srgbClr val="CC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269875">
              <a:lnSpc>
                <a:spcPct val="90000"/>
              </a:lnSpc>
              <a:defRPr/>
            </a:pPr>
            <a:endParaRPr lang="ru-RU" altLang="ru-RU" sz="1800" dirty="0" smtClean="0"/>
          </a:p>
        </p:txBody>
      </p:sp>
      <p:pic>
        <p:nvPicPr>
          <p:cNvPr id="5" name="Рисунок 4" descr="http://komp-r.ucoz.ru/_ph/15/364363810.jpg"/>
          <p:cNvPicPr/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928926" y="208236"/>
            <a:ext cx="3659298" cy="21491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http://komp-r.ucoz.ru/_ph/15/364363810.jpg"/>
          <p:cNvPicPr/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915816" y="188640"/>
            <a:ext cx="3659298" cy="21491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5888"/>
            <a:ext cx="8970962" cy="6553200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 опасными биологическими жидкостями  </a:t>
            </a:r>
            <a:r>
              <a:rPr lang="ru-RU" alt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alt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кровь и биологические жидкости, содержащие видимую кровь</a:t>
            </a:r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Аварийная ситуация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контакт с кровью и другими биологическими жидкостями вследствие попадания их под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кожу (проколы, порезы),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слизистые и поврежденную кожу, произошедший при выполнении служебных обязанностей.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</a:t>
            </a:r>
            <a:r>
              <a:rPr lang="ru-RU" altLang="ru-RU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инфицирования медицинского персонала при единичных медицинских </a:t>
            </a:r>
            <a:r>
              <a:rPr lang="ru-RU" altLang="ru-RU" sz="24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авариях</a:t>
            </a:r>
          </a:p>
          <a:p>
            <a:pPr>
              <a:defRPr/>
            </a:pPr>
            <a:r>
              <a:rPr lang="ru-RU" alt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укол инструментом, загрязненным ВИЧ (+) кровью – 0,3% (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случай на 435 контактов); </a:t>
            </a:r>
          </a:p>
          <a:p>
            <a:pPr>
              <a:defRPr/>
            </a:pPr>
            <a:r>
              <a:rPr lang="ru-RU" alt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попадание ВИЧ (+) крови на слизистые – 0,09% (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случай на 1110 контактов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5"/>
          <p:cNvSpPr>
            <a:spLocks noChangeArrowheads="1"/>
          </p:cNvSpPr>
          <p:nvPr/>
        </p:nvSpPr>
        <p:spPr bwMode="auto">
          <a:xfrm>
            <a:off x="107950" y="115888"/>
            <a:ext cx="8785225" cy="756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Наибольшая вероятность получения травмы возникает при  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взятии проб крови из вены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внутривенных инъекциях и переливаниях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надевании колпачка на использованную иглу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уборке рабочего места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передаче из рук в руки острого хирургического инструментария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опасной технике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ушивания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тканей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повышающие риск возникновения аварийной ситуации </a:t>
            </a:r>
          </a:p>
          <a:p>
            <a:pPr marL="285750" indent="-285750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рабочего времени</a:t>
            </a:r>
          </a:p>
          <a:p>
            <a:pPr marL="285750" indent="-285750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нервно-эмоциональная нагрузка</a:t>
            </a:r>
          </a:p>
          <a:p>
            <a:pPr marL="285750" indent="-285750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ночное время</a:t>
            </a:r>
          </a:p>
          <a:p>
            <a:pPr marL="285750" indent="-285750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профессиональный опыт и подготовка</a:t>
            </a:r>
          </a:p>
          <a:p>
            <a:pPr marL="285750" indent="-285750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игнорирование потенциальных рисков</a:t>
            </a:r>
          </a:p>
          <a:p>
            <a:pPr marL="285750" indent="-285750"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техники безопасности</a:t>
            </a:r>
          </a:p>
          <a:p>
            <a:pPr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13787" cy="6624637"/>
          </a:xfrm>
        </p:spPr>
        <p:txBody>
          <a:bodyPr>
            <a:normAutofit fontScale="925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повышающие риск заражения ВИЧ </a:t>
            </a:r>
          </a:p>
          <a:p>
            <a:pPr>
              <a:spcBef>
                <a:spcPct val="30000"/>
              </a:spcBef>
              <a:spcAft>
                <a:spcPct val="0"/>
              </a:spcAft>
              <a:defRPr/>
            </a:pPr>
            <a:r>
              <a:rPr lang="ru-RU" sz="2600" u="sng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вирусной нагрузки </a:t>
            </a:r>
            <a:r>
              <a:rPr lang="ru-RU" sz="2600" u="sng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(чем выше вирусная нагрузка у пациента, тем выше риск заражения. Если пациент не принимает АРВТ, то вирусная нагрузка будет высокой. 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эффективном лечении вирусная нагрузка в крови пациента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 до неопределяемого уровня - ниже предела обнаружения, тогда риск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минимальный)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контаминации заразным материалом инструментов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(укол иглой после внутривенной манипуляции опаснее, чем после внутримышечной, наличие видимой крови усугубляет ситуацию);</a:t>
            </a:r>
          </a:p>
          <a:p>
            <a:pPr>
              <a:defRPr/>
            </a:pPr>
            <a:r>
              <a:rPr lang="ru-RU" sz="2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нарушения целостности кожных покровов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(укол опаснее поверхностного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оцарапывания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попадания биологических жидкостей на неповрежденную кожу 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слизистые). Наиболее опасны глубокое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(внутримышечное)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повреждение, ранение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загрязненный инструмент попадает в кровеносный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сосуд, ранение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полой иглой;</a:t>
            </a:r>
          </a:p>
          <a:p>
            <a:pPr>
              <a:defRPr/>
            </a:pPr>
            <a:r>
              <a:rPr lang="ru-RU" sz="22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Несвоевременная и неправильная </a:t>
            </a:r>
            <a:r>
              <a:rPr lang="ru-RU" sz="2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раневой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поверхности, отказ или нарушение схемы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постконтактной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34925" y="115888"/>
            <a:ext cx="9109075" cy="674211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80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травмирования медперсонала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Почти треть всех медицинских работников имели как минимум одну травму с уколом иглой в течение 12 месяцев</a:t>
            </a:r>
            <a:r>
              <a:rPr lang="ru-RU" altLang="ru-RU" sz="2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200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Реальный уровень аварийных ситуаций на 100 медработников в год</a:t>
            </a:r>
            <a:r>
              <a:rPr lang="ru-RU" altLang="ru-RU" sz="22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altLang="ru-RU" sz="22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травмы острыми инструментами от 100  (общая практика) до 600 (хирургия)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контакт биоматериала со слизистыми – 1- 3 контакта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4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 регистрируются только 10-40% травм острыми инструментами и 0,3-5% контактов крови со слизистыми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4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регистрации на 100 медработников в год: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от 0,8 (психиатрия) до 6,3 (роддом), Великобритания – 75, Германия - 22,3, США – 20.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320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4,3% медсестер и 3,9% врачей сообщали о возникших травмах</a:t>
            </a:r>
            <a:r>
              <a:rPr lang="ru-RU" alt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8894763" cy="1484313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аварийных ситуаций  медработников, зарегистрированных  в Самарской области, </a:t>
            </a:r>
            <a:br>
              <a:rPr lang="ru-RU" altLang="ru-RU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назначение ПКП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1773238"/>
          <a:ext cx="3843338" cy="334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60"/>
                <a:gridCol w="1108829"/>
                <a:gridCol w="1611349"/>
              </a:tblGrid>
              <a:tr h="738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абс.ч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ПКП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7144" marR="7144" marT="714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0461"/>
              </p:ext>
            </p:extLst>
          </p:nvPr>
        </p:nvGraphicFramePr>
        <p:xfrm>
          <a:off x="4117975" y="1751013"/>
          <a:ext cx="4833938" cy="414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8333</TotalTime>
  <Words>2375</Words>
  <Application>Microsoft Office PowerPoint</Application>
  <PresentationFormat>Экран (4:3)</PresentationFormat>
  <Paragraphs>299</Paragraphs>
  <Slides>26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Главная</vt:lpstr>
      <vt:lpstr>Тема Office</vt:lpstr>
      <vt:lpstr>       </vt:lpstr>
      <vt:lpstr>Особенности развития эпидемии ВИЧ-инфекции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Число аварийных ситуаций  медработников, зарегистрированных  в Самарской области,  и назначение ПКП</vt:lpstr>
      <vt:lpstr>Презентация PowerPoint</vt:lpstr>
      <vt:lpstr>Структура по виду и локализации травм</vt:lpstr>
      <vt:lpstr>  </vt:lpstr>
      <vt:lpstr>Алгоритм действий медработника в аварийной ситуации</vt:lpstr>
      <vt:lpstr>Презентация PowerPoint</vt:lpstr>
      <vt:lpstr>Уточнение ВИЧ-статуса пациента и медработника</vt:lpstr>
      <vt:lpstr>Экспресс-тесты </vt:lpstr>
      <vt:lpstr>Показания для назначения антиретровирусных препаратов</vt:lpstr>
      <vt:lpstr>Назначение антиретровирусных препаратов не показано</vt:lpstr>
      <vt:lpstr>Химиопрофилактика антиретровирусными препаратами</vt:lpstr>
      <vt:lpstr>Химиопрофилактика антиретровирусными препаратами</vt:lpstr>
      <vt:lpstr>Химиопрофилактика антиретровирусными препаратами</vt:lpstr>
      <vt:lpstr> При обращении в Центр СПИД необходимо </vt:lpstr>
      <vt:lpstr> Оформление аварийной ситуации </vt:lpstr>
      <vt:lpstr> Оформление аварийной ситуации </vt:lpstr>
      <vt:lpstr> Диспансерное наблюдение за медработниками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PROFOTDEL E S</dc:creator>
  <cp:lastModifiedBy>Садыкова Гузель Бикьяновна</cp:lastModifiedBy>
  <cp:revision>2456</cp:revision>
  <cp:lastPrinted>2022-11-16T13:26:59Z</cp:lastPrinted>
  <dcterms:created xsi:type="dcterms:W3CDTF">2012-04-09T06:43:51Z</dcterms:created>
  <dcterms:modified xsi:type="dcterms:W3CDTF">2022-11-18T11:42:40Z</dcterms:modified>
</cp:coreProperties>
</file>