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sldIdLst>
    <p:sldId id="256" r:id="rId4"/>
    <p:sldId id="275" r:id="rId5"/>
    <p:sldId id="279" r:id="rId6"/>
    <p:sldId id="283" r:id="rId7"/>
    <p:sldId id="276" r:id="rId8"/>
    <p:sldId id="260" r:id="rId9"/>
    <p:sldId id="273" r:id="rId10"/>
    <p:sldId id="264" r:id="rId11"/>
    <p:sldId id="268" r:id="rId12"/>
    <p:sldId id="282" r:id="rId13"/>
    <p:sldId id="270" r:id="rId14"/>
    <p:sldId id="284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B2"/>
    <a:srgbClr val="00849E"/>
    <a:srgbClr val="006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>
      <p:cViewPr varScale="1">
        <p:scale>
          <a:sx n="59" d="100"/>
          <a:sy n="59" d="100"/>
        </p:scale>
        <p:origin x="1004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A792A-1C48-4FDB-AB52-54F3BCF96CDF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D3A9-2C00-454A-A99B-1614A591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4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3A9-2C00-454A-A99B-1614A59150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5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3A9-2C00-454A-A99B-1614A591502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1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3A9-2C00-454A-A99B-1614A591502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9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3A9-2C00-454A-A99B-1614A59150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78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589120" y="2514600"/>
            <a:ext cx="8914320" cy="104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2589120" y="2514600"/>
            <a:ext cx="8914320" cy="104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2589120" y="2514600"/>
            <a:ext cx="8914320" cy="1048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2"/>
          <p:cNvGrpSpPr/>
          <p:nvPr/>
        </p:nvGrpSpPr>
        <p:grpSpPr>
          <a:xfrm>
            <a:off x="0" y="228600"/>
            <a:ext cx="2850480" cy="6637680"/>
            <a:chOff x="0" y="228600"/>
            <a:chExt cx="2850480" cy="6637680"/>
          </a:xfrm>
        </p:grpSpPr>
        <p:sp>
          <p:nvSpPr>
            <p:cNvPr id="31" name="Freeform 11"/>
            <p:cNvSpPr/>
            <p:nvPr/>
          </p:nvSpPr>
          <p:spPr>
            <a:xfrm>
              <a:off x="0" y="2575080"/>
              <a:ext cx="99720" cy="62496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Freeform 12"/>
            <p:cNvSpPr/>
            <p:nvPr/>
          </p:nvSpPr>
          <p:spPr>
            <a:xfrm>
              <a:off x="128520" y="3156480"/>
              <a:ext cx="645480" cy="232128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Freeform 13"/>
            <p:cNvSpPr/>
            <p:nvPr/>
          </p:nvSpPr>
          <p:spPr>
            <a:xfrm>
              <a:off x="807120" y="5447160"/>
              <a:ext cx="608400" cy="141912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Freeform 14"/>
            <p:cNvSpPr/>
            <p:nvPr/>
          </p:nvSpPr>
          <p:spPr>
            <a:xfrm>
              <a:off x="959760" y="6503760"/>
              <a:ext cx="170280" cy="36252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Freeform 15"/>
            <p:cNvSpPr/>
            <p:nvPr/>
          </p:nvSpPr>
          <p:spPr>
            <a:xfrm>
              <a:off x="100800" y="3201120"/>
              <a:ext cx="820800" cy="332748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Freeform 16"/>
            <p:cNvSpPr/>
            <p:nvPr/>
          </p:nvSpPr>
          <p:spPr>
            <a:xfrm>
              <a:off x="22320" y="228600"/>
              <a:ext cx="105120" cy="292680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Freeform 17"/>
            <p:cNvSpPr/>
            <p:nvPr/>
          </p:nvSpPr>
          <p:spPr>
            <a:xfrm>
              <a:off x="78120" y="2944080"/>
              <a:ext cx="77040" cy="492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Freeform 18"/>
            <p:cNvSpPr/>
            <p:nvPr/>
          </p:nvSpPr>
          <p:spPr>
            <a:xfrm>
              <a:off x="769680" y="5478840"/>
              <a:ext cx="189000" cy="102384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Freeform 19"/>
            <p:cNvSpPr/>
            <p:nvPr/>
          </p:nvSpPr>
          <p:spPr>
            <a:xfrm>
              <a:off x="775440" y="1398960"/>
              <a:ext cx="2075040" cy="404712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Freeform 20"/>
            <p:cNvSpPr/>
            <p:nvPr/>
          </p:nvSpPr>
          <p:spPr>
            <a:xfrm>
              <a:off x="922680" y="6530040"/>
              <a:ext cx="160920" cy="33624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Freeform 21"/>
            <p:cNvSpPr/>
            <p:nvPr/>
          </p:nvSpPr>
          <p:spPr>
            <a:xfrm>
              <a:off x="769680" y="5359320"/>
              <a:ext cx="36360" cy="22068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Freeform 22"/>
            <p:cNvSpPr/>
            <p:nvPr/>
          </p:nvSpPr>
          <p:spPr>
            <a:xfrm>
              <a:off x="849960" y="6244560"/>
              <a:ext cx="237600" cy="62136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9"/>
          <p:cNvGrpSpPr/>
          <p:nvPr/>
        </p:nvGrpSpPr>
        <p:grpSpPr>
          <a:xfrm>
            <a:off x="27360" y="-720"/>
            <a:ext cx="2355480" cy="6852960"/>
            <a:chOff x="27360" y="-720"/>
            <a:chExt cx="2355480" cy="6852960"/>
          </a:xfrm>
        </p:grpSpPr>
        <p:sp>
          <p:nvSpPr>
            <p:cNvPr id="14" name="Freeform 27"/>
            <p:cNvSpPr/>
            <p:nvPr/>
          </p:nvSpPr>
          <p:spPr>
            <a:xfrm>
              <a:off x="27360" y="-720"/>
              <a:ext cx="493200" cy="439992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Freeform 28"/>
            <p:cNvSpPr/>
            <p:nvPr/>
          </p:nvSpPr>
          <p:spPr>
            <a:xfrm>
              <a:off x="550440" y="4316400"/>
              <a:ext cx="422280" cy="157968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Freeform 29"/>
            <p:cNvSpPr/>
            <p:nvPr/>
          </p:nvSpPr>
          <p:spPr>
            <a:xfrm>
              <a:off x="1006200" y="5862600"/>
              <a:ext cx="429840" cy="98964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Freeform 30"/>
            <p:cNvSpPr/>
            <p:nvPr/>
          </p:nvSpPr>
          <p:spPr>
            <a:xfrm>
              <a:off x="521640" y="4364280"/>
              <a:ext cx="550800" cy="223488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Freeform 31"/>
            <p:cNvSpPr/>
            <p:nvPr/>
          </p:nvSpPr>
          <p:spPr>
            <a:xfrm>
              <a:off x="468000" y="1289160"/>
              <a:ext cx="173160" cy="302616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Freeform 32"/>
            <p:cNvSpPr/>
            <p:nvPr/>
          </p:nvSpPr>
          <p:spPr>
            <a:xfrm>
              <a:off x="1111680" y="6571440"/>
              <a:ext cx="133200" cy="28044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Freeform 33"/>
            <p:cNvSpPr/>
            <p:nvPr/>
          </p:nvSpPr>
          <p:spPr>
            <a:xfrm>
              <a:off x="502560" y="4107600"/>
              <a:ext cx="81360" cy="510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Freeform 34"/>
            <p:cNvSpPr/>
            <p:nvPr/>
          </p:nvSpPr>
          <p:spPr>
            <a:xfrm>
              <a:off x="973800" y="3145680"/>
              <a:ext cx="1409040" cy="271584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Freeform 35"/>
            <p:cNvSpPr/>
            <p:nvPr/>
          </p:nvSpPr>
          <p:spPr>
            <a:xfrm>
              <a:off x="1073520" y="6600240"/>
              <a:ext cx="119520" cy="25200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Freeform 36"/>
            <p:cNvSpPr/>
            <p:nvPr/>
          </p:nvSpPr>
          <p:spPr>
            <a:xfrm>
              <a:off x="973800" y="5897160"/>
              <a:ext cx="136800" cy="67320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Freeform 37"/>
            <p:cNvSpPr/>
            <p:nvPr/>
          </p:nvSpPr>
          <p:spPr>
            <a:xfrm>
              <a:off x="973800" y="5772600"/>
              <a:ext cx="37080" cy="2268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Freeform 38"/>
            <p:cNvSpPr/>
            <p:nvPr/>
          </p:nvSpPr>
          <p:spPr>
            <a:xfrm>
              <a:off x="1006200" y="6322680"/>
              <a:ext cx="209520" cy="52956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Rectangle 6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Freeform 6"/>
          <p:cNvSpPr/>
          <p:nvPr/>
        </p:nvSpPr>
        <p:spPr>
          <a:xfrm>
            <a:off x="0" y="4323960"/>
            <a:ext cx="1743480" cy="77760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4320" cy="226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22"/>
          <p:cNvGrpSpPr/>
          <p:nvPr/>
        </p:nvGrpSpPr>
        <p:grpSpPr>
          <a:xfrm>
            <a:off x="0" y="228600"/>
            <a:ext cx="2850480" cy="6637680"/>
            <a:chOff x="0" y="228600"/>
            <a:chExt cx="2850480" cy="6637680"/>
          </a:xfrm>
        </p:grpSpPr>
        <p:sp>
          <p:nvSpPr>
            <p:cNvPr id="67" name="Freeform 11"/>
            <p:cNvSpPr/>
            <p:nvPr/>
          </p:nvSpPr>
          <p:spPr>
            <a:xfrm>
              <a:off x="0" y="2575080"/>
              <a:ext cx="99720" cy="62496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Freeform 12"/>
            <p:cNvSpPr/>
            <p:nvPr/>
          </p:nvSpPr>
          <p:spPr>
            <a:xfrm>
              <a:off x="128520" y="3156480"/>
              <a:ext cx="645480" cy="232128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Freeform 13"/>
            <p:cNvSpPr/>
            <p:nvPr/>
          </p:nvSpPr>
          <p:spPr>
            <a:xfrm>
              <a:off x="807120" y="5447160"/>
              <a:ext cx="608400" cy="141912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Freeform 14"/>
            <p:cNvSpPr/>
            <p:nvPr/>
          </p:nvSpPr>
          <p:spPr>
            <a:xfrm>
              <a:off x="959760" y="6503760"/>
              <a:ext cx="170280" cy="36252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Freeform 15"/>
            <p:cNvSpPr/>
            <p:nvPr/>
          </p:nvSpPr>
          <p:spPr>
            <a:xfrm>
              <a:off x="100800" y="3201120"/>
              <a:ext cx="820800" cy="332748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Freeform 16"/>
            <p:cNvSpPr/>
            <p:nvPr/>
          </p:nvSpPr>
          <p:spPr>
            <a:xfrm>
              <a:off x="22320" y="228600"/>
              <a:ext cx="105120" cy="292680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Freeform 17"/>
            <p:cNvSpPr/>
            <p:nvPr/>
          </p:nvSpPr>
          <p:spPr>
            <a:xfrm>
              <a:off x="78120" y="2944080"/>
              <a:ext cx="77040" cy="492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Freeform 18"/>
            <p:cNvSpPr/>
            <p:nvPr/>
          </p:nvSpPr>
          <p:spPr>
            <a:xfrm>
              <a:off x="769680" y="5478840"/>
              <a:ext cx="189000" cy="102384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Freeform 19"/>
            <p:cNvSpPr/>
            <p:nvPr/>
          </p:nvSpPr>
          <p:spPr>
            <a:xfrm>
              <a:off x="775440" y="1398960"/>
              <a:ext cx="2075040" cy="404712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Freeform 20"/>
            <p:cNvSpPr/>
            <p:nvPr/>
          </p:nvSpPr>
          <p:spPr>
            <a:xfrm>
              <a:off x="922680" y="6530040"/>
              <a:ext cx="160920" cy="33624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Freeform 21"/>
            <p:cNvSpPr/>
            <p:nvPr/>
          </p:nvSpPr>
          <p:spPr>
            <a:xfrm>
              <a:off x="769680" y="5359320"/>
              <a:ext cx="36360" cy="22068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Freeform 22"/>
            <p:cNvSpPr/>
            <p:nvPr/>
          </p:nvSpPr>
          <p:spPr>
            <a:xfrm>
              <a:off x="849960" y="6244560"/>
              <a:ext cx="237600" cy="62136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9"/>
          <p:cNvGrpSpPr/>
          <p:nvPr/>
        </p:nvGrpSpPr>
        <p:grpSpPr>
          <a:xfrm>
            <a:off x="27360" y="-720"/>
            <a:ext cx="2355480" cy="6852960"/>
            <a:chOff x="27360" y="-720"/>
            <a:chExt cx="2355480" cy="6852960"/>
          </a:xfrm>
        </p:grpSpPr>
        <p:sp>
          <p:nvSpPr>
            <p:cNvPr id="80" name="Freeform 27"/>
            <p:cNvSpPr/>
            <p:nvPr/>
          </p:nvSpPr>
          <p:spPr>
            <a:xfrm>
              <a:off x="27360" y="-720"/>
              <a:ext cx="493200" cy="439992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Freeform 28"/>
            <p:cNvSpPr/>
            <p:nvPr/>
          </p:nvSpPr>
          <p:spPr>
            <a:xfrm>
              <a:off x="550440" y="4316400"/>
              <a:ext cx="422280" cy="157968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Freeform 29"/>
            <p:cNvSpPr/>
            <p:nvPr/>
          </p:nvSpPr>
          <p:spPr>
            <a:xfrm>
              <a:off x="1006200" y="5862600"/>
              <a:ext cx="429840" cy="98964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Freeform 30"/>
            <p:cNvSpPr/>
            <p:nvPr/>
          </p:nvSpPr>
          <p:spPr>
            <a:xfrm>
              <a:off x="521640" y="4364280"/>
              <a:ext cx="550800" cy="223488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Freeform 31"/>
            <p:cNvSpPr/>
            <p:nvPr/>
          </p:nvSpPr>
          <p:spPr>
            <a:xfrm>
              <a:off x="468000" y="1289160"/>
              <a:ext cx="173160" cy="302616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Freeform 32"/>
            <p:cNvSpPr/>
            <p:nvPr/>
          </p:nvSpPr>
          <p:spPr>
            <a:xfrm>
              <a:off x="1111680" y="6571440"/>
              <a:ext cx="133200" cy="28044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Freeform 33"/>
            <p:cNvSpPr/>
            <p:nvPr/>
          </p:nvSpPr>
          <p:spPr>
            <a:xfrm>
              <a:off x="502560" y="4107600"/>
              <a:ext cx="81360" cy="510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Freeform 34"/>
            <p:cNvSpPr/>
            <p:nvPr/>
          </p:nvSpPr>
          <p:spPr>
            <a:xfrm>
              <a:off x="973800" y="3145680"/>
              <a:ext cx="1409040" cy="271584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Freeform 35"/>
            <p:cNvSpPr/>
            <p:nvPr/>
          </p:nvSpPr>
          <p:spPr>
            <a:xfrm>
              <a:off x="1073520" y="6600240"/>
              <a:ext cx="119520" cy="25200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Freeform 36"/>
            <p:cNvSpPr/>
            <p:nvPr/>
          </p:nvSpPr>
          <p:spPr>
            <a:xfrm>
              <a:off x="973800" y="5897160"/>
              <a:ext cx="136800" cy="67320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Freeform 37"/>
            <p:cNvSpPr/>
            <p:nvPr/>
          </p:nvSpPr>
          <p:spPr>
            <a:xfrm>
              <a:off x="973800" y="5772600"/>
              <a:ext cx="37080" cy="2268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Freeform 38"/>
            <p:cNvSpPr/>
            <p:nvPr/>
          </p:nvSpPr>
          <p:spPr>
            <a:xfrm>
              <a:off x="1006200" y="6322680"/>
              <a:ext cx="209520" cy="52956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Rectangle 6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Freeform 11"/>
          <p:cNvSpPr/>
          <p:nvPr/>
        </p:nvSpPr>
        <p:spPr>
          <a:xfrm flipV="1">
            <a:off x="-3240" y="712440"/>
            <a:ext cx="1587600" cy="50616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22"/>
          <p:cNvGrpSpPr/>
          <p:nvPr/>
        </p:nvGrpSpPr>
        <p:grpSpPr>
          <a:xfrm>
            <a:off x="0" y="228600"/>
            <a:ext cx="2850480" cy="6637680"/>
            <a:chOff x="0" y="228600"/>
            <a:chExt cx="2850480" cy="6637680"/>
          </a:xfrm>
        </p:grpSpPr>
        <p:sp>
          <p:nvSpPr>
            <p:cNvPr id="133" name="Freeform 11"/>
            <p:cNvSpPr/>
            <p:nvPr/>
          </p:nvSpPr>
          <p:spPr>
            <a:xfrm>
              <a:off x="0" y="2575080"/>
              <a:ext cx="99720" cy="62496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Freeform 12"/>
            <p:cNvSpPr/>
            <p:nvPr/>
          </p:nvSpPr>
          <p:spPr>
            <a:xfrm>
              <a:off x="128520" y="3156480"/>
              <a:ext cx="645480" cy="232128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Freeform 13"/>
            <p:cNvSpPr/>
            <p:nvPr/>
          </p:nvSpPr>
          <p:spPr>
            <a:xfrm>
              <a:off x="807120" y="5447160"/>
              <a:ext cx="608400" cy="141912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Freeform 14"/>
            <p:cNvSpPr/>
            <p:nvPr/>
          </p:nvSpPr>
          <p:spPr>
            <a:xfrm>
              <a:off x="959760" y="6503760"/>
              <a:ext cx="170280" cy="36252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Freeform 15"/>
            <p:cNvSpPr/>
            <p:nvPr/>
          </p:nvSpPr>
          <p:spPr>
            <a:xfrm>
              <a:off x="100800" y="3201120"/>
              <a:ext cx="820800" cy="332748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Freeform 16"/>
            <p:cNvSpPr/>
            <p:nvPr/>
          </p:nvSpPr>
          <p:spPr>
            <a:xfrm>
              <a:off x="22320" y="228600"/>
              <a:ext cx="105120" cy="292680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Freeform 17"/>
            <p:cNvSpPr/>
            <p:nvPr/>
          </p:nvSpPr>
          <p:spPr>
            <a:xfrm>
              <a:off x="78120" y="2944080"/>
              <a:ext cx="77040" cy="492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Freeform 18"/>
            <p:cNvSpPr/>
            <p:nvPr/>
          </p:nvSpPr>
          <p:spPr>
            <a:xfrm>
              <a:off x="769680" y="5478840"/>
              <a:ext cx="189000" cy="102384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Freeform 19"/>
            <p:cNvSpPr/>
            <p:nvPr/>
          </p:nvSpPr>
          <p:spPr>
            <a:xfrm>
              <a:off x="775440" y="1398960"/>
              <a:ext cx="2075040" cy="404712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Freeform 20"/>
            <p:cNvSpPr/>
            <p:nvPr/>
          </p:nvSpPr>
          <p:spPr>
            <a:xfrm>
              <a:off x="922680" y="6530040"/>
              <a:ext cx="160920" cy="33624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Freeform 21"/>
            <p:cNvSpPr/>
            <p:nvPr/>
          </p:nvSpPr>
          <p:spPr>
            <a:xfrm>
              <a:off x="769680" y="5359320"/>
              <a:ext cx="36360" cy="22068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Freeform 22"/>
            <p:cNvSpPr/>
            <p:nvPr/>
          </p:nvSpPr>
          <p:spPr>
            <a:xfrm>
              <a:off x="849960" y="6244560"/>
              <a:ext cx="237600" cy="62136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9"/>
          <p:cNvGrpSpPr/>
          <p:nvPr/>
        </p:nvGrpSpPr>
        <p:grpSpPr>
          <a:xfrm>
            <a:off x="27360" y="-720"/>
            <a:ext cx="2355480" cy="6852960"/>
            <a:chOff x="27360" y="-720"/>
            <a:chExt cx="2355480" cy="6852960"/>
          </a:xfrm>
        </p:grpSpPr>
        <p:sp>
          <p:nvSpPr>
            <p:cNvPr id="146" name="Freeform 27"/>
            <p:cNvSpPr/>
            <p:nvPr/>
          </p:nvSpPr>
          <p:spPr>
            <a:xfrm>
              <a:off x="27360" y="-720"/>
              <a:ext cx="493200" cy="439992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Freeform 28"/>
            <p:cNvSpPr/>
            <p:nvPr/>
          </p:nvSpPr>
          <p:spPr>
            <a:xfrm>
              <a:off x="550440" y="4316400"/>
              <a:ext cx="422280" cy="157968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Freeform 29"/>
            <p:cNvSpPr/>
            <p:nvPr/>
          </p:nvSpPr>
          <p:spPr>
            <a:xfrm>
              <a:off x="1006200" y="5862600"/>
              <a:ext cx="429840" cy="98964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Freeform 30"/>
            <p:cNvSpPr/>
            <p:nvPr/>
          </p:nvSpPr>
          <p:spPr>
            <a:xfrm>
              <a:off x="521640" y="4364280"/>
              <a:ext cx="550800" cy="223488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Freeform 31"/>
            <p:cNvSpPr/>
            <p:nvPr/>
          </p:nvSpPr>
          <p:spPr>
            <a:xfrm>
              <a:off x="468000" y="1289160"/>
              <a:ext cx="173160" cy="302616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Freeform 32"/>
            <p:cNvSpPr/>
            <p:nvPr/>
          </p:nvSpPr>
          <p:spPr>
            <a:xfrm>
              <a:off x="1111680" y="6571440"/>
              <a:ext cx="133200" cy="28044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Freeform 33"/>
            <p:cNvSpPr/>
            <p:nvPr/>
          </p:nvSpPr>
          <p:spPr>
            <a:xfrm>
              <a:off x="502560" y="4107600"/>
              <a:ext cx="81360" cy="51048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Freeform 34"/>
            <p:cNvSpPr/>
            <p:nvPr/>
          </p:nvSpPr>
          <p:spPr>
            <a:xfrm>
              <a:off x="973800" y="3145680"/>
              <a:ext cx="1409040" cy="271584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Freeform 35"/>
            <p:cNvSpPr/>
            <p:nvPr/>
          </p:nvSpPr>
          <p:spPr>
            <a:xfrm>
              <a:off x="1073520" y="6600240"/>
              <a:ext cx="119520" cy="25200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Freeform 36"/>
            <p:cNvSpPr/>
            <p:nvPr/>
          </p:nvSpPr>
          <p:spPr>
            <a:xfrm>
              <a:off x="973800" y="5897160"/>
              <a:ext cx="136800" cy="67320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Freeform 37"/>
            <p:cNvSpPr/>
            <p:nvPr/>
          </p:nvSpPr>
          <p:spPr>
            <a:xfrm>
              <a:off x="973800" y="5772600"/>
              <a:ext cx="37080" cy="2268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Freeform 38"/>
            <p:cNvSpPr/>
            <p:nvPr/>
          </p:nvSpPr>
          <p:spPr>
            <a:xfrm>
              <a:off x="1006200" y="6322680"/>
              <a:ext cx="209520" cy="52956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Rectangle 6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Freeform 11"/>
          <p:cNvSpPr/>
          <p:nvPr/>
        </p:nvSpPr>
        <p:spPr>
          <a:xfrm flipV="1">
            <a:off x="-3240" y="712440"/>
            <a:ext cx="1587600" cy="50616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microsoft.com/office/2007/relationships/hdphoto" Target="../media/hdphoto2.wdp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5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Заголовок 9"/>
          <p:cNvSpPr/>
          <p:nvPr/>
        </p:nvSpPr>
        <p:spPr>
          <a:xfrm>
            <a:off x="2279576" y="1628800"/>
            <a:ext cx="8914320" cy="23042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4000" b="0" u="sng" strike="noStrike" spc="-1" dirty="0">
              <a:solidFill>
                <a:srgbClr val="002060"/>
              </a:solidFill>
              <a:uFillTx/>
              <a:latin typeface="Franklin Gothic Medium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4000" u="sng" spc="-1" dirty="0">
              <a:solidFill>
                <a:srgbClr val="002060"/>
              </a:solidFill>
              <a:latin typeface="Franklin Gothic Medium" pitchFamily="34" charset="0"/>
              <a:ea typeface="DejaVu Sans"/>
            </a:endParaRPr>
          </a:p>
          <a:p>
            <a:pPr algn="ctr"/>
            <a:r>
              <a:rPr lang="ru-RU" altLang="ru-RU" sz="6600" b="1" dirty="0">
                <a:solidFill>
                  <a:srgbClr val="0084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Брахитерапия - </a:t>
            </a:r>
            <a:r>
              <a:rPr lang="ru-RU" altLang="ru-RU" sz="4000" b="1" dirty="0">
                <a:solidFill>
                  <a:srgbClr val="0084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прогрессивный метод лечения онкологии</a:t>
            </a:r>
            <a:endParaRPr lang="en-US" altLang="ru-RU" sz="4000" b="1" dirty="0">
              <a:solidFill>
                <a:srgbClr val="0084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8" name="Подзаголовок 10"/>
          <p:cNvSpPr/>
          <p:nvPr/>
        </p:nvSpPr>
        <p:spPr>
          <a:xfrm>
            <a:off x="2783632" y="5085184"/>
            <a:ext cx="8914320" cy="14654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ts val="2309"/>
              </a:lnSpc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84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Осипова Валентина Николаевна –</a:t>
            </a:r>
          </a:p>
          <a:p>
            <a:pPr algn="r">
              <a:lnSpc>
                <a:spcPts val="2309"/>
              </a:lnSpc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84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и.о. старшей операционной медицинской сестры </a:t>
            </a:r>
          </a:p>
          <a:p>
            <a:pPr algn="r">
              <a:lnSpc>
                <a:spcPts val="2309"/>
              </a:lnSpc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84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операционного блока стационара </a:t>
            </a:r>
          </a:p>
          <a:p>
            <a:pPr algn="r">
              <a:lnSpc>
                <a:spcPts val="2309"/>
              </a:lnSpc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0084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ФГБУ ФНКЦРиО ФМБА России</a:t>
            </a:r>
            <a:r>
              <a:rPr lang="ru-RU" altLang="ru-RU" sz="2000" b="1" dirty="0">
                <a:solidFill>
                  <a:srgbClr val="0084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ru-RU" sz="2000" b="1" dirty="0">
              <a:solidFill>
                <a:srgbClr val="0084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9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445400" cy="1445400"/>
          </a:xfrm>
          <a:prstGeom prst="rect">
            <a:avLst/>
          </a:prstGeom>
          <a:ln w="0">
            <a:noFill/>
          </a:ln>
        </p:spPr>
      </p:pic>
      <p:pic>
        <p:nvPicPr>
          <p:cNvPr id="400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745640" y="0"/>
            <a:ext cx="1445400" cy="144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170" y="260648"/>
            <a:ext cx="9721080" cy="47667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br>
              <a:rPr lang="ru-RU" sz="28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Централизованным стерилизационным отделением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775520" y="1052736"/>
            <a:ext cx="9721080" cy="122647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доставляется в ЦСО </a:t>
            </a:r>
          </a:p>
          <a:p>
            <a:pPr algn="ctr"/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проведенной операции в закрытых контейнерных системах марки </a:t>
            </a:r>
            <a:r>
              <a:rPr lang="en-US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Ermis</a:t>
            </a: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AYGUN </a:t>
            </a: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внутрикорпусных тележках вместе с требованием на стерилизацию в 2х экземплярах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410" y="2360140"/>
            <a:ext cx="3686905" cy="42666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11" y="2314602"/>
            <a:ext cx="3717063" cy="217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720" y="4487132"/>
            <a:ext cx="4009380" cy="213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869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Box 449"/>
          <p:cNvSpPr txBox="1"/>
          <p:nvPr/>
        </p:nvSpPr>
        <p:spPr>
          <a:xfrm>
            <a:off x="609480" y="221040"/>
            <a:ext cx="10972440" cy="9037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200" b="1" strike="noStrike" spc="-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5879976" y="1412776"/>
            <a:ext cx="6023992" cy="4222766"/>
          </a:xfrm>
          <a:custGeom>
            <a:avLst/>
            <a:gdLst>
              <a:gd name="connsiteX0" fmla="*/ 0 w 9001000"/>
              <a:gd name="connsiteY0" fmla="*/ 0 h 5086862"/>
              <a:gd name="connsiteX1" fmla="*/ 9001000 w 9001000"/>
              <a:gd name="connsiteY1" fmla="*/ 0 h 5086862"/>
              <a:gd name="connsiteX2" fmla="*/ 9001000 w 9001000"/>
              <a:gd name="connsiteY2" fmla="*/ 5086862 h 5086862"/>
              <a:gd name="connsiteX3" fmla="*/ 0 w 9001000"/>
              <a:gd name="connsiteY3" fmla="*/ 5086862 h 5086862"/>
              <a:gd name="connsiteX4" fmla="*/ 0 w 9001000"/>
              <a:gd name="connsiteY4" fmla="*/ 0 h 5086862"/>
              <a:gd name="connsiteX0" fmla="*/ 0 w 9001000"/>
              <a:gd name="connsiteY0" fmla="*/ 0 h 5086862"/>
              <a:gd name="connsiteX1" fmla="*/ 9001000 w 9001000"/>
              <a:gd name="connsiteY1" fmla="*/ 0 h 5086862"/>
              <a:gd name="connsiteX2" fmla="*/ 9001000 w 9001000"/>
              <a:gd name="connsiteY2" fmla="*/ 5086862 h 5086862"/>
              <a:gd name="connsiteX3" fmla="*/ 0 w 9001000"/>
              <a:gd name="connsiteY3" fmla="*/ 5086862 h 5086862"/>
              <a:gd name="connsiteX4" fmla="*/ 1638454 w 9001000"/>
              <a:gd name="connsiteY4" fmla="*/ 2445604 h 5086862"/>
              <a:gd name="connsiteX5" fmla="*/ 0 w 9001000"/>
              <a:gd name="connsiteY5" fmla="*/ 0 h 5086862"/>
              <a:gd name="connsiteX0" fmla="*/ 0 w 9001000"/>
              <a:gd name="connsiteY0" fmla="*/ 0 h 5095655"/>
              <a:gd name="connsiteX1" fmla="*/ 9001000 w 9001000"/>
              <a:gd name="connsiteY1" fmla="*/ 0 h 5095655"/>
              <a:gd name="connsiteX2" fmla="*/ 9001000 w 9001000"/>
              <a:gd name="connsiteY2" fmla="*/ 5086862 h 5095655"/>
              <a:gd name="connsiteX3" fmla="*/ 3622431 w 9001000"/>
              <a:gd name="connsiteY3" fmla="*/ 5095655 h 5095655"/>
              <a:gd name="connsiteX4" fmla="*/ 1638454 w 9001000"/>
              <a:gd name="connsiteY4" fmla="*/ 2445604 h 5095655"/>
              <a:gd name="connsiteX5" fmla="*/ 0 w 9001000"/>
              <a:gd name="connsiteY5" fmla="*/ 0 h 5095655"/>
              <a:gd name="connsiteX0" fmla="*/ 0 w 9001000"/>
              <a:gd name="connsiteY0" fmla="*/ 0 h 5095655"/>
              <a:gd name="connsiteX1" fmla="*/ 9001000 w 9001000"/>
              <a:gd name="connsiteY1" fmla="*/ 0 h 5095655"/>
              <a:gd name="connsiteX2" fmla="*/ 9001000 w 9001000"/>
              <a:gd name="connsiteY2" fmla="*/ 5086862 h 5095655"/>
              <a:gd name="connsiteX3" fmla="*/ 3622431 w 9001000"/>
              <a:gd name="connsiteY3" fmla="*/ 5095655 h 5095655"/>
              <a:gd name="connsiteX4" fmla="*/ 3229862 w 9001000"/>
              <a:gd name="connsiteY4" fmla="*/ 2577488 h 5095655"/>
              <a:gd name="connsiteX5" fmla="*/ 1638454 w 9001000"/>
              <a:gd name="connsiteY5" fmla="*/ 2445604 h 5095655"/>
              <a:gd name="connsiteX6" fmla="*/ 0 w 9001000"/>
              <a:gd name="connsiteY6" fmla="*/ 0 h 5095655"/>
              <a:gd name="connsiteX0" fmla="*/ 0 w 9001000"/>
              <a:gd name="connsiteY0" fmla="*/ 0 h 5095655"/>
              <a:gd name="connsiteX1" fmla="*/ 9001000 w 9001000"/>
              <a:gd name="connsiteY1" fmla="*/ 0 h 5095655"/>
              <a:gd name="connsiteX2" fmla="*/ 9001000 w 9001000"/>
              <a:gd name="connsiteY2" fmla="*/ 5086862 h 5095655"/>
              <a:gd name="connsiteX3" fmla="*/ 3622431 w 9001000"/>
              <a:gd name="connsiteY3" fmla="*/ 5095655 h 5095655"/>
              <a:gd name="connsiteX4" fmla="*/ 3370539 w 9001000"/>
              <a:gd name="connsiteY4" fmla="*/ 3940296 h 5095655"/>
              <a:gd name="connsiteX5" fmla="*/ 3229862 w 9001000"/>
              <a:gd name="connsiteY5" fmla="*/ 2577488 h 5095655"/>
              <a:gd name="connsiteX6" fmla="*/ 1638454 w 9001000"/>
              <a:gd name="connsiteY6" fmla="*/ 2445604 h 5095655"/>
              <a:gd name="connsiteX7" fmla="*/ 0 w 9001000"/>
              <a:gd name="connsiteY7" fmla="*/ 0 h 5095655"/>
              <a:gd name="connsiteX0" fmla="*/ 32085 w 9033085"/>
              <a:gd name="connsiteY0" fmla="*/ 0 h 5095655"/>
              <a:gd name="connsiteX1" fmla="*/ 9033085 w 9033085"/>
              <a:gd name="connsiteY1" fmla="*/ 0 h 5095655"/>
              <a:gd name="connsiteX2" fmla="*/ 9033085 w 9033085"/>
              <a:gd name="connsiteY2" fmla="*/ 5086862 h 5095655"/>
              <a:gd name="connsiteX3" fmla="*/ 3654516 w 9033085"/>
              <a:gd name="connsiteY3" fmla="*/ 5095655 h 5095655"/>
              <a:gd name="connsiteX4" fmla="*/ 3402624 w 9033085"/>
              <a:gd name="connsiteY4" fmla="*/ 3940296 h 5095655"/>
              <a:gd name="connsiteX5" fmla="*/ 3261947 w 9033085"/>
              <a:gd name="connsiteY5" fmla="*/ 2577488 h 5095655"/>
              <a:gd name="connsiteX6" fmla="*/ 0 w 9033085"/>
              <a:gd name="connsiteY6" fmla="*/ 2296135 h 5095655"/>
              <a:gd name="connsiteX7" fmla="*/ 32085 w 9033085"/>
              <a:gd name="connsiteY7" fmla="*/ 0 h 5095655"/>
              <a:gd name="connsiteX0" fmla="*/ 32085 w 9033085"/>
              <a:gd name="connsiteY0" fmla="*/ 0 h 5095655"/>
              <a:gd name="connsiteX1" fmla="*/ 9033085 w 9033085"/>
              <a:gd name="connsiteY1" fmla="*/ 0 h 5095655"/>
              <a:gd name="connsiteX2" fmla="*/ 9033085 w 9033085"/>
              <a:gd name="connsiteY2" fmla="*/ 5086862 h 5095655"/>
              <a:gd name="connsiteX3" fmla="*/ 3654516 w 9033085"/>
              <a:gd name="connsiteY3" fmla="*/ 5095655 h 5095655"/>
              <a:gd name="connsiteX4" fmla="*/ 3402624 w 9033085"/>
              <a:gd name="connsiteY4" fmla="*/ 3940296 h 5095655"/>
              <a:gd name="connsiteX5" fmla="*/ 3261947 w 9033085"/>
              <a:gd name="connsiteY5" fmla="*/ 2577488 h 5095655"/>
              <a:gd name="connsiteX6" fmla="*/ 0 w 9033085"/>
              <a:gd name="connsiteY6" fmla="*/ 2296135 h 5095655"/>
              <a:gd name="connsiteX7" fmla="*/ 32085 w 9033085"/>
              <a:gd name="connsiteY7" fmla="*/ 0 h 5095655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402624 w 9033085"/>
              <a:gd name="connsiteY4" fmla="*/ 3940296 h 5113240"/>
              <a:gd name="connsiteX5" fmla="*/ 3261947 w 9033085"/>
              <a:gd name="connsiteY5" fmla="*/ 2577488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402624 w 9033085"/>
              <a:gd name="connsiteY4" fmla="*/ 3940296 h 5113240"/>
              <a:gd name="connsiteX5" fmla="*/ 3261947 w 9033085"/>
              <a:gd name="connsiteY5" fmla="*/ 2577488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261947 w 9033085"/>
              <a:gd name="connsiteY5" fmla="*/ 2577488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261947 w 9033085"/>
              <a:gd name="connsiteY5" fmla="*/ 2577488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261947 w 9033085"/>
              <a:gd name="connsiteY5" fmla="*/ 2577488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033347 w 9033085"/>
              <a:gd name="connsiteY5" fmla="*/ 2480773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033347 w 9033085"/>
              <a:gd name="connsiteY5" fmla="*/ 2480773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138854 w 9033085"/>
              <a:gd name="connsiteY5" fmla="*/ 2392850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138854 w 9033085"/>
              <a:gd name="connsiteY5" fmla="*/ 2392850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130062 w 9033085"/>
              <a:gd name="connsiteY5" fmla="*/ 2296135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130062 w 9033085"/>
              <a:gd name="connsiteY5" fmla="*/ 2296135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288324 w 9033085"/>
              <a:gd name="connsiteY4" fmla="*/ 3940296 h 5113240"/>
              <a:gd name="connsiteX5" fmla="*/ 3130062 w 9033085"/>
              <a:gd name="connsiteY5" fmla="*/ 2296135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113240"/>
              <a:gd name="connsiteX1" fmla="*/ 9033085 w 9033085"/>
              <a:gd name="connsiteY1" fmla="*/ 0 h 5113240"/>
              <a:gd name="connsiteX2" fmla="*/ 9033085 w 9033085"/>
              <a:gd name="connsiteY2" fmla="*/ 5086862 h 5113240"/>
              <a:gd name="connsiteX3" fmla="*/ 3320409 w 9033085"/>
              <a:gd name="connsiteY3" fmla="*/ 5113240 h 5113240"/>
              <a:gd name="connsiteX4" fmla="*/ 3165232 w 9033085"/>
              <a:gd name="connsiteY4" fmla="*/ 3931504 h 5113240"/>
              <a:gd name="connsiteX5" fmla="*/ 3130062 w 9033085"/>
              <a:gd name="connsiteY5" fmla="*/ 2296135 h 5113240"/>
              <a:gd name="connsiteX6" fmla="*/ 0 w 9033085"/>
              <a:gd name="connsiteY6" fmla="*/ 2296135 h 5113240"/>
              <a:gd name="connsiteX7" fmla="*/ 32085 w 9033085"/>
              <a:gd name="connsiteY7" fmla="*/ 0 h 5113240"/>
              <a:gd name="connsiteX0" fmla="*/ 32085 w 9033085"/>
              <a:gd name="connsiteY0" fmla="*/ 0 h 5086863"/>
              <a:gd name="connsiteX1" fmla="*/ 9033085 w 9033085"/>
              <a:gd name="connsiteY1" fmla="*/ 0 h 5086863"/>
              <a:gd name="connsiteX2" fmla="*/ 9033085 w 9033085"/>
              <a:gd name="connsiteY2" fmla="*/ 5086862 h 5086863"/>
              <a:gd name="connsiteX3" fmla="*/ 3162147 w 9033085"/>
              <a:gd name="connsiteY3" fmla="*/ 5086863 h 5086863"/>
              <a:gd name="connsiteX4" fmla="*/ 3165232 w 9033085"/>
              <a:gd name="connsiteY4" fmla="*/ 3931504 h 5086863"/>
              <a:gd name="connsiteX5" fmla="*/ 3130062 w 9033085"/>
              <a:gd name="connsiteY5" fmla="*/ 2296135 h 5086863"/>
              <a:gd name="connsiteX6" fmla="*/ 0 w 9033085"/>
              <a:gd name="connsiteY6" fmla="*/ 2296135 h 5086863"/>
              <a:gd name="connsiteX7" fmla="*/ 32085 w 9033085"/>
              <a:gd name="connsiteY7" fmla="*/ 0 h 5086863"/>
              <a:gd name="connsiteX0" fmla="*/ 32085 w 9033085"/>
              <a:gd name="connsiteY0" fmla="*/ 0 h 5086863"/>
              <a:gd name="connsiteX1" fmla="*/ 9033085 w 9033085"/>
              <a:gd name="connsiteY1" fmla="*/ 0 h 5086863"/>
              <a:gd name="connsiteX2" fmla="*/ 9033085 w 9033085"/>
              <a:gd name="connsiteY2" fmla="*/ 5086862 h 5086863"/>
              <a:gd name="connsiteX3" fmla="*/ 3162147 w 9033085"/>
              <a:gd name="connsiteY3" fmla="*/ 5086863 h 5086863"/>
              <a:gd name="connsiteX4" fmla="*/ 3165232 w 9033085"/>
              <a:gd name="connsiteY4" fmla="*/ 3931504 h 5086863"/>
              <a:gd name="connsiteX5" fmla="*/ 3130062 w 9033085"/>
              <a:gd name="connsiteY5" fmla="*/ 2296135 h 5086863"/>
              <a:gd name="connsiteX6" fmla="*/ 0 w 9033085"/>
              <a:gd name="connsiteY6" fmla="*/ 2296135 h 5086863"/>
              <a:gd name="connsiteX7" fmla="*/ 32085 w 9033085"/>
              <a:gd name="connsiteY7" fmla="*/ 0 h 5086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33085" h="5086863">
                <a:moveTo>
                  <a:pt x="32085" y="0"/>
                </a:moveTo>
                <a:lnTo>
                  <a:pt x="9033085" y="0"/>
                </a:lnTo>
                <a:lnTo>
                  <a:pt x="9033085" y="5086862"/>
                </a:lnTo>
                <a:lnTo>
                  <a:pt x="3162147" y="5086863"/>
                </a:lnTo>
                <a:cubicBezTo>
                  <a:pt x="3165980" y="4481064"/>
                  <a:pt x="3169113" y="4368782"/>
                  <a:pt x="3165232" y="3931504"/>
                </a:cubicBezTo>
                <a:cubicBezTo>
                  <a:pt x="3161351" y="3511810"/>
                  <a:pt x="3138854" y="2614124"/>
                  <a:pt x="3130062" y="2296135"/>
                </a:cubicBezTo>
                <a:cubicBezTo>
                  <a:pt x="2681655" y="2303462"/>
                  <a:pt x="387376" y="2283170"/>
                  <a:pt x="0" y="2296135"/>
                </a:cubicBezTo>
                <a:lnTo>
                  <a:pt x="32085" y="0"/>
                </a:lnTo>
                <a:close/>
              </a:path>
            </a:pathLst>
          </a:cu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Clr>
                <a:srgbClr val="000000"/>
              </a:buClr>
              <a:buSzPct val="45000"/>
            </a:pPr>
            <a:r>
              <a:rPr lang="ru-RU" sz="3200" spc="-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брахитерапия должна стать персонализированным инструментом в арсенале лучевой терапии. </a:t>
            </a:r>
          </a:p>
          <a:p>
            <a:pPr algn="ctr">
              <a:buClr>
                <a:srgbClr val="000000"/>
              </a:buClr>
              <a:buSzPct val="45000"/>
            </a:pPr>
            <a:r>
              <a:rPr lang="ru-RU" sz="3200" spc="-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идем в ногу с мировыми лидерами в области радиотерапии.</a:t>
            </a:r>
            <a:endParaRPr lang="ru-RU" sz="3200" b="0" strike="noStrike" spc="-1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4" y="1772816"/>
            <a:ext cx="4877272" cy="325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TextBox 449"/>
          <p:cNvSpPr txBox="1"/>
          <p:nvPr/>
        </p:nvSpPr>
        <p:spPr>
          <a:xfrm>
            <a:off x="1991544" y="476672"/>
            <a:ext cx="9230936" cy="9037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r>
              <a:rPr lang="ru-RU" sz="3200" b="1" strike="noStrike" spc="-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«Жить на белом свете – значит постоянно бороться и постоянно побеждать»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0792" y="3284984"/>
            <a:ext cx="10972440" cy="9037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6000" b="1" spc="-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6000" b="1" strike="noStrike" spc="-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4262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88640"/>
            <a:ext cx="7824192" cy="626368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Брахитерапия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991200" y="1418326"/>
            <a:ext cx="7200800" cy="206668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Точечная лучевая терапия </a:t>
            </a:r>
            <a:r>
              <a:rPr lang="ru-RU" sz="24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контактного воздействия на опухоль путем внедрения, закрытого радионуклидного источника в патологический очаг с помощью специально разработанных видов аппликаторов или игл-интрастатов</a:t>
            </a:r>
            <a:r>
              <a:rPr lang="ru-RU" sz="2800" dirty="0">
                <a:solidFill>
                  <a:srgbClr val="0094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" y="1052735"/>
            <a:ext cx="4104456" cy="279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7352" y="3933056"/>
            <a:ext cx="4248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брахитерапии: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Внутритканевая (муж.)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Внутриполостная (жен.)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48287"/>
              </p:ext>
            </p:extLst>
          </p:nvPr>
        </p:nvGraphicFramePr>
        <p:xfrm>
          <a:off x="5591944" y="4446872"/>
          <a:ext cx="6336704" cy="21031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{68D230F3-CF80-4859-8CE7-A43EE81993B5}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Предстательная железа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Шейка матки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головы и шеи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Молочная железа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  <a:alpha val="89000"/>
                          </a:schemeClr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Прямая кишка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Матка, влагалище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849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Мочевой пузырь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38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3872" y="278956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3200" b="1" spc="-1" dirty="0">
                <a:solidFill>
                  <a:srgbClr val="0094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правовая база</a:t>
            </a:r>
            <a:endParaRPr lang="ru-RU" sz="3600" b="1" spc="-1" dirty="0">
              <a:solidFill>
                <a:srgbClr val="0094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/>
          <p:nvPr/>
        </p:nvSpPr>
        <p:spPr>
          <a:xfrm>
            <a:off x="4799856" y="1196752"/>
            <a:ext cx="7128792" cy="51125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№3-ФЗ от 09.01.1996 «О радиационной безопасности населения»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№ 403ан от 01.07.2015 «Об утверждении стандарта специализированной медицинской помощи при злокачественных новообразованиях предстательной железы (Брахитерапия I-125)»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2.6.1.2523-09. Нормы радиационной безопасности (НРБ-99/2009)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2.6.6.1168-02. Санитарные правила обращения с радиоактивными отходами (СПОРО-2002)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2.6.1.2712-10. Гигиенические требования по обеспечению радиационной безопасности при внутритканевой лучевой терапии (брахитерапии) методом имплантации закрытых радионуклидных источников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6535" y="467478"/>
            <a:ext cx="1655378" cy="1458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2968" y="1441272"/>
            <a:ext cx="2762513" cy="400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600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3512" y="476672"/>
            <a:ext cx="4176464" cy="100811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брахитерапии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392144" y="548680"/>
            <a:ext cx="4536504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30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Мультидисциплинарная команда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/>
          </p:nvPr>
        </p:nvSpPr>
        <p:spPr>
          <a:xfrm>
            <a:off x="7392144" y="1628800"/>
            <a:ext cx="4536504" cy="266429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</a:t>
            </a:r>
            <a:r>
              <a:rPr lang="ru-RU" sz="2200" dirty="0" err="1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радиотерапевт</a:t>
            </a:r>
            <a:r>
              <a:rPr lang="ru-RU" sz="22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Врач-анестезиолог;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физик;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Рентгенолаборант</a:t>
            </a:r>
            <a:r>
              <a:rPr lang="ru-RU" sz="22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медицинская сестра;</a:t>
            </a:r>
          </a:p>
          <a:p>
            <a:pPr marL="285750" indent="-19685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– </a:t>
            </a:r>
            <a:r>
              <a:rPr lang="ru-RU" sz="2200" dirty="0" err="1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анестезистка</a:t>
            </a:r>
            <a:endParaRPr lang="ru-RU" sz="2200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3288" y="1556792"/>
            <a:ext cx="59046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эндостата/</a:t>
            </a:r>
            <a:r>
              <a:rPr lang="ru-RU" sz="2000" dirty="0" err="1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интрастата</a:t>
            </a: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визуализации: </a:t>
            </a:r>
          </a:p>
          <a:p>
            <a:pPr>
              <a:defRPr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контроля правильности установки эндостата/</a:t>
            </a:r>
            <a:r>
              <a:rPr lang="ru-RU" sz="2000" dirty="0" err="1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интрастата</a:t>
            </a: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правильного оконтуривания клинических объемов опухоли, мишени и критических органов;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дозиметрического планирования </a:t>
            </a:r>
          </a:p>
          <a:p>
            <a:pPr>
              <a:defRPr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планирующей компьютерной системы;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лечения на брахитерапевтическом аппарате </a:t>
            </a:r>
          </a:p>
          <a:p>
            <a:pPr>
              <a:defRPr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специальном боксе или в радиологической операционной.</a:t>
            </a:r>
          </a:p>
          <a:p>
            <a:pPr>
              <a:defRPr/>
            </a:pPr>
            <a:endParaRPr lang="ru-RU" sz="1400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https://assets.intersystems.com/dims4/default/75277da/2147483647/strip/true/crop/5540x3693+0+2/resize/1560x1040!/quality/90/?url=http%3A%2F%2Finter-systems-brightspot.s3.amazonaws.com%2F15%2F8b%2F57484a3d47258af48f111deb25dc%2Fgettyimages-13146462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823" y="4365104"/>
            <a:ext cx="3331146" cy="222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755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9875957" cy="720080"/>
          </a:xfrm>
        </p:spPr>
        <p:txBody>
          <a:bodyPr/>
          <a:lstStyle/>
          <a:p>
            <a:pPr marL="342900" indent="-342900" algn="l"/>
            <a:r>
              <a:rPr lang="ru-RU" sz="40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операционного зала к работе:</a:t>
            </a:r>
            <a:br>
              <a:rPr lang="ru-RU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388394" y="696253"/>
            <a:ext cx="9540254" cy="3960440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Раскладка инструментов и белья;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оборудования, необходимого для операции;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своевременности транспортировки пациента и его готовности к проведению инвазивных процедур;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соблюдения правил асептики и антисептики;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стерильности инструментов по индикаторам;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для пациента определенного положения на хирургическом столе;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радиационной безопасности;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операционного поля;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других частей тела;</a:t>
            </a:r>
          </a:p>
          <a:p>
            <a:pPr algn="l"/>
            <a:endParaRPr lang="en-US" sz="2000" b="1" dirty="0">
              <a:solidFill>
                <a:srgbClr val="0094B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836" y="4437112"/>
            <a:ext cx="3995803" cy="218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32" y="4388401"/>
            <a:ext cx="3745043" cy="219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1350" y="4388401"/>
            <a:ext cx="3517900" cy="2241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376" y="1427911"/>
            <a:ext cx="1170533" cy="990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66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Прямоугольник 406"/>
          <p:cNvSpPr/>
          <p:nvPr/>
        </p:nvSpPr>
        <p:spPr>
          <a:xfrm>
            <a:off x="3103737" y="0"/>
            <a:ext cx="5931811" cy="63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849E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Внутритканевая брахитерапия</a:t>
            </a:r>
            <a:endParaRPr lang="ru-RU" sz="3200" b="1" strike="noStrike" spc="-1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182" y="755702"/>
            <a:ext cx="3072158" cy="2203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0835" y="3572003"/>
            <a:ext cx="2664296" cy="267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7091" y="6126160"/>
            <a:ext cx="2664296" cy="457127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Координатная решетка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481467" y="3114049"/>
            <a:ext cx="2664296" cy="30215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Анестезиологическая бригада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5152551" y="3036563"/>
            <a:ext cx="3161459" cy="4571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проведения брахитерапии предстательной железы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8968133" y="2959079"/>
            <a:ext cx="2664296" cy="4571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</a:t>
            </a:r>
            <a:r>
              <a:rPr lang="en-US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CIVCO</a:t>
            </a:r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«Степпер»</a:t>
            </a: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5061821" y="6281130"/>
            <a:ext cx="3342917" cy="30215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иглы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8990835" y="6311654"/>
            <a:ext cx="2664296" cy="30215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Рентгенозащитная ширма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182" y="3625698"/>
            <a:ext cx="3602553" cy="249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185" y="699107"/>
            <a:ext cx="3623170" cy="229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948" y="3780680"/>
            <a:ext cx="3072237" cy="218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939" y="688012"/>
            <a:ext cx="3748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право 2"/>
          <p:cNvSpPr/>
          <p:nvPr/>
        </p:nvSpPr>
        <p:spPr>
          <a:xfrm>
            <a:off x="4233215" y="3187642"/>
            <a:ext cx="744650" cy="228564"/>
          </a:xfrm>
          <a:prstGeom prst="rightArrow">
            <a:avLst/>
          </a:prstGeom>
          <a:solidFill>
            <a:srgbClr val="00849E"/>
          </a:solidFill>
          <a:ln>
            <a:solidFill>
              <a:srgbClr val="008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223483" y="3073360"/>
            <a:ext cx="744650" cy="228564"/>
          </a:xfrm>
          <a:prstGeom prst="rightArrow">
            <a:avLst/>
          </a:prstGeom>
          <a:solidFill>
            <a:srgbClr val="00849E"/>
          </a:solidFill>
          <a:ln>
            <a:solidFill>
              <a:srgbClr val="008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159150" y="6348451"/>
            <a:ext cx="744650" cy="228564"/>
          </a:xfrm>
          <a:prstGeom prst="rightArrow">
            <a:avLst/>
          </a:prstGeom>
          <a:solidFill>
            <a:srgbClr val="00849E"/>
          </a:solidFill>
          <a:ln>
            <a:solidFill>
              <a:srgbClr val="008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233215" y="6302800"/>
            <a:ext cx="744650" cy="228564"/>
          </a:xfrm>
          <a:prstGeom prst="rightArrow">
            <a:avLst/>
          </a:prstGeom>
          <a:solidFill>
            <a:srgbClr val="00849E"/>
          </a:solidFill>
          <a:ln>
            <a:solidFill>
              <a:srgbClr val="008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767408" y="6276474"/>
            <a:ext cx="744650" cy="228564"/>
          </a:xfrm>
          <a:prstGeom prst="rightArrow">
            <a:avLst/>
          </a:prstGeom>
          <a:solidFill>
            <a:srgbClr val="00849E"/>
          </a:solidFill>
          <a:ln>
            <a:solidFill>
              <a:srgbClr val="0084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7076" y="69616"/>
            <a:ext cx="6691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3200" b="1" spc="-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Внутриполостная брахитерапия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7" y="3717032"/>
            <a:ext cx="2266353" cy="1723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28066" y="3717032"/>
            <a:ext cx="2387240" cy="177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2440" y="3682217"/>
            <a:ext cx="2429699" cy="1618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93" y="646216"/>
            <a:ext cx="2946210" cy="196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668150" y="2750964"/>
            <a:ext cx="2664296" cy="457127"/>
          </a:xfrm>
          <a:ln>
            <a:noFill/>
          </a:ln>
        </p:spPr>
        <p:txBody>
          <a:bodyPr/>
          <a:lstStyle/>
          <a:p>
            <a:pPr algn="ctr"/>
            <a:r>
              <a:rPr lang="ru-RU" sz="14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инструментов для проведения брахитерапии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816978" y="2780928"/>
            <a:ext cx="5040560" cy="4571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200" b="1" kern="0" dirty="0">
                <a:solidFill>
                  <a:srgbClr val="0094B2"/>
                </a:solidFill>
              </a:rPr>
              <a:t>Специализированные наборы для проведения внутриполостной брахитерапии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618847" y="5890866"/>
            <a:ext cx="3120996" cy="51713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пациента в специализированный бокс для проведения лечения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612837" y="5888102"/>
            <a:ext cx="2989045" cy="4571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к аппарату для перемещения источника 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9605590" y="5866999"/>
            <a:ext cx="2351584" cy="45712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медицинских физиков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953" y="3619633"/>
            <a:ext cx="2837512" cy="186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391" y="749566"/>
            <a:ext cx="3067452" cy="188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123" y="768548"/>
            <a:ext cx="3009574" cy="133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4"/>
          <p:cNvSpPr txBox="1">
            <a:spLocks/>
          </p:cNvSpPr>
          <p:nvPr/>
        </p:nvSpPr>
        <p:spPr>
          <a:xfrm>
            <a:off x="1055440" y="5866999"/>
            <a:ext cx="2304256" cy="51713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400" b="1" kern="0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аппликаторов и Манчестера пациентку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37669" y="2708920"/>
            <a:ext cx="277516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аппликаторов типа Manchester с гибкой геометрической конфигурацией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6282" y="1132902"/>
            <a:ext cx="2490892" cy="146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трелка вправо 16"/>
          <p:cNvSpPr/>
          <p:nvPr/>
        </p:nvSpPr>
        <p:spPr>
          <a:xfrm>
            <a:off x="3238260" y="2857414"/>
            <a:ext cx="611620" cy="3197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195705" y="2855144"/>
            <a:ext cx="541490" cy="3656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494991" y="4459895"/>
            <a:ext cx="533075" cy="3170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348546" y="4403351"/>
            <a:ext cx="559141" cy="3480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гнутая вправо стрелка 22"/>
          <p:cNvSpPr/>
          <p:nvPr/>
        </p:nvSpPr>
        <p:spPr>
          <a:xfrm>
            <a:off x="11857538" y="2870814"/>
            <a:ext cx="731520" cy="613864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337368" y="3944949"/>
            <a:ext cx="577395" cy="996219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9115556" y="4362090"/>
            <a:ext cx="559141" cy="34806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Прямоугольник 422"/>
          <p:cNvSpPr/>
          <p:nvPr/>
        </p:nvSpPr>
        <p:spPr>
          <a:xfrm>
            <a:off x="2628686" y="-29008"/>
            <a:ext cx="7571769" cy="6480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00849E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Медицинская д</a:t>
            </a:r>
            <a:r>
              <a:rPr lang="en-US" sz="4000" b="1" strike="noStrike" spc="-1" dirty="0">
                <a:solidFill>
                  <a:srgbClr val="00849E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окументация</a:t>
            </a:r>
            <a:endParaRPr lang="ru-RU" sz="4000" b="1" strike="noStrike" spc="-1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4" name="Прямоугольник 423"/>
          <p:cNvSpPr/>
          <p:nvPr/>
        </p:nvSpPr>
        <p:spPr>
          <a:xfrm>
            <a:off x="1703512" y="733147"/>
            <a:ext cx="10153128" cy="8236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1000"/>
          </a:bodyPr>
          <a:lstStyle/>
          <a:p>
            <a:pPr marL="451620" indent="-342900" algn="just">
              <a:lnSpc>
                <a:spcPct val="110000"/>
              </a:lnSpc>
              <a:buClr>
                <a:srgbClr val="00849E"/>
              </a:buClr>
              <a:buSzPct val="45000"/>
              <a:buFont typeface="Wingdings" panose="05000000000000000000" pitchFamily="2" charset="2"/>
              <a:buChar char="q"/>
            </a:pPr>
            <a:r>
              <a:rPr lang="ru-RU" sz="2400" b="1" spc="-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операций в медицинской информационной системе (МИС)</a:t>
            </a:r>
            <a:endParaRPr lang="en-US" sz="2400" b="1" spc="-1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1620" indent="-342900" algn="just">
              <a:lnSpc>
                <a:spcPct val="110000"/>
              </a:lnSpc>
              <a:buClr>
                <a:srgbClr val="00849E"/>
              </a:buClr>
              <a:buSzPct val="45000"/>
              <a:buFont typeface="Wingdings" panose="05000000000000000000" pitchFamily="2" charset="2"/>
              <a:buChar char="q"/>
            </a:pPr>
            <a:r>
              <a:rPr lang="ru-RU" sz="2400" b="1" strike="noStrike" spc="-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записи брахитерапии</a:t>
            </a:r>
            <a:endParaRPr lang="en-US" sz="2400" b="1" strike="noStrike" spc="-1" dirty="0">
              <a:solidFill>
                <a:srgbClr val="0084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808" y="4484197"/>
            <a:ext cx="3554813" cy="204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1237330" y="2011775"/>
            <a:ext cx="2979017" cy="222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72" y="1960467"/>
            <a:ext cx="2612077" cy="240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712" y="5354733"/>
            <a:ext cx="513358" cy="319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84232" y="5373993"/>
            <a:ext cx="472175" cy="300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078" y="1867813"/>
            <a:ext cx="3070356" cy="2499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13357">
            <a:off x="11059973" y="3990693"/>
            <a:ext cx="950774" cy="818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360" y="1445293"/>
            <a:ext cx="3240360" cy="48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360" y="0"/>
            <a:ext cx="8064896" cy="78659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отслеживания медицинских изделий </a:t>
            </a:r>
            <a:br>
              <a:rPr lang="ru-RU" sz="24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84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ЦСО ФГБУ ФНКЦРиО ФМБА России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92" y="903581"/>
            <a:ext cx="5328592" cy="43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2666" y="393298"/>
            <a:ext cx="3392332" cy="186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728" y="2122041"/>
            <a:ext cx="4320480" cy="2279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9682" y="2218956"/>
            <a:ext cx="3888432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429" r="-203"/>
          <a:stretch/>
        </p:blipFill>
        <p:spPr>
          <a:xfrm>
            <a:off x="6720037" y="4640327"/>
            <a:ext cx="4072087" cy="2136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744" y="4500741"/>
            <a:ext cx="4265144" cy="22167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6312" y="2957104"/>
            <a:ext cx="1642496" cy="1916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58833" y="2951005"/>
            <a:ext cx="1696166" cy="19788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6360" y="5355524"/>
            <a:ext cx="1605957" cy="18736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9594" y="5251505"/>
            <a:ext cx="1631556" cy="19034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884" y="1539135"/>
            <a:ext cx="3243353" cy="342211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4079567" y="1532564"/>
            <a:ext cx="707478" cy="321561"/>
          </a:xfrm>
          <a:prstGeom prst="rightArrow">
            <a:avLst/>
          </a:prstGeom>
          <a:solidFill>
            <a:srgbClr val="0094B2"/>
          </a:solidFill>
          <a:ln>
            <a:solidFill>
              <a:srgbClr val="0094B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03" y="2140013"/>
            <a:ext cx="2069988" cy="226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92" y="3395097"/>
            <a:ext cx="775918" cy="4838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652" y="3388422"/>
            <a:ext cx="779554" cy="4838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30777" y="5609130"/>
            <a:ext cx="831259" cy="484166"/>
          </a:xfrm>
          <a:prstGeom prst="rect">
            <a:avLst/>
          </a:prstGeom>
        </p:spPr>
      </p:pic>
      <p:sp>
        <p:nvSpPr>
          <p:cNvPr id="18" name="Круговая стрелка 17"/>
          <p:cNvSpPr/>
          <p:nvPr/>
        </p:nvSpPr>
        <p:spPr>
          <a:xfrm rot="7871668">
            <a:off x="10428091" y="4533329"/>
            <a:ext cx="1651957" cy="1403516"/>
          </a:xfrm>
          <a:prstGeom prst="circularArrow">
            <a:avLst>
              <a:gd name="adj1" fmla="val 11691"/>
              <a:gd name="adj2" fmla="val 878000"/>
              <a:gd name="adj3" fmla="val 19553939"/>
              <a:gd name="adj4" fmla="val 10800000"/>
              <a:gd name="adj5" fmla="val 12500"/>
            </a:avLst>
          </a:prstGeom>
          <a:solidFill>
            <a:srgbClr val="0094B2"/>
          </a:solidFill>
          <a:ln>
            <a:solidFill>
              <a:srgbClr val="0094B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2589</TotalTime>
  <Words>476</Words>
  <Application>Microsoft Office PowerPoint</Application>
  <PresentationFormat>Широкоэкранный</PresentationFormat>
  <Paragraphs>89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Franklin Gothic Medium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Презентация PowerPoint</vt:lpstr>
      <vt:lpstr>Брахитерапия</vt:lpstr>
      <vt:lpstr>Презентация PowerPoint</vt:lpstr>
      <vt:lpstr>Этапы проведения брахитерапии</vt:lpstr>
      <vt:lpstr>Подготовка операционного зала к работе: </vt:lpstr>
      <vt:lpstr>Координатная решетка</vt:lpstr>
      <vt:lpstr>Набор инструментов для проведения брахитерапии</vt:lpstr>
      <vt:lpstr>Презентация PowerPoint</vt:lpstr>
      <vt:lpstr>Система отслеживания медицинских изделий  в ЦСО ФГБУ ФНКЦРиО ФМБА России</vt:lpstr>
      <vt:lpstr>Взаимодействие  с Централизованным стерилизационным отделением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mice</dc:creator>
  <cp:lastModifiedBy>Сергей Ненашев</cp:lastModifiedBy>
  <cp:revision>140</cp:revision>
  <dcterms:created xsi:type="dcterms:W3CDTF">2022-10-11T11:49:53Z</dcterms:created>
  <dcterms:modified xsi:type="dcterms:W3CDTF">2024-02-21T18:09:07Z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3</vt:i4>
  </property>
</Properties>
</file>