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15">
  <p:sldMasterIdLst>
    <p:sldMasterId id="2147483648" r:id="rId1"/>
  </p:sldMasterIdLst>
  <p:notesMasterIdLst>
    <p:notesMasterId r:id="rId27"/>
  </p:notesMasterIdLst>
  <p:sldIdLst>
    <p:sldId id="276" r:id="rId2"/>
    <p:sldId id="277" r:id="rId3"/>
    <p:sldId id="278" r:id="rId4"/>
    <p:sldId id="281" r:id="rId5"/>
    <p:sldId id="299" r:id="rId6"/>
    <p:sldId id="298" r:id="rId7"/>
    <p:sldId id="283" r:id="rId8"/>
    <p:sldId id="284" r:id="rId9"/>
    <p:sldId id="286" r:id="rId10"/>
    <p:sldId id="279" r:id="rId11"/>
    <p:sldId id="287" r:id="rId12"/>
    <p:sldId id="291" r:id="rId13"/>
    <p:sldId id="280" r:id="rId14"/>
    <p:sldId id="300" r:id="rId15"/>
    <p:sldId id="288" r:id="rId16"/>
    <p:sldId id="289" r:id="rId17"/>
    <p:sldId id="293" r:id="rId18"/>
    <p:sldId id="292" r:id="rId19"/>
    <p:sldId id="294" r:id="rId20"/>
    <p:sldId id="297" r:id="rId21"/>
    <p:sldId id="295" r:id="rId22"/>
    <p:sldId id="285" r:id="rId23"/>
    <p:sldId id="296" r:id="rId24"/>
    <p:sldId id="290" r:id="rId25"/>
    <p:sldId id="301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1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B1E5"/>
    <a:srgbClr val="B9E2F1"/>
    <a:srgbClr val="8CD0E8"/>
    <a:srgbClr val="9DCBED"/>
    <a:srgbClr val="7DBAE7"/>
    <a:srgbClr val="4DA0DF"/>
    <a:srgbClr val="E4F5F9"/>
    <a:srgbClr val="7ED0E4"/>
    <a:srgbClr val="E4F6FF"/>
    <a:srgbClr val="6CCC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66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606" y="60"/>
      </p:cViewPr>
      <p:guideLst>
        <p:guide orient="horz" pos="2160"/>
        <p:guide pos="3840"/>
        <p:guide pos="41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86303D-EA85-4401-8DD2-5543D4A7511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E971A28-EAF8-4050-B97D-A596EFB7DF47}">
      <dgm:prSet phldrT="[Текст]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ОПЫТ СОЗДАНИЯ МОДЕЛИ УПРАВЛЕНИЯ КАЧЕСТВОМ ПЕРИОПЕРАТИВНОГО ПРОЦЕССА В МНОГОПРОФИЛЬНОМ ЛЕЧЕБНОМ УЧРЕЖДЕНИИ</a:t>
          </a:r>
          <a:endParaRPr lang="ru-RU" dirty="0">
            <a:solidFill>
              <a:schemeClr val="tx1"/>
            </a:solidFill>
          </a:endParaRPr>
        </a:p>
      </dgm:t>
    </dgm:pt>
    <dgm:pt modelId="{5AFE788E-9A74-4B7F-AEED-0FDF04F2D7EF}" type="parTrans" cxnId="{9DCB361E-6C72-43C1-930A-3BDCD4D1439F}">
      <dgm:prSet/>
      <dgm:spPr/>
      <dgm:t>
        <a:bodyPr/>
        <a:lstStyle/>
        <a:p>
          <a:endParaRPr lang="ru-RU"/>
        </a:p>
      </dgm:t>
    </dgm:pt>
    <dgm:pt modelId="{09CA2701-273A-45C5-8A9B-79F13D529FA0}" type="sibTrans" cxnId="{9DCB361E-6C72-43C1-930A-3BDCD4D1439F}">
      <dgm:prSet/>
      <dgm:spPr/>
      <dgm:t>
        <a:bodyPr/>
        <a:lstStyle/>
        <a:p>
          <a:endParaRPr lang="ru-RU"/>
        </a:p>
      </dgm:t>
    </dgm:pt>
    <dgm:pt modelId="{EF5B6301-318D-42F7-B5DA-8C62A9A13B78}">
      <dgm:prSet/>
      <dgm:spPr/>
      <dgm:t>
        <a:bodyPr/>
        <a:lstStyle/>
        <a:p>
          <a:r>
            <a:rPr lang="ru-RU" dirty="0" smtClean="0"/>
            <a:t>Дмитрий Ежков, выпускник, Федеральное государственное бюджетное профессиональное образовательное учреждение «Медицинский колледж», Москва.</a:t>
          </a:r>
          <a:endParaRPr lang="ru-RU" dirty="0"/>
        </a:p>
      </dgm:t>
    </dgm:pt>
    <dgm:pt modelId="{3DEF026D-74E5-4FD1-8148-D049CDE0B8F3}" type="parTrans" cxnId="{FF083D53-AB5D-4113-9395-BAE9ACA044A8}">
      <dgm:prSet/>
      <dgm:spPr/>
      <dgm:t>
        <a:bodyPr/>
        <a:lstStyle/>
        <a:p>
          <a:endParaRPr lang="ru-RU"/>
        </a:p>
      </dgm:t>
    </dgm:pt>
    <dgm:pt modelId="{49AD2B29-CB28-45F8-85F4-4700D3196767}" type="sibTrans" cxnId="{FF083D53-AB5D-4113-9395-BAE9ACA044A8}">
      <dgm:prSet/>
      <dgm:spPr/>
      <dgm:t>
        <a:bodyPr/>
        <a:lstStyle/>
        <a:p>
          <a:endParaRPr lang="ru-RU"/>
        </a:p>
      </dgm:t>
    </dgm:pt>
    <dgm:pt modelId="{5323A529-9071-483B-98BD-82207499CA55}">
      <dgm:prSet/>
      <dgm:spPr/>
      <dgm:t>
        <a:bodyPr/>
        <a:lstStyle/>
        <a:p>
          <a:r>
            <a:rPr lang="ru-RU" dirty="0" smtClean="0"/>
            <a:t>Научный руководитель: Алексей Сергеевич </a:t>
          </a:r>
          <a:r>
            <a:rPr lang="ru-RU" dirty="0" err="1" smtClean="0"/>
            <a:t>Игонькин</a:t>
          </a:r>
          <a:r>
            <a:rPr lang="ru-RU" dirty="0" smtClean="0"/>
            <a:t>.</a:t>
          </a:r>
          <a:endParaRPr lang="ru-RU" dirty="0"/>
        </a:p>
      </dgm:t>
    </dgm:pt>
    <dgm:pt modelId="{9AB09D49-33C7-430C-84AB-843DFC90721A}" type="parTrans" cxnId="{7C2C57AD-461F-4D34-B8BE-4D5C8FF2F4A1}">
      <dgm:prSet/>
      <dgm:spPr/>
      <dgm:t>
        <a:bodyPr/>
        <a:lstStyle/>
        <a:p>
          <a:endParaRPr lang="ru-RU"/>
        </a:p>
      </dgm:t>
    </dgm:pt>
    <dgm:pt modelId="{6EFFE66E-6DDD-432E-B284-B4BEFDF3BB9A}" type="sibTrans" cxnId="{7C2C57AD-461F-4D34-B8BE-4D5C8FF2F4A1}">
      <dgm:prSet/>
      <dgm:spPr/>
      <dgm:t>
        <a:bodyPr/>
        <a:lstStyle/>
        <a:p>
          <a:endParaRPr lang="ru-RU"/>
        </a:p>
      </dgm:t>
    </dgm:pt>
    <dgm:pt modelId="{5D923052-AFA7-453B-BFC8-2E70F3BEC199}" type="pres">
      <dgm:prSet presAssocID="{5086303D-EA85-4401-8DD2-5543D4A75110}" presName="linear" presStyleCnt="0">
        <dgm:presLayoutVars>
          <dgm:animLvl val="lvl"/>
          <dgm:resizeHandles val="exact"/>
        </dgm:presLayoutVars>
      </dgm:prSet>
      <dgm:spPr/>
    </dgm:pt>
    <dgm:pt modelId="{78E51E5E-BBC9-4AA5-AEFF-C3140F88146A}" type="pres">
      <dgm:prSet presAssocID="{1E971A28-EAF8-4050-B97D-A596EFB7DF47}" presName="parentText" presStyleLbl="node1" presStyleIdx="0" presStyleCnt="3" custLinFactNeighborY="1553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50CDFA-6085-44AB-A515-AE7913F8F051}" type="pres">
      <dgm:prSet presAssocID="{09CA2701-273A-45C5-8A9B-79F13D529FA0}" presName="spacer" presStyleCnt="0"/>
      <dgm:spPr/>
    </dgm:pt>
    <dgm:pt modelId="{06ECB091-EEE3-4126-9FEA-9BF250F174C3}" type="pres">
      <dgm:prSet presAssocID="{EF5B6301-318D-42F7-B5DA-8C62A9A13B78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B125E4-D5D5-4D31-9CFB-354378BF0D8B}" type="pres">
      <dgm:prSet presAssocID="{49AD2B29-CB28-45F8-85F4-4700D3196767}" presName="spacer" presStyleCnt="0"/>
      <dgm:spPr/>
    </dgm:pt>
    <dgm:pt modelId="{7376294F-BF69-4F9D-B816-080506A092D6}" type="pres">
      <dgm:prSet presAssocID="{5323A529-9071-483B-98BD-82207499CA55}" presName="parentText" presStyleLbl="node1" presStyleIdx="2" presStyleCnt="3" custLinFactY="-4487" custLinFactNeighborX="51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DCB361E-6C72-43C1-930A-3BDCD4D1439F}" srcId="{5086303D-EA85-4401-8DD2-5543D4A75110}" destId="{1E971A28-EAF8-4050-B97D-A596EFB7DF47}" srcOrd="0" destOrd="0" parTransId="{5AFE788E-9A74-4B7F-AEED-0FDF04F2D7EF}" sibTransId="{09CA2701-273A-45C5-8A9B-79F13D529FA0}"/>
    <dgm:cxn modelId="{FF083D53-AB5D-4113-9395-BAE9ACA044A8}" srcId="{5086303D-EA85-4401-8DD2-5543D4A75110}" destId="{EF5B6301-318D-42F7-B5DA-8C62A9A13B78}" srcOrd="1" destOrd="0" parTransId="{3DEF026D-74E5-4FD1-8148-D049CDE0B8F3}" sibTransId="{49AD2B29-CB28-45F8-85F4-4700D3196767}"/>
    <dgm:cxn modelId="{92DA4115-B2C1-4C6C-A8F0-1E936586CCE4}" type="presOf" srcId="{5323A529-9071-483B-98BD-82207499CA55}" destId="{7376294F-BF69-4F9D-B816-080506A092D6}" srcOrd="0" destOrd="0" presId="urn:microsoft.com/office/officeart/2005/8/layout/vList2"/>
    <dgm:cxn modelId="{A6D842E7-0CF1-43F9-A53C-B85F5E24D89E}" type="presOf" srcId="{1E971A28-EAF8-4050-B97D-A596EFB7DF47}" destId="{78E51E5E-BBC9-4AA5-AEFF-C3140F88146A}" srcOrd="0" destOrd="0" presId="urn:microsoft.com/office/officeart/2005/8/layout/vList2"/>
    <dgm:cxn modelId="{BCAAC501-7768-43B2-8FE1-DD914A7B6C63}" type="presOf" srcId="{5086303D-EA85-4401-8DD2-5543D4A75110}" destId="{5D923052-AFA7-453B-BFC8-2E70F3BEC199}" srcOrd="0" destOrd="0" presId="urn:microsoft.com/office/officeart/2005/8/layout/vList2"/>
    <dgm:cxn modelId="{AE8FE9EF-AAC8-4634-9B43-64E111F770C8}" type="presOf" srcId="{EF5B6301-318D-42F7-B5DA-8C62A9A13B78}" destId="{06ECB091-EEE3-4126-9FEA-9BF250F174C3}" srcOrd="0" destOrd="0" presId="urn:microsoft.com/office/officeart/2005/8/layout/vList2"/>
    <dgm:cxn modelId="{7C2C57AD-461F-4D34-B8BE-4D5C8FF2F4A1}" srcId="{5086303D-EA85-4401-8DD2-5543D4A75110}" destId="{5323A529-9071-483B-98BD-82207499CA55}" srcOrd="2" destOrd="0" parTransId="{9AB09D49-33C7-430C-84AB-843DFC90721A}" sibTransId="{6EFFE66E-6DDD-432E-B284-B4BEFDF3BB9A}"/>
    <dgm:cxn modelId="{65AE202D-D54C-4514-836E-0B8457C76DF6}" type="presParOf" srcId="{5D923052-AFA7-453B-BFC8-2E70F3BEC199}" destId="{78E51E5E-BBC9-4AA5-AEFF-C3140F88146A}" srcOrd="0" destOrd="0" presId="urn:microsoft.com/office/officeart/2005/8/layout/vList2"/>
    <dgm:cxn modelId="{97DA0DB3-B4C5-4E71-A2C7-F690281AB653}" type="presParOf" srcId="{5D923052-AFA7-453B-BFC8-2E70F3BEC199}" destId="{9D50CDFA-6085-44AB-A515-AE7913F8F051}" srcOrd="1" destOrd="0" presId="urn:microsoft.com/office/officeart/2005/8/layout/vList2"/>
    <dgm:cxn modelId="{6F271A2A-E6A9-4CA6-9E4E-E35AE29620F5}" type="presParOf" srcId="{5D923052-AFA7-453B-BFC8-2E70F3BEC199}" destId="{06ECB091-EEE3-4126-9FEA-9BF250F174C3}" srcOrd="2" destOrd="0" presId="urn:microsoft.com/office/officeart/2005/8/layout/vList2"/>
    <dgm:cxn modelId="{4B7E7462-336A-48DA-BB35-F37721CFC385}" type="presParOf" srcId="{5D923052-AFA7-453B-BFC8-2E70F3BEC199}" destId="{4DB125E4-D5D5-4D31-9CFB-354378BF0D8B}" srcOrd="3" destOrd="0" presId="urn:microsoft.com/office/officeart/2005/8/layout/vList2"/>
    <dgm:cxn modelId="{C5BD1A98-8D45-475E-B87B-030830280063}" type="presParOf" srcId="{5D923052-AFA7-453B-BFC8-2E70F3BEC199}" destId="{7376294F-BF69-4F9D-B816-080506A092D6}" srcOrd="4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E51E5E-BBC9-4AA5-AEFF-C3140F88146A}">
      <dsp:nvSpPr>
        <dsp:cNvPr id="0" name=""/>
        <dsp:cNvSpPr/>
      </dsp:nvSpPr>
      <dsp:spPr>
        <a:xfrm>
          <a:off x="0" y="86753"/>
          <a:ext cx="7597988" cy="1690942"/>
        </a:xfrm>
        <a:prstGeom prst="round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ОПЫТ СОЗДАНИЯ МОДЕЛИ УПРАВЛЕНИЯ КАЧЕСТВОМ ПЕРИОПЕРАТИВНОГО ПРОЦЕССА В МНОГОПРОФИЛЬНОМ ЛЕЧЕБНОМ УЧРЕЖДЕНИИ</a:t>
          </a:r>
          <a:endParaRPr lang="ru-RU" sz="2400" kern="1200" dirty="0">
            <a:solidFill>
              <a:schemeClr val="tx1"/>
            </a:solidFill>
          </a:endParaRPr>
        </a:p>
      </dsp:txBody>
      <dsp:txXfrm>
        <a:off x="82545" y="169298"/>
        <a:ext cx="7432898" cy="1525852"/>
      </dsp:txXfrm>
    </dsp:sp>
    <dsp:sp modelId="{06ECB091-EEE3-4126-9FEA-9BF250F174C3}">
      <dsp:nvSpPr>
        <dsp:cNvPr id="0" name=""/>
        <dsp:cNvSpPr/>
      </dsp:nvSpPr>
      <dsp:spPr>
        <a:xfrm>
          <a:off x="0" y="1836078"/>
          <a:ext cx="7597988" cy="169094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Дмитрий Ежков, выпускник, Федеральное государственное бюджетное профессиональное образовательное учреждение «Медицинский колледж», Москва.</a:t>
          </a:r>
          <a:endParaRPr lang="ru-RU" sz="2400" kern="1200" dirty="0"/>
        </a:p>
      </dsp:txBody>
      <dsp:txXfrm>
        <a:off x="82545" y="1918623"/>
        <a:ext cx="7432898" cy="1525852"/>
      </dsp:txXfrm>
    </dsp:sp>
    <dsp:sp modelId="{7376294F-BF69-4F9D-B816-080506A092D6}">
      <dsp:nvSpPr>
        <dsp:cNvPr id="0" name=""/>
        <dsp:cNvSpPr/>
      </dsp:nvSpPr>
      <dsp:spPr>
        <a:xfrm>
          <a:off x="0" y="3451148"/>
          <a:ext cx="7597988" cy="169094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Научный руководитель: Алексей Сергеевич </a:t>
          </a:r>
          <a:r>
            <a:rPr lang="ru-RU" sz="2400" kern="1200" dirty="0" err="1" smtClean="0"/>
            <a:t>Игонькин</a:t>
          </a:r>
          <a:r>
            <a:rPr lang="ru-RU" sz="2400" kern="1200" dirty="0" smtClean="0"/>
            <a:t>.</a:t>
          </a:r>
          <a:endParaRPr lang="ru-RU" sz="2400" kern="1200" dirty="0"/>
        </a:p>
      </dsp:txBody>
      <dsp:txXfrm>
        <a:off x="82545" y="3533693"/>
        <a:ext cx="7432898" cy="15258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12DB55-05C8-4404-8C65-582B24E4EE64}" type="datetimeFigureOut">
              <a:rPr lang="ru-RU" smtClean="0"/>
              <a:t>11.02.2024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775458-924C-40AE-B1A4-203481E96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5029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CBC14-CE38-48CE-98C2-881D34C13038}" type="datetimeFigureOut">
              <a:rPr lang="ru-RU" smtClean="0"/>
              <a:t>11.02.2024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8A1D7-2C48-40FE-9D05-0584B580D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570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CBC14-CE38-48CE-98C2-881D34C13038}" type="datetimeFigureOut">
              <a:rPr lang="ru-RU" smtClean="0"/>
              <a:t>11.02.2024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8A1D7-2C48-40FE-9D05-0584B580D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8649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CBC14-CE38-48CE-98C2-881D34C13038}" type="datetimeFigureOut">
              <a:rPr lang="ru-RU" smtClean="0"/>
              <a:t>11.02.2024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8A1D7-2C48-40FE-9D05-0584B580D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8814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CBC14-CE38-48CE-98C2-881D34C13038}" type="datetimeFigureOut">
              <a:rPr lang="ru-RU" smtClean="0"/>
              <a:t>11.02.2024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8A1D7-2C48-40FE-9D05-0584B580D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13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CBC14-CE38-48CE-98C2-881D34C13038}" type="datetimeFigureOut">
              <a:rPr lang="ru-RU" smtClean="0"/>
              <a:t>11.02.2024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8A1D7-2C48-40FE-9D05-0584B580D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688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CBC14-CE38-48CE-98C2-881D34C13038}" type="datetimeFigureOut">
              <a:rPr lang="ru-RU" smtClean="0"/>
              <a:t>11.02.2024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8A1D7-2C48-40FE-9D05-0584B580D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5072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CBC14-CE38-48CE-98C2-881D34C13038}" type="datetimeFigureOut">
              <a:rPr lang="ru-RU" smtClean="0"/>
              <a:t>11.02.2024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8A1D7-2C48-40FE-9D05-0584B580D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84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CBC14-CE38-48CE-98C2-881D34C13038}" type="datetimeFigureOut">
              <a:rPr lang="ru-RU" smtClean="0"/>
              <a:t>11.02.2024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8A1D7-2C48-40FE-9D05-0584B580D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2504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CBC14-CE38-48CE-98C2-881D34C13038}" type="datetimeFigureOut">
              <a:rPr lang="ru-RU" smtClean="0"/>
              <a:t>11.02.2024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8A1D7-2C48-40FE-9D05-0584B580D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5696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CBC14-CE38-48CE-98C2-881D34C13038}" type="datetimeFigureOut">
              <a:rPr lang="ru-RU" smtClean="0"/>
              <a:t>11.02.2024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8A1D7-2C48-40FE-9D05-0584B580D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1912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CBC14-CE38-48CE-98C2-881D34C13038}" type="datetimeFigureOut">
              <a:rPr lang="ru-RU" smtClean="0"/>
              <a:t>11.02.2024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8A1D7-2C48-40FE-9D05-0584B580D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1230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1CBC14-CE38-48CE-98C2-881D34C13038}" type="datetimeFigureOut">
              <a:rPr lang="ru-RU" smtClean="0"/>
              <a:t>11.02.2024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18A1D7-2C48-40FE-9D05-0584B580D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5175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msestra.ru/viewtopic.php?t=3950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260264" cy="69668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62284" y="466149"/>
            <a:ext cx="11601450" cy="6257925"/>
          </a:xfrm>
          <a:prstGeom prst="roundRect">
            <a:avLst>
              <a:gd name="adj" fmla="val 35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 rot="18786759">
            <a:off x="9882526" y="1736886"/>
            <a:ext cx="1443126" cy="3556955"/>
          </a:xfrm>
          <a:prstGeom prst="roundRect">
            <a:avLst/>
          </a:prstGeom>
          <a:noFill/>
          <a:ln w="38100">
            <a:solidFill>
              <a:srgbClr val="6CB1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7" name="Группа 16"/>
          <p:cNvGrpSpPr/>
          <p:nvPr/>
        </p:nvGrpSpPr>
        <p:grpSpPr>
          <a:xfrm>
            <a:off x="7756724" y="-154105"/>
            <a:ext cx="4503540" cy="6707303"/>
            <a:chOff x="7755900" y="-143728"/>
            <a:chExt cx="4503540" cy="6707303"/>
          </a:xfrm>
        </p:grpSpPr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5900" y="3214789"/>
              <a:ext cx="4503540" cy="3348786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6353" y="-143728"/>
              <a:ext cx="3610372" cy="4799547"/>
            </a:xfrm>
            <a:prstGeom prst="rect">
              <a:avLst/>
            </a:prstGeom>
          </p:spPr>
        </p:pic>
      </p:grpSp>
      <p:grpSp>
        <p:nvGrpSpPr>
          <p:cNvPr id="13" name="Группа 12"/>
          <p:cNvGrpSpPr/>
          <p:nvPr/>
        </p:nvGrpSpPr>
        <p:grpSpPr>
          <a:xfrm>
            <a:off x="4996381" y="4140357"/>
            <a:ext cx="2579679" cy="2264417"/>
            <a:chOff x="7629043" y="2403495"/>
            <a:chExt cx="2579679" cy="2264417"/>
          </a:xfrm>
        </p:grpSpPr>
        <p:sp>
          <p:nvSpPr>
            <p:cNvPr id="10" name="Крест 9"/>
            <p:cNvSpPr/>
            <p:nvPr/>
          </p:nvSpPr>
          <p:spPr>
            <a:xfrm>
              <a:off x="8491722" y="2570500"/>
              <a:ext cx="1717000" cy="1717000"/>
            </a:xfrm>
            <a:prstGeom prst="plus">
              <a:avLst>
                <a:gd name="adj" fmla="val 35209"/>
              </a:avLst>
            </a:prstGeom>
            <a:gradFill>
              <a:gsLst>
                <a:gs pos="100000">
                  <a:srgbClr val="7DBAE7"/>
                </a:gs>
                <a:gs pos="9000">
                  <a:srgbClr val="E4F5F9">
                    <a:alpha val="0"/>
                  </a:srgbClr>
                </a:gs>
              </a:gsLst>
              <a:lin ang="21594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" name="Крест 11"/>
            <p:cNvSpPr/>
            <p:nvPr/>
          </p:nvSpPr>
          <p:spPr>
            <a:xfrm>
              <a:off x="8033724" y="2403495"/>
              <a:ext cx="955989" cy="955989"/>
            </a:xfrm>
            <a:prstGeom prst="plus">
              <a:avLst>
                <a:gd name="adj" fmla="val 35209"/>
              </a:avLst>
            </a:prstGeom>
            <a:solidFill>
              <a:srgbClr val="DFF1F7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2" name="Крест 21"/>
            <p:cNvSpPr/>
            <p:nvPr/>
          </p:nvSpPr>
          <p:spPr>
            <a:xfrm>
              <a:off x="7629043" y="3945286"/>
              <a:ext cx="722626" cy="722626"/>
            </a:xfrm>
            <a:prstGeom prst="plus">
              <a:avLst>
                <a:gd name="adj" fmla="val 35209"/>
              </a:avLst>
            </a:prstGeom>
            <a:solidFill>
              <a:srgbClr val="F0F9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23830" y="5580837"/>
            <a:ext cx="760655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/>
              <a:t>Шарочева</a:t>
            </a:r>
            <a:r>
              <a:rPr lang="ru-RU" b="1" dirty="0"/>
              <a:t> Марина Анатольевна - старший преподаватель НОЧУ ВО «Московский финансово-промышленный университет «Синергия», медицинский факультет, кафедра </a:t>
            </a:r>
            <a:r>
              <a:rPr lang="ru-RU" b="1" dirty="0" smtClean="0"/>
              <a:t>«Сестринское </a:t>
            </a:r>
            <a:r>
              <a:rPr lang="ru-RU" b="1" dirty="0"/>
              <a:t>дело», г. Москва</a:t>
            </a:r>
          </a:p>
          <a:p>
            <a:endParaRPr lang="ru-RU" sz="2400" b="1" dirty="0" smtClean="0">
              <a:solidFill>
                <a:schemeClr val="accent6">
                  <a:lumMod val="50000"/>
                </a:schemeClr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4" y="691623"/>
            <a:ext cx="3266040" cy="335315"/>
          </a:xfrm>
          <a:prstGeom prst="rect">
            <a:avLst/>
          </a:prstGeom>
        </p:spPr>
      </p:pic>
      <p:sp>
        <p:nvSpPr>
          <p:cNvPr id="20" name="Скругленный прямоугольник 19"/>
          <p:cNvSpPr/>
          <p:nvPr/>
        </p:nvSpPr>
        <p:spPr>
          <a:xfrm rot="18786759">
            <a:off x="8103872" y="3896861"/>
            <a:ext cx="1818285" cy="2729484"/>
          </a:xfrm>
          <a:prstGeom prst="roundRect">
            <a:avLst/>
          </a:prstGeom>
          <a:noFill/>
          <a:ln w="19050">
            <a:solidFill>
              <a:srgbClr val="DFF1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 rot="18786759">
            <a:off x="11205891" y="363300"/>
            <a:ext cx="542319" cy="1138920"/>
          </a:xfrm>
          <a:prstGeom prst="roundRect">
            <a:avLst/>
          </a:prstGeom>
          <a:noFill/>
          <a:ln w="19050">
            <a:solidFill>
              <a:srgbClr val="DFF1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99790" y="1379143"/>
            <a:ext cx="68956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  <a:latin typeface="Franklin Gothic Medium" panose="020B0603020102020204" pitchFamily="34" charset="0"/>
              </a:rPr>
              <a:t>Всероссийская научно-практическая конференция</a:t>
            </a:r>
          </a:p>
          <a:p>
            <a:r>
              <a:rPr lang="ru-RU" b="1" dirty="0">
                <a:solidFill>
                  <a:srgbClr val="00B050"/>
                </a:solidFill>
                <a:latin typeface="Franklin Gothic Medium" panose="020B0603020102020204" pitchFamily="34" charset="0"/>
              </a:rPr>
              <a:t>«Инновационные технологии в операционном сестринском деле»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8814" y="2592267"/>
            <a:ext cx="90917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Franklin Gothic Medium" panose="020B0603020102020204" pitchFamily="34" charset="0"/>
              </a:rPr>
              <a:t>ИСТОРИЯ 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Franklin Gothic Medium" panose="020B0603020102020204" pitchFamily="34" charset="0"/>
              </a:rPr>
              <a:t>СОЗДАНИЯ МОДЕЛИ 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Franklin Gothic Medium" panose="020B0603020102020204" pitchFamily="34" charset="0"/>
              </a:rPr>
              <a:t>ПЕРИОПЕРАТИВНОГО ПРОЦЕССА</a:t>
            </a:r>
            <a:endParaRPr lang="ru-RU" sz="3600" dirty="0">
              <a:solidFill>
                <a:srgbClr val="FF0000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88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260264" cy="69668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43713" y="305847"/>
            <a:ext cx="11601450" cy="6257925"/>
          </a:xfrm>
          <a:prstGeom prst="roundRect">
            <a:avLst>
              <a:gd name="adj" fmla="val 35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 rot="18786759">
            <a:off x="9012900" y="2129414"/>
            <a:ext cx="2421618" cy="2628355"/>
          </a:xfrm>
          <a:prstGeom prst="roundRect">
            <a:avLst/>
          </a:prstGeom>
          <a:noFill/>
          <a:ln w="38100">
            <a:solidFill>
              <a:srgbClr val="6CB1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3" name="Группа 12"/>
          <p:cNvGrpSpPr/>
          <p:nvPr/>
        </p:nvGrpSpPr>
        <p:grpSpPr>
          <a:xfrm>
            <a:off x="4815718" y="4129394"/>
            <a:ext cx="2579679" cy="2264417"/>
            <a:chOff x="7629043" y="2403495"/>
            <a:chExt cx="2579679" cy="2264417"/>
          </a:xfrm>
        </p:grpSpPr>
        <p:sp>
          <p:nvSpPr>
            <p:cNvPr id="10" name="Крест 9"/>
            <p:cNvSpPr/>
            <p:nvPr/>
          </p:nvSpPr>
          <p:spPr>
            <a:xfrm>
              <a:off x="8491722" y="2570500"/>
              <a:ext cx="1717000" cy="1717000"/>
            </a:xfrm>
            <a:prstGeom prst="plus">
              <a:avLst>
                <a:gd name="adj" fmla="val 35209"/>
              </a:avLst>
            </a:prstGeom>
            <a:gradFill>
              <a:gsLst>
                <a:gs pos="100000">
                  <a:srgbClr val="7DBAE7"/>
                </a:gs>
                <a:gs pos="9000">
                  <a:srgbClr val="E4F5F9">
                    <a:alpha val="0"/>
                  </a:srgbClr>
                </a:gs>
              </a:gsLst>
              <a:lin ang="21594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" name="Крест 11"/>
            <p:cNvSpPr/>
            <p:nvPr/>
          </p:nvSpPr>
          <p:spPr>
            <a:xfrm>
              <a:off x="8033724" y="2403495"/>
              <a:ext cx="955989" cy="955989"/>
            </a:xfrm>
            <a:prstGeom prst="plus">
              <a:avLst>
                <a:gd name="adj" fmla="val 35209"/>
              </a:avLst>
            </a:prstGeom>
            <a:solidFill>
              <a:srgbClr val="DFF1F7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2" name="Крест 21"/>
            <p:cNvSpPr/>
            <p:nvPr/>
          </p:nvSpPr>
          <p:spPr>
            <a:xfrm>
              <a:off x="7629043" y="3945286"/>
              <a:ext cx="722626" cy="722626"/>
            </a:xfrm>
            <a:prstGeom prst="plus">
              <a:avLst>
                <a:gd name="adj" fmla="val 35209"/>
              </a:avLst>
            </a:prstGeom>
            <a:solidFill>
              <a:srgbClr val="F0F9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4" y="691623"/>
            <a:ext cx="3266040" cy="335315"/>
          </a:xfrm>
          <a:prstGeom prst="rect">
            <a:avLst/>
          </a:prstGeom>
        </p:spPr>
      </p:pic>
      <p:sp>
        <p:nvSpPr>
          <p:cNvPr id="20" name="Скругленный прямоугольник 19"/>
          <p:cNvSpPr/>
          <p:nvPr/>
        </p:nvSpPr>
        <p:spPr>
          <a:xfrm rot="18786759">
            <a:off x="8103872" y="3896861"/>
            <a:ext cx="1818285" cy="2729484"/>
          </a:xfrm>
          <a:prstGeom prst="roundRect">
            <a:avLst/>
          </a:prstGeom>
          <a:noFill/>
          <a:ln w="19050">
            <a:solidFill>
              <a:srgbClr val="DFF1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 rot="18786759">
            <a:off x="11205891" y="363300"/>
            <a:ext cx="542319" cy="1138920"/>
          </a:xfrm>
          <a:prstGeom prst="roundRect">
            <a:avLst/>
          </a:prstGeom>
          <a:noFill/>
          <a:ln w="19050">
            <a:solidFill>
              <a:srgbClr val="DFF1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429919" y="6087745"/>
            <a:ext cx="76065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Franklin Gothic Medium" panose="020B0603020102020204" pitchFamily="34" charset="0"/>
              </a:rPr>
              <a:t>ИСТОРИЯ СОЗДАНИЯ МОДЕЛИ ПЕРИОПЕРАТИВНОГО ПРОЦЕССА</a:t>
            </a:r>
          </a:p>
          <a:p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0431" y="1117972"/>
            <a:ext cx="8943278" cy="4737914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4233195" y="380164"/>
            <a:ext cx="70741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  <a:latin typeface="Franklin Gothic Medium" panose="020B0603020102020204" pitchFamily="34" charset="0"/>
              </a:rPr>
              <a:t>Всероссийская научно-практическая конференция</a:t>
            </a:r>
          </a:p>
          <a:p>
            <a:r>
              <a:rPr lang="ru-RU" b="1" dirty="0">
                <a:solidFill>
                  <a:srgbClr val="00B050"/>
                </a:solidFill>
                <a:latin typeface="Franklin Gothic Medium" panose="020B0603020102020204" pitchFamily="34" charset="0"/>
              </a:rPr>
              <a:t>«Инновационные технологии в операционном сестринском деле»</a:t>
            </a:r>
            <a:endParaRPr lang="ru-RU" b="1" dirty="0">
              <a:solidFill>
                <a:srgbClr val="00B050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53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260264" cy="69668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65654" y="343165"/>
            <a:ext cx="11601450" cy="6257925"/>
          </a:xfrm>
          <a:prstGeom prst="roundRect">
            <a:avLst>
              <a:gd name="adj" fmla="val 35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 rot="18786759">
            <a:off x="9012900" y="2129414"/>
            <a:ext cx="2421618" cy="2628355"/>
          </a:xfrm>
          <a:prstGeom prst="roundRect">
            <a:avLst/>
          </a:prstGeom>
          <a:noFill/>
          <a:ln w="38100">
            <a:solidFill>
              <a:srgbClr val="6CB1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3" name="Группа 12"/>
          <p:cNvGrpSpPr/>
          <p:nvPr/>
        </p:nvGrpSpPr>
        <p:grpSpPr>
          <a:xfrm>
            <a:off x="4815718" y="4129394"/>
            <a:ext cx="2579679" cy="2264417"/>
            <a:chOff x="7629043" y="2403495"/>
            <a:chExt cx="2579679" cy="2264417"/>
          </a:xfrm>
        </p:grpSpPr>
        <p:sp>
          <p:nvSpPr>
            <p:cNvPr id="10" name="Крест 9"/>
            <p:cNvSpPr/>
            <p:nvPr/>
          </p:nvSpPr>
          <p:spPr>
            <a:xfrm>
              <a:off x="8491722" y="2570500"/>
              <a:ext cx="1717000" cy="1717000"/>
            </a:xfrm>
            <a:prstGeom prst="plus">
              <a:avLst>
                <a:gd name="adj" fmla="val 35209"/>
              </a:avLst>
            </a:prstGeom>
            <a:gradFill>
              <a:gsLst>
                <a:gs pos="100000">
                  <a:srgbClr val="7DBAE7"/>
                </a:gs>
                <a:gs pos="9000">
                  <a:srgbClr val="E4F5F9">
                    <a:alpha val="0"/>
                  </a:srgbClr>
                </a:gs>
              </a:gsLst>
              <a:lin ang="21594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" name="Крест 11"/>
            <p:cNvSpPr/>
            <p:nvPr/>
          </p:nvSpPr>
          <p:spPr>
            <a:xfrm>
              <a:off x="8033724" y="2403495"/>
              <a:ext cx="955989" cy="955989"/>
            </a:xfrm>
            <a:prstGeom prst="plus">
              <a:avLst>
                <a:gd name="adj" fmla="val 35209"/>
              </a:avLst>
            </a:prstGeom>
            <a:solidFill>
              <a:srgbClr val="DFF1F7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2" name="Крест 21"/>
            <p:cNvSpPr/>
            <p:nvPr/>
          </p:nvSpPr>
          <p:spPr>
            <a:xfrm>
              <a:off x="7629043" y="3945286"/>
              <a:ext cx="722626" cy="722626"/>
            </a:xfrm>
            <a:prstGeom prst="plus">
              <a:avLst>
                <a:gd name="adj" fmla="val 35209"/>
              </a:avLst>
            </a:prstGeom>
            <a:solidFill>
              <a:srgbClr val="F0F9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501484" y="5797778"/>
            <a:ext cx="86284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Franklin Gothic Medium" panose="020B0603020102020204" pitchFamily="34" charset="0"/>
              </a:rPr>
              <a:t>ИСТОРИЯ СОЗДАНИЯ МОДЕЛИ ПЕРИОПЕРАТИВНОГО ПРОЦЕССА</a:t>
            </a:r>
            <a:endParaRPr lang="ru-RU" sz="1600" b="1" dirty="0">
              <a:solidFill>
                <a:schemeClr val="accent6">
                  <a:lumMod val="75000"/>
                </a:schemeClr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4" y="691623"/>
            <a:ext cx="3266040" cy="335315"/>
          </a:xfrm>
          <a:prstGeom prst="rect">
            <a:avLst/>
          </a:prstGeom>
        </p:spPr>
      </p:pic>
      <p:sp>
        <p:nvSpPr>
          <p:cNvPr id="20" name="Скругленный прямоугольник 19"/>
          <p:cNvSpPr/>
          <p:nvPr/>
        </p:nvSpPr>
        <p:spPr>
          <a:xfrm rot="18786759">
            <a:off x="8103872" y="3896861"/>
            <a:ext cx="1818285" cy="2729484"/>
          </a:xfrm>
          <a:prstGeom prst="roundRect">
            <a:avLst/>
          </a:prstGeom>
          <a:noFill/>
          <a:ln w="19050">
            <a:solidFill>
              <a:srgbClr val="DFF1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 rot="18786759">
            <a:off x="11205891" y="363300"/>
            <a:ext cx="542319" cy="1138920"/>
          </a:xfrm>
          <a:prstGeom prst="roundRect">
            <a:avLst/>
          </a:prstGeom>
          <a:noFill/>
          <a:ln w="19050">
            <a:solidFill>
              <a:srgbClr val="DFF1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2314" y="1584852"/>
            <a:ext cx="8828129" cy="4129424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4233195" y="380164"/>
            <a:ext cx="70741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  <a:latin typeface="Franklin Gothic Medium" panose="020B0603020102020204" pitchFamily="34" charset="0"/>
              </a:rPr>
              <a:t>Всероссийская научно-практическая конференция</a:t>
            </a:r>
          </a:p>
          <a:p>
            <a:r>
              <a:rPr lang="ru-RU" b="1" dirty="0">
                <a:solidFill>
                  <a:srgbClr val="00B050"/>
                </a:solidFill>
                <a:latin typeface="Franklin Gothic Medium" panose="020B0603020102020204" pitchFamily="34" charset="0"/>
              </a:rPr>
              <a:t>«Инновационные технологии в операционном сестринском деле»</a:t>
            </a:r>
            <a:endParaRPr lang="ru-RU" b="1" dirty="0">
              <a:solidFill>
                <a:srgbClr val="00B050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47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260264" cy="69668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43713" y="305847"/>
            <a:ext cx="11601450" cy="6257925"/>
          </a:xfrm>
          <a:prstGeom prst="roundRect">
            <a:avLst>
              <a:gd name="adj" fmla="val 35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 rot="18786759">
            <a:off x="9012900" y="2129414"/>
            <a:ext cx="2421618" cy="2628355"/>
          </a:xfrm>
          <a:prstGeom prst="roundRect">
            <a:avLst/>
          </a:prstGeom>
          <a:noFill/>
          <a:ln w="38100">
            <a:solidFill>
              <a:srgbClr val="6CB1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3" name="Группа 12"/>
          <p:cNvGrpSpPr/>
          <p:nvPr/>
        </p:nvGrpSpPr>
        <p:grpSpPr>
          <a:xfrm>
            <a:off x="4815718" y="4129394"/>
            <a:ext cx="2579679" cy="2264417"/>
            <a:chOff x="7629043" y="2403495"/>
            <a:chExt cx="2579679" cy="2264417"/>
          </a:xfrm>
        </p:grpSpPr>
        <p:sp>
          <p:nvSpPr>
            <p:cNvPr id="10" name="Крест 9"/>
            <p:cNvSpPr/>
            <p:nvPr/>
          </p:nvSpPr>
          <p:spPr>
            <a:xfrm>
              <a:off x="8491722" y="2570500"/>
              <a:ext cx="1717000" cy="1717000"/>
            </a:xfrm>
            <a:prstGeom prst="plus">
              <a:avLst>
                <a:gd name="adj" fmla="val 35209"/>
              </a:avLst>
            </a:prstGeom>
            <a:gradFill>
              <a:gsLst>
                <a:gs pos="100000">
                  <a:srgbClr val="7DBAE7"/>
                </a:gs>
                <a:gs pos="9000">
                  <a:srgbClr val="E4F5F9">
                    <a:alpha val="0"/>
                  </a:srgbClr>
                </a:gs>
              </a:gsLst>
              <a:lin ang="21594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" name="Крест 11"/>
            <p:cNvSpPr/>
            <p:nvPr/>
          </p:nvSpPr>
          <p:spPr>
            <a:xfrm>
              <a:off x="8033724" y="2403495"/>
              <a:ext cx="955989" cy="955989"/>
            </a:xfrm>
            <a:prstGeom prst="plus">
              <a:avLst>
                <a:gd name="adj" fmla="val 35209"/>
              </a:avLst>
            </a:prstGeom>
            <a:solidFill>
              <a:srgbClr val="DFF1F7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2" name="Крест 21"/>
            <p:cNvSpPr/>
            <p:nvPr/>
          </p:nvSpPr>
          <p:spPr>
            <a:xfrm>
              <a:off x="7629043" y="3945286"/>
              <a:ext cx="722626" cy="722626"/>
            </a:xfrm>
            <a:prstGeom prst="plus">
              <a:avLst>
                <a:gd name="adj" fmla="val 35209"/>
              </a:avLst>
            </a:prstGeom>
            <a:solidFill>
              <a:srgbClr val="F0F9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04021" y="5467956"/>
            <a:ext cx="76065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Franklin Gothic Medium" panose="020B0603020102020204" pitchFamily="34" charset="0"/>
              </a:rPr>
              <a:t>ИСТОРИЯ СОЗДАНИЯ МОДЕЛИ ПЕРИОПЕРАТИВНОГО ПРОЦЕССА</a:t>
            </a:r>
            <a:endParaRPr lang="ru-RU" sz="1600" b="1" dirty="0">
              <a:solidFill>
                <a:schemeClr val="accent6">
                  <a:lumMod val="75000"/>
                </a:schemeClr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4" y="691623"/>
            <a:ext cx="3266040" cy="335315"/>
          </a:xfrm>
          <a:prstGeom prst="rect">
            <a:avLst/>
          </a:prstGeom>
        </p:spPr>
      </p:pic>
      <p:sp>
        <p:nvSpPr>
          <p:cNvPr id="20" name="Скругленный прямоугольник 19"/>
          <p:cNvSpPr/>
          <p:nvPr/>
        </p:nvSpPr>
        <p:spPr>
          <a:xfrm rot="18786759">
            <a:off x="8103872" y="3896861"/>
            <a:ext cx="1818285" cy="2729484"/>
          </a:xfrm>
          <a:prstGeom prst="roundRect">
            <a:avLst/>
          </a:prstGeom>
          <a:noFill/>
          <a:ln w="19050">
            <a:solidFill>
              <a:srgbClr val="DFF1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 rot="18786759">
            <a:off x="11205891" y="363300"/>
            <a:ext cx="542319" cy="1138920"/>
          </a:xfrm>
          <a:prstGeom prst="roundRect">
            <a:avLst/>
          </a:prstGeom>
          <a:noFill/>
          <a:ln w="19050">
            <a:solidFill>
              <a:srgbClr val="DFF1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905" y="1655904"/>
            <a:ext cx="4572638" cy="342947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9981" y="1621096"/>
            <a:ext cx="4572638" cy="3429479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4233195" y="380164"/>
            <a:ext cx="70741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  <a:latin typeface="Franklin Gothic Medium" panose="020B0603020102020204" pitchFamily="34" charset="0"/>
              </a:rPr>
              <a:t>Всероссийская научно-практическая конференция</a:t>
            </a:r>
          </a:p>
          <a:p>
            <a:r>
              <a:rPr lang="ru-RU" b="1" dirty="0">
                <a:solidFill>
                  <a:srgbClr val="00B050"/>
                </a:solidFill>
                <a:latin typeface="Franklin Gothic Medium" panose="020B0603020102020204" pitchFamily="34" charset="0"/>
              </a:rPr>
              <a:t>«Инновационные технологии в операционном сестринском деле»</a:t>
            </a:r>
            <a:endParaRPr lang="ru-RU" b="1" dirty="0">
              <a:solidFill>
                <a:srgbClr val="00B050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921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260264" cy="69668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43713" y="305847"/>
            <a:ext cx="11601450" cy="6257925"/>
          </a:xfrm>
          <a:prstGeom prst="roundRect">
            <a:avLst>
              <a:gd name="adj" fmla="val 35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 rot="18786759">
            <a:off x="9012900" y="2129414"/>
            <a:ext cx="2421618" cy="2628355"/>
          </a:xfrm>
          <a:prstGeom prst="roundRect">
            <a:avLst/>
          </a:prstGeom>
          <a:noFill/>
          <a:ln w="38100">
            <a:solidFill>
              <a:srgbClr val="6CB1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3" name="Группа 12"/>
          <p:cNvGrpSpPr/>
          <p:nvPr/>
        </p:nvGrpSpPr>
        <p:grpSpPr>
          <a:xfrm>
            <a:off x="4815718" y="4129394"/>
            <a:ext cx="2579679" cy="2264417"/>
            <a:chOff x="7629043" y="2403495"/>
            <a:chExt cx="2579679" cy="2264417"/>
          </a:xfrm>
        </p:grpSpPr>
        <p:sp>
          <p:nvSpPr>
            <p:cNvPr id="10" name="Крест 9"/>
            <p:cNvSpPr/>
            <p:nvPr/>
          </p:nvSpPr>
          <p:spPr>
            <a:xfrm>
              <a:off x="8491722" y="2570500"/>
              <a:ext cx="1717000" cy="1717000"/>
            </a:xfrm>
            <a:prstGeom prst="plus">
              <a:avLst>
                <a:gd name="adj" fmla="val 35209"/>
              </a:avLst>
            </a:prstGeom>
            <a:gradFill>
              <a:gsLst>
                <a:gs pos="100000">
                  <a:srgbClr val="7DBAE7"/>
                </a:gs>
                <a:gs pos="9000">
                  <a:srgbClr val="E4F5F9">
                    <a:alpha val="0"/>
                  </a:srgbClr>
                </a:gs>
              </a:gsLst>
              <a:lin ang="21594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" name="Крест 11"/>
            <p:cNvSpPr/>
            <p:nvPr/>
          </p:nvSpPr>
          <p:spPr>
            <a:xfrm>
              <a:off x="8033724" y="2403495"/>
              <a:ext cx="955989" cy="955989"/>
            </a:xfrm>
            <a:prstGeom prst="plus">
              <a:avLst>
                <a:gd name="adj" fmla="val 35209"/>
              </a:avLst>
            </a:prstGeom>
            <a:solidFill>
              <a:srgbClr val="DFF1F7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2" name="Крест 21"/>
            <p:cNvSpPr/>
            <p:nvPr/>
          </p:nvSpPr>
          <p:spPr>
            <a:xfrm>
              <a:off x="7629043" y="3945286"/>
              <a:ext cx="722626" cy="722626"/>
            </a:xfrm>
            <a:prstGeom prst="plus">
              <a:avLst>
                <a:gd name="adj" fmla="val 35209"/>
              </a:avLst>
            </a:prstGeom>
            <a:solidFill>
              <a:srgbClr val="F0F9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04021" y="5467956"/>
            <a:ext cx="76065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Franklin Gothic Medium" panose="020B0603020102020204" pitchFamily="34" charset="0"/>
              </a:rPr>
              <a:t>ИСТОРИЯ СОЗДАНИЯ МОДЕЛИ ПЕРИОПЕРАТИВНОГО ПРОЦЕССА</a:t>
            </a:r>
            <a:endParaRPr lang="ru-RU" sz="1600" b="1" dirty="0">
              <a:solidFill>
                <a:schemeClr val="accent6">
                  <a:lumMod val="75000"/>
                </a:schemeClr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4" y="691623"/>
            <a:ext cx="3266040" cy="335315"/>
          </a:xfrm>
          <a:prstGeom prst="rect">
            <a:avLst/>
          </a:prstGeom>
        </p:spPr>
      </p:pic>
      <p:sp>
        <p:nvSpPr>
          <p:cNvPr id="20" name="Скругленный прямоугольник 19"/>
          <p:cNvSpPr/>
          <p:nvPr/>
        </p:nvSpPr>
        <p:spPr>
          <a:xfrm rot="18786759">
            <a:off x="8103872" y="3896861"/>
            <a:ext cx="1818285" cy="2729484"/>
          </a:xfrm>
          <a:prstGeom prst="roundRect">
            <a:avLst/>
          </a:prstGeom>
          <a:noFill/>
          <a:ln w="19050">
            <a:solidFill>
              <a:srgbClr val="DFF1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 rot="18786759">
            <a:off x="11205891" y="363300"/>
            <a:ext cx="542319" cy="1138920"/>
          </a:xfrm>
          <a:prstGeom prst="roundRect">
            <a:avLst/>
          </a:prstGeom>
          <a:noFill/>
          <a:ln w="19050">
            <a:solidFill>
              <a:srgbClr val="DFF1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391" y="1264842"/>
            <a:ext cx="5475568" cy="3965209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4233195" y="380164"/>
            <a:ext cx="70741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  <a:latin typeface="Franklin Gothic Medium" panose="020B0603020102020204" pitchFamily="34" charset="0"/>
              </a:rPr>
              <a:t>Всероссийская научно-практическая конференция</a:t>
            </a:r>
          </a:p>
          <a:p>
            <a:r>
              <a:rPr lang="ru-RU" b="1" dirty="0">
                <a:solidFill>
                  <a:srgbClr val="00B050"/>
                </a:solidFill>
                <a:latin typeface="Franklin Gothic Medium" panose="020B0603020102020204" pitchFamily="34" charset="0"/>
              </a:rPr>
              <a:t>«Инновационные технологии в операционном сестринском деле»</a:t>
            </a:r>
            <a:endParaRPr lang="ru-RU" b="1" dirty="0">
              <a:solidFill>
                <a:srgbClr val="00B050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906" y="1264400"/>
            <a:ext cx="4087977" cy="409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66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260264" cy="69668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29407" y="314628"/>
            <a:ext cx="11601450" cy="6257925"/>
          </a:xfrm>
          <a:prstGeom prst="roundRect">
            <a:avLst>
              <a:gd name="adj" fmla="val 35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 rot="18786759">
            <a:off x="9012900" y="2129414"/>
            <a:ext cx="2421618" cy="2628355"/>
          </a:xfrm>
          <a:prstGeom prst="roundRect">
            <a:avLst/>
          </a:prstGeom>
          <a:noFill/>
          <a:ln w="38100">
            <a:solidFill>
              <a:srgbClr val="6CB1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3" name="Группа 12"/>
          <p:cNvGrpSpPr/>
          <p:nvPr/>
        </p:nvGrpSpPr>
        <p:grpSpPr>
          <a:xfrm>
            <a:off x="4815718" y="4129394"/>
            <a:ext cx="2579679" cy="2264417"/>
            <a:chOff x="7629043" y="2403495"/>
            <a:chExt cx="2579679" cy="2264417"/>
          </a:xfrm>
        </p:grpSpPr>
        <p:sp>
          <p:nvSpPr>
            <p:cNvPr id="10" name="Крест 9"/>
            <p:cNvSpPr/>
            <p:nvPr/>
          </p:nvSpPr>
          <p:spPr>
            <a:xfrm>
              <a:off x="8491722" y="2570500"/>
              <a:ext cx="1717000" cy="1717000"/>
            </a:xfrm>
            <a:prstGeom prst="plus">
              <a:avLst>
                <a:gd name="adj" fmla="val 35209"/>
              </a:avLst>
            </a:prstGeom>
            <a:gradFill>
              <a:gsLst>
                <a:gs pos="100000">
                  <a:srgbClr val="7DBAE7"/>
                </a:gs>
                <a:gs pos="9000">
                  <a:srgbClr val="E4F5F9">
                    <a:alpha val="0"/>
                  </a:srgbClr>
                </a:gs>
              </a:gsLst>
              <a:lin ang="21594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" name="Крест 11"/>
            <p:cNvSpPr/>
            <p:nvPr/>
          </p:nvSpPr>
          <p:spPr>
            <a:xfrm>
              <a:off x="8033724" y="2403495"/>
              <a:ext cx="955989" cy="955989"/>
            </a:xfrm>
            <a:prstGeom prst="plus">
              <a:avLst>
                <a:gd name="adj" fmla="val 35209"/>
              </a:avLst>
            </a:prstGeom>
            <a:solidFill>
              <a:srgbClr val="DFF1F7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2" name="Крест 21"/>
            <p:cNvSpPr/>
            <p:nvPr/>
          </p:nvSpPr>
          <p:spPr>
            <a:xfrm>
              <a:off x="7629043" y="3945286"/>
              <a:ext cx="722626" cy="722626"/>
            </a:xfrm>
            <a:prstGeom prst="plus">
              <a:avLst>
                <a:gd name="adj" fmla="val 35209"/>
              </a:avLst>
            </a:prstGeom>
            <a:solidFill>
              <a:srgbClr val="F0F9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658814" y="5936706"/>
            <a:ext cx="76065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Franklin Gothic Medium" panose="020B0603020102020204" pitchFamily="34" charset="0"/>
              </a:rPr>
              <a:t>ИСТОРИЯ СОЗДАНИЯ МОДЕЛИ ПЕРИОПЕРАТИВНОГО ПРОЦЕССА</a:t>
            </a:r>
          </a:p>
          <a:p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4" y="691623"/>
            <a:ext cx="3266040" cy="335315"/>
          </a:xfrm>
          <a:prstGeom prst="rect">
            <a:avLst/>
          </a:prstGeom>
        </p:spPr>
      </p:pic>
      <p:sp>
        <p:nvSpPr>
          <p:cNvPr id="20" name="Скругленный прямоугольник 19"/>
          <p:cNvSpPr/>
          <p:nvPr/>
        </p:nvSpPr>
        <p:spPr>
          <a:xfrm rot="18786759">
            <a:off x="8103872" y="3896861"/>
            <a:ext cx="1818285" cy="2729484"/>
          </a:xfrm>
          <a:prstGeom prst="roundRect">
            <a:avLst/>
          </a:prstGeom>
          <a:noFill/>
          <a:ln w="19050">
            <a:solidFill>
              <a:srgbClr val="DFF1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 rot="18786759">
            <a:off x="11205891" y="363300"/>
            <a:ext cx="542319" cy="1138920"/>
          </a:xfrm>
          <a:prstGeom prst="roundRect">
            <a:avLst/>
          </a:prstGeom>
          <a:noFill/>
          <a:ln w="19050">
            <a:solidFill>
              <a:srgbClr val="DFF1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4412" y="1893455"/>
            <a:ext cx="4572638" cy="34294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3486" y="1708579"/>
            <a:ext cx="609098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Franklin Gothic Medium" panose="020B0603020102020204" pitchFamily="34" charset="0"/>
              </a:rPr>
              <a:t>На протяжении обучения на факультете ВСО и анализируя свою работу в качестве операционной медицинской сестры, </a:t>
            </a:r>
            <a:r>
              <a:rPr lang="ru-RU" dirty="0" smtClean="0">
                <a:latin typeface="Franklin Gothic Medium" panose="020B0603020102020204" pitchFamily="34" charset="0"/>
              </a:rPr>
              <a:t>она пришла </a:t>
            </a:r>
            <a:r>
              <a:rPr lang="ru-RU" dirty="0">
                <a:latin typeface="Franklin Gothic Medium" panose="020B0603020102020204" pitchFamily="34" charset="0"/>
              </a:rPr>
              <a:t>к следующим выводам:</a:t>
            </a:r>
          </a:p>
          <a:p>
            <a:pPr lvl="0"/>
            <a:r>
              <a:rPr lang="ru-RU" dirty="0">
                <a:latin typeface="Franklin Gothic Medium" panose="020B0603020102020204" pitchFamily="34" charset="0"/>
              </a:rPr>
              <a:t>Практикующая медицинская сестра в процессе своей деятельности становится более опытной в вопросах, связанных с материально-техническим обеспечением операционного блока;</a:t>
            </a:r>
          </a:p>
          <a:p>
            <a:pPr lvl="0"/>
            <a:r>
              <a:rPr lang="ru-RU" dirty="0">
                <a:latin typeface="Franklin Gothic Medium" panose="020B0603020102020204" pitchFamily="34" charset="0"/>
              </a:rPr>
              <a:t>Получение знания таких наук, как маркетинг, фармацевтическое товароведение, организация сестринского дела в хирургии, менеджмента, психологии управления </a:t>
            </a:r>
            <a:r>
              <a:rPr lang="ru-RU" dirty="0" smtClean="0">
                <a:latin typeface="Franklin Gothic Medium" panose="020B0603020102020204" pitchFamily="34" charset="0"/>
              </a:rPr>
              <a:t>позволяли </a:t>
            </a:r>
            <a:r>
              <a:rPr lang="ru-RU" dirty="0">
                <a:latin typeface="Franklin Gothic Medium" panose="020B0603020102020204" pitchFamily="34" charset="0"/>
              </a:rPr>
              <a:t>сделать </a:t>
            </a:r>
            <a:r>
              <a:rPr lang="ru-RU" dirty="0" smtClean="0">
                <a:latin typeface="Franklin Gothic Medium" panose="020B0603020102020204" pitchFamily="34" charset="0"/>
              </a:rPr>
              <a:t>заключение</a:t>
            </a:r>
            <a:r>
              <a:rPr lang="ru-RU" dirty="0">
                <a:latin typeface="Franklin Gothic Medium" panose="020B0603020102020204" pitchFamily="34" charset="0"/>
              </a:rPr>
              <a:t>;</a:t>
            </a:r>
          </a:p>
          <a:p>
            <a:pPr lvl="0"/>
            <a:r>
              <a:rPr lang="ru-RU" dirty="0">
                <a:latin typeface="Franklin Gothic Medium" panose="020B0603020102020204" pitchFamily="34" charset="0"/>
              </a:rPr>
              <a:t>Выпускник факультета ВСО профессионально подготовлен для исполнения роли заведующего операционным отделением </a:t>
            </a:r>
            <a:r>
              <a:rPr lang="ru-RU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многопрофильной больницы</a:t>
            </a:r>
            <a:r>
              <a:rPr lang="ru-RU" i="1" dirty="0">
                <a:latin typeface="Franklin Gothic Medium" panose="020B0603020102020204" pitchFamily="34" charset="0"/>
              </a:rPr>
              <a:t>.</a:t>
            </a:r>
            <a:endParaRPr lang="ru-RU" dirty="0">
              <a:latin typeface="Franklin Gothic Medium" panose="020B0603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4160519" y="1215483"/>
            <a:ext cx="1517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Franklin Gothic Medium" panose="020B0603020102020204" pitchFamily="34" charset="0"/>
              </a:rPr>
              <a:t>2005 год</a:t>
            </a:r>
            <a:endParaRPr lang="ru-RU" sz="2400" b="1" dirty="0">
              <a:solidFill>
                <a:srgbClr val="FF000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254261" y="481970"/>
            <a:ext cx="70741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  <a:latin typeface="Franklin Gothic Medium" panose="020B0603020102020204" pitchFamily="34" charset="0"/>
              </a:rPr>
              <a:t>Всероссийская научно-практическая конференция</a:t>
            </a:r>
          </a:p>
          <a:p>
            <a:r>
              <a:rPr lang="ru-RU" b="1" dirty="0">
                <a:solidFill>
                  <a:srgbClr val="00B050"/>
                </a:solidFill>
                <a:latin typeface="Franklin Gothic Medium" panose="020B0603020102020204" pitchFamily="34" charset="0"/>
              </a:rPr>
              <a:t>«Инновационные технологии в операционном сестринском деле»</a:t>
            </a:r>
            <a:endParaRPr lang="ru-RU" b="1" dirty="0">
              <a:solidFill>
                <a:srgbClr val="00B050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886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260264" cy="69668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78420" y="380164"/>
            <a:ext cx="11601450" cy="6257925"/>
          </a:xfrm>
          <a:prstGeom prst="roundRect">
            <a:avLst>
              <a:gd name="adj" fmla="val 35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 rot="18786759">
            <a:off x="9012900" y="2129414"/>
            <a:ext cx="2421618" cy="2628355"/>
          </a:xfrm>
          <a:prstGeom prst="roundRect">
            <a:avLst/>
          </a:prstGeom>
          <a:noFill/>
          <a:ln w="38100">
            <a:solidFill>
              <a:srgbClr val="6CB1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3" name="Группа 12"/>
          <p:cNvGrpSpPr/>
          <p:nvPr/>
        </p:nvGrpSpPr>
        <p:grpSpPr>
          <a:xfrm>
            <a:off x="4815718" y="4129394"/>
            <a:ext cx="2579679" cy="2264417"/>
            <a:chOff x="7629043" y="2403495"/>
            <a:chExt cx="2579679" cy="2264417"/>
          </a:xfrm>
        </p:grpSpPr>
        <p:sp>
          <p:nvSpPr>
            <p:cNvPr id="10" name="Крест 9"/>
            <p:cNvSpPr/>
            <p:nvPr/>
          </p:nvSpPr>
          <p:spPr>
            <a:xfrm>
              <a:off x="8491722" y="2570500"/>
              <a:ext cx="1717000" cy="1717000"/>
            </a:xfrm>
            <a:prstGeom prst="plus">
              <a:avLst>
                <a:gd name="adj" fmla="val 35209"/>
              </a:avLst>
            </a:prstGeom>
            <a:gradFill>
              <a:gsLst>
                <a:gs pos="100000">
                  <a:srgbClr val="7DBAE7"/>
                </a:gs>
                <a:gs pos="9000">
                  <a:srgbClr val="E4F5F9">
                    <a:alpha val="0"/>
                  </a:srgbClr>
                </a:gs>
              </a:gsLst>
              <a:lin ang="21594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" name="Крест 11"/>
            <p:cNvSpPr/>
            <p:nvPr/>
          </p:nvSpPr>
          <p:spPr>
            <a:xfrm>
              <a:off x="8033724" y="2403495"/>
              <a:ext cx="955989" cy="955989"/>
            </a:xfrm>
            <a:prstGeom prst="plus">
              <a:avLst>
                <a:gd name="adj" fmla="val 35209"/>
              </a:avLst>
            </a:prstGeom>
            <a:solidFill>
              <a:srgbClr val="DFF1F7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2" name="Крест 21"/>
            <p:cNvSpPr/>
            <p:nvPr/>
          </p:nvSpPr>
          <p:spPr>
            <a:xfrm>
              <a:off x="7629043" y="3945286"/>
              <a:ext cx="722626" cy="722626"/>
            </a:xfrm>
            <a:prstGeom prst="plus">
              <a:avLst>
                <a:gd name="adj" fmla="val 35209"/>
              </a:avLst>
            </a:prstGeom>
            <a:solidFill>
              <a:srgbClr val="F0F9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646967" y="6184687"/>
            <a:ext cx="74834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Franklin Gothic Medium" panose="020B0603020102020204" pitchFamily="34" charset="0"/>
              </a:rPr>
              <a:t>ИСТОРИЯ СОЗДАНИЯ МОДЕЛИ ПЕРИОПЕРАТИВНОГО ПРОЦЕССА</a:t>
            </a:r>
            <a:endParaRPr lang="ru-RU" sz="1600" b="1" dirty="0">
              <a:solidFill>
                <a:schemeClr val="accent6">
                  <a:lumMod val="75000"/>
                </a:schemeClr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4" y="691623"/>
            <a:ext cx="3266040" cy="335315"/>
          </a:xfrm>
          <a:prstGeom prst="rect">
            <a:avLst/>
          </a:prstGeom>
        </p:spPr>
      </p:pic>
      <p:sp>
        <p:nvSpPr>
          <p:cNvPr id="20" name="Скругленный прямоугольник 19"/>
          <p:cNvSpPr/>
          <p:nvPr/>
        </p:nvSpPr>
        <p:spPr>
          <a:xfrm rot="18786759">
            <a:off x="8103872" y="3896861"/>
            <a:ext cx="1818285" cy="2729484"/>
          </a:xfrm>
          <a:prstGeom prst="roundRect">
            <a:avLst/>
          </a:prstGeom>
          <a:noFill/>
          <a:ln w="19050">
            <a:solidFill>
              <a:srgbClr val="DFF1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 rot="18786759">
            <a:off x="11205891" y="363300"/>
            <a:ext cx="542319" cy="1138920"/>
          </a:xfrm>
          <a:prstGeom prst="roundRect">
            <a:avLst/>
          </a:prstGeom>
          <a:noFill/>
          <a:ln w="19050">
            <a:solidFill>
              <a:srgbClr val="DFF1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63994279"/>
              </p:ext>
            </p:extLst>
          </p:nvPr>
        </p:nvGraphicFramePr>
        <p:xfrm>
          <a:off x="355419" y="983656"/>
          <a:ext cx="7597988" cy="5363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1" r="33415"/>
          <a:stretch/>
        </p:blipFill>
        <p:spPr>
          <a:xfrm>
            <a:off x="8187154" y="2046397"/>
            <a:ext cx="3202138" cy="4041349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4233195" y="380164"/>
            <a:ext cx="70741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  <a:latin typeface="Franklin Gothic Medium" panose="020B0603020102020204" pitchFamily="34" charset="0"/>
              </a:rPr>
              <a:t>Всероссийская научно-практическая конференция</a:t>
            </a:r>
          </a:p>
          <a:p>
            <a:r>
              <a:rPr lang="ru-RU" b="1" dirty="0">
                <a:solidFill>
                  <a:srgbClr val="00B050"/>
                </a:solidFill>
                <a:latin typeface="Franklin Gothic Medium" panose="020B0603020102020204" pitchFamily="34" charset="0"/>
              </a:rPr>
              <a:t>«Инновационные технологии в операционном сестринском деле»</a:t>
            </a:r>
            <a:endParaRPr lang="ru-RU" b="1" dirty="0">
              <a:solidFill>
                <a:srgbClr val="00B05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09825" y="1168128"/>
            <a:ext cx="2196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Franklin Gothic Medium" panose="020B0603020102020204" pitchFamily="34" charset="0"/>
              </a:rPr>
              <a:t>2015 года</a:t>
            </a:r>
            <a:endParaRPr lang="ru-RU" sz="2800" b="1" dirty="0">
              <a:solidFill>
                <a:srgbClr val="FF0000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671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260264" cy="69668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43713" y="305847"/>
            <a:ext cx="11601450" cy="6257925"/>
          </a:xfrm>
          <a:prstGeom prst="roundRect">
            <a:avLst>
              <a:gd name="adj" fmla="val 35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 rot="18786759">
            <a:off x="9012900" y="2129414"/>
            <a:ext cx="2421618" cy="2628355"/>
          </a:xfrm>
          <a:prstGeom prst="roundRect">
            <a:avLst/>
          </a:prstGeom>
          <a:noFill/>
          <a:ln w="38100">
            <a:solidFill>
              <a:srgbClr val="6CB1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3" name="Группа 12"/>
          <p:cNvGrpSpPr/>
          <p:nvPr/>
        </p:nvGrpSpPr>
        <p:grpSpPr>
          <a:xfrm>
            <a:off x="4815718" y="4129394"/>
            <a:ext cx="2579679" cy="2264417"/>
            <a:chOff x="7629043" y="2403495"/>
            <a:chExt cx="2579679" cy="2264417"/>
          </a:xfrm>
        </p:grpSpPr>
        <p:sp>
          <p:nvSpPr>
            <p:cNvPr id="10" name="Крест 9"/>
            <p:cNvSpPr/>
            <p:nvPr/>
          </p:nvSpPr>
          <p:spPr>
            <a:xfrm>
              <a:off x="8491722" y="2570500"/>
              <a:ext cx="1717000" cy="1717000"/>
            </a:xfrm>
            <a:prstGeom prst="plus">
              <a:avLst>
                <a:gd name="adj" fmla="val 35209"/>
              </a:avLst>
            </a:prstGeom>
            <a:gradFill>
              <a:gsLst>
                <a:gs pos="100000">
                  <a:srgbClr val="7DBAE7"/>
                </a:gs>
                <a:gs pos="9000">
                  <a:srgbClr val="E4F5F9">
                    <a:alpha val="0"/>
                  </a:srgbClr>
                </a:gs>
              </a:gsLst>
              <a:lin ang="21594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" name="Крест 11"/>
            <p:cNvSpPr/>
            <p:nvPr/>
          </p:nvSpPr>
          <p:spPr>
            <a:xfrm>
              <a:off x="8033724" y="2403495"/>
              <a:ext cx="955989" cy="955989"/>
            </a:xfrm>
            <a:prstGeom prst="plus">
              <a:avLst>
                <a:gd name="adj" fmla="val 35209"/>
              </a:avLst>
            </a:prstGeom>
            <a:solidFill>
              <a:srgbClr val="DFF1F7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2" name="Крест 21"/>
            <p:cNvSpPr/>
            <p:nvPr/>
          </p:nvSpPr>
          <p:spPr>
            <a:xfrm>
              <a:off x="7629043" y="3945286"/>
              <a:ext cx="722626" cy="722626"/>
            </a:xfrm>
            <a:prstGeom prst="plus">
              <a:avLst>
                <a:gd name="adj" fmla="val 35209"/>
              </a:avLst>
            </a:prstGeom>
            <a:solidFill>
              <a:srgbClr val="F0F9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592690" y="5991236"/>
            <a:ext cx="76065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Franklin Gothic Medium" panose="020B0603020102020204" pitchFamily="34" charset="0"/>
              </a:rPr>
              <a:t>ИСТОРИЯ СОЗДАНИЯ МОДЕЛИ ПЕРИОПЕРАТИВНОГО ПРОЦЕССА</a:t>
            </a:r>
            <a:endParaRPr lang="ru-RU" sz="1600" b="1" dirty="0">
              <a:solidFill>
                <a:schemeClr val="accent6">
                  <a:lumMod val="75000"/>
                </a:schemeClr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4" y="691623"/>
            <a:ext cx="3266040" cy="335315"/>
          </a:xfrm>
          <a:prstGeom prst="rect">
            <a:avLst/>
          </a:prstGeom>
        </p:spPr>
      </p:pic>
      <p:sp>
        <p:nvSpPr>
          <p:cNvPr id="20" name="Скругленный прямоугольник 19"/>
          <p:cNvSpPr/>
          <p:nvPr/>
        </p:nvSpPr>
        <p:spPr>
          <a:xfrm rot="18786759">
            <a:off x="8103872" y="3896861"/>
            <a:ext cx="1818285" cy="2729484"/>
          </a:xfrm>
          <a:prstGeom prst="roundRect">
            <a:avLst/>
          </a:prstGeom>
          <a:noFill/>
          <a:ln w="19050">
            <a:solidFill>
              <a:srgbClr val="DFF1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 rot="18786759">
            <a:off x="11205891" y="363300"/>
            <a:ext cx="542319" cy="1138920"/>
          </a:xfrm>
          <a:prstGeom prst="roundRect">
            <a:avLst/>
          </a:prstGeom>
          <a:noFill/>
          <a:ln w="19050">
            <a:solidFill>
              <a:srgbClr val="DFF1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92690" y="1459040"/>
            <a:ext cx="7112803" cy="4385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dirty="0" smtClean="0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сследование </a:t>
            </a:r>
            <a:r>
              <a:rPr lang="ru-RU" dirty="0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было выполнено на базе хирургического отделения ФГБНУ «Научного центра сердечно-сосудистой хирургии им. А.Н. Бакулева».</a:t>
            </a:r>
            <a:endParaRPr lang="ru-RU" sz="2000" dirty="0">
              <a:latin typeface="Franklin Gothic Medium" panose="020B06030201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rgbClr val="FF000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 – показать пути улучшения качества </a:t>
            </a:r>
            <a:endParaRPr lang="ru-RU" dirty="0" smtClean="0">
              <a:solidFill>
                <a:srgbClr val="FF0000"/>
              </a:solidFill>
              <a:latin typeface="Franklin Gothic Medium" panose="020B0603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 err="1" smtClean="0">
                <a:solidFill>
                  <a:srgbClr val="FF000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периоперативного</a:t>
            </a:r>
            <a:r>
              <a:rPr lang="ru-RU" dirty="0" smtClean="0">
                <a:solidFill>
                  <a:srgbClr val="FF000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FF000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ухода за пациентами хирургического отделения.</a:t>
            </a:r>
            <a:endParaRPr lang="ru-RU" sz="2000" dirty="0">
              <a:solidFill>
                <a:srgbClr val="FF0000"/>
              </a:solidFill>
              <a:latin typeface="Franklin Gothic Medium" panose="020B06030201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ru-RU" dirty="0">
                <a:latin typeface="Franklin Gothic Medium" panose="020B0603020102020204" pitchFamily="34" charset="0"/>
                <a:ea typeface="Times New Roman" panose="02020603050405020304" pitchFamily="18" charset="0"/>
              </a:rPr>
              <a:t>В исследовании сделан полный анализ работы сестринского персонала операционного отделения; проанализированы материальная база и виды снабжения операционного отделения; изучен опыт применения сестринского процесса в различных регионах Российской Федерации; предложена модель реорганизации сестринской службы в хирургическом отделении (с операционным блоком и стерилизационной) с элементами сестринского процесса.</a:t>
            </a:r>
            <a:endParaRPr lang="ru-RU" dirty="0">
              <a:latin typeface="Franklin Gothic Medium" panose="020B06030201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956" y="1943637"/>
            <a:ext cx="3660492" cy="3660492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4233195" y="380164"/>
            <a:ext cx="70741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  <a:latin typeface="Franklin Gothic Medium" panose="020B0603020102020204" pitchFamily="34" charset="0"/>
              </a:rPr>
              <a:t>Всероссийская научно-практическая конференция</a:t>
            </a:r>
          </a:p>
          <a:p>
            <a:r>
              <a:rPr lang="ru-RU" b="1" dirty="0">
                <a:solidFill>
                  <a:srgbClr val="00B050"/>
                </a:solidFill>
                <a:latin typeface="Franklin Gothic Medium" panose="020B0603020102020204" pitchFamily="34" charset="0"/>
              </a:rPr>
              <a:t>«Инновационные технологии в операционном сестринском деле»</a:t>
            </a:r>
            <a:endParaRPr lang="ru-RU" b="1" dirty="0">
              <a:solidFill>
                <a:srgbClr val="00B050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14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260264" cy="69668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54504" y="302042"/>
            <a:ext cx="11601450" cy="6257925"/>
          </a:xfrm>
          <a:prstGeom prst="roundRect">
            <a:avLst>
              <a:gd name="adj" fmla="val 35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 rot="18786759">
            <a:off x="9012900" y="2129414"/>
            <a:ext cx="2421618" cy="2628355"/>
          </a:xfrm>
          <a:prstGeom prst="roundRect">
            <a:avLst/>
          </a:prstGeom>
          <a:noFill/>
          <a:ln w="38100">
            <a:solidFill>
              <a:srgbClr val="6CB1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3" name="Группа 12"/>
          <p:cNvGrpSpPr/>
          <p:nvPr/>
        </p:nvGrpSpPr>
        <p:grpSpPr>
          <a:xfrm>
            <a:off x="4815718" y="4129394"/>
            <a:ext cx="2579679" cy="2264417"/>
            <a:chOff x="7629043" y="2403495"/>
            <a:chExt cx="2579679" cy="2264417"/>
          </a:xfrm>
        </p:grpSpPr>
        <p:sp>
          <p:nvSpPr>
            <p:cNvPr id="10" name="Крест 9"/>
            <p:cNvSpPr/>
            <p:nvPr/>
          </p:nvSpPr>
          <p:spPr>
            <a:xfrm>
              <a:off x="8491722" y="2570500"/>
              <a:ext cx="1717000" cy="1717000"/>
            </a:xfrm>
            <a:prstGeom prst="plus">
              <a:avLst>
                <a:gd name="adj" fmla="val 35209"/>
              </a:avLst>
            </a:prstGeom>
            <a:gradFill>
              <a:gsLst>
                <a:gs pos="100000">
                  <a:srgbClr val="7DBAE7"/>
                </a:gs>
                <a:gs pos="9000">
                  <a:srgbClr val="E4F5F9">
                    <a:alpha val="0"/>
                  </a:srgbClr>
                </a:gs>
              </a:gsLst>
              <a:lin ang="21594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" name="Крест 11"/>
            <p:cNvSpPr/>
            <p:nvPr/>
          </p:nvSpPr>
          <p:spPr>
            <a:xfrm>
              <a:off x="8033724" y="2403495"/>
              <a:ext cx="955989" cy="955989"/>
            </a:xfrm>
            <a:prstGeom prst="plus">
              <a:avLst>
                <a:gd name="adj" fmla="val 35209"/>
              </a:avLst>
            </a:prstGeom>
            <a:solidFill>
              <a:srgbClr val="DFF1F7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2" name="Крест 21"/>
            <p:cNvSpPr/>
            <p:nvPr/>
          </p:nvSpPr>
          <p:spPr>
            <a:xfrm>
              <a:off x="7629043" y="3945286"/>
              <a:ext cx="722626" cy="722626"/>
            </a:xfrm>
            <a:prstGeom prst="plus">
              <a:avLst>
                <a:gd name="adj" fmla="val 35209"/>
              </a:avLst>
            </a:prstGeom>
            <a:solidFill>
              <a:srgbClr val="F0F9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04021" y="5467956"/>
            <a:ext cx="76065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Franklin Gothic Medium" panose="020B0603020102020204" pitchFamily="34" charset="0"/>
              </a:rPr>
              <a:t>ИСТОРИЯ СОЗДАНИЯ МОДЕЛИ ПЕРИОПЕРАТИВНОГО ПРОЦЕССА</a:t>
            </a:r>
            <a:endParaRPr lang="ru-RU" sz="1600" b="1" dirty="0">
              <a:solidFill>
                <a:schemeClr val="accent6">
                  <a:lumMod val="75000"/>
                </a:schemeClr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4" y="691623"/>
            <a:ext cx="3266040" cy="335315"/>
          </a:xfrm>
          <a:prstGeom prst="rect">
            <a:avLst/>
          </a:prstGeom>
        </p:spPr>
      </p:pic>
      <p:sp>
        <p:nvSpPr>
          <p:cNvPr id="20" name="Скругленный прямоугольник 19"/>
          <p:cNvSpPr/>
          <p:nvPr/>
        </p:nvSpPr>
        <p:spPr>
          <a:xfrm rot="18786759">
            <a:off x="8103872" y="3896861"/>
            <a:ext cx="1818285" cy="2729484"/>
          </a:xfrm>
          <a:prstGeom prst="roundRect">
            <a:avLst/>
          </a:prstGeom>
          <a:noFill/>
          <a:ln w="19050">
            <a:solidFill>
              <a:srgbClr val="DFF1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 rot="18786759">
            <a:off x="11205891" y="363300"/>
            <a:ext cx="542319" cy="1138920"/>
          </a:xfrm>
          <a:prstGeom prst="roundRect">
            <a:avLst/>
          </a:prstGeom>
          <a:noFill/>
          <a:ln w="19050">
            <a:solidFill>
              <a:srgbClr val="DFF1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04913" y="1573447"/>
            <a:ext cx="898699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 данным опроса врачебного персонала хирургических отделений и самих операционных сестёр 83% опрошенных отмечают, что внедрение в операционный блок сестринского процесса и должности медицинской сестры – координатора изменило отношение операционных медицинских сестер к пациенту в сторону большей ответственности за результаты своей работы, улучшило контроль за подготовкой больных к оперативному вмешательству, позволило уменьшить количество гнойно-инфекционных осложнений и в целом повысить качество оказания медицинской помощи.</a:t>
            </a:r>
            <a:endParaRPr lang="ru-RU" sz="2000" dirty="0">
              <a:latin typeface="Franklin Gothic Medium" panose="020B06030201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233195" y="380164"/>
            <a:ext cx="70741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  <a:latin typeface="Franklin Gothic Medium" panose="020B0603020102020204" pitchFamily="34" charset="0"/>
              </a:rPr>
              <a:t>Всероссийская научно-практическая конференция</a:t>
            </a:r>
          </a:p>
          <a:p>
            <a:r>
              <a:rPr lang="ru-RU" b="1" dirty="0">
                <a:solidFill>
                  <a:srgbClr val="00B050"/>
                </a:solidFill>
                <a:latin typeface="Franklin Gothic Medium" panose="020B0603020102020204" pitchFamily="34" charset="0"/>
              </a:rPr>
              <a:t>«Инновационные технологии в операционном сестринском деле»</a:t>
            </a:r>
            <a:endParaRPr lang="ru-RU" b="1" dirty="0">
              <a:solidFill>
                <a:srgbClr val="00B050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56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260264" cy="69668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43713" y="305847"/>
            <a:ext cx="11601450" cy="6257925"/>
          </a:xfrm>
          <a:prstGeom prst="roundRect">
            <a:avLst>
              <a:gd name="adj" fmla="val 35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 rot="18786759">
            <a:off x="9012900" y="2129414"/>
            <a:ext cx="2421618" cy="2628355"/>
          </a:xfrm>
          <a:prstGeom prst="roundRect">
            <a:avLst/>
          </a:prstGeom>
          <a:noFill/>
          <a:ln w="38100">
            <a:solidFill>
              <a:srgbClr val="6CB1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3" name="Группа 12"/>
          <p:cNvGrpSpPr/>
          <p:nvPr/>
        </p:nvGrpSpPr>
        <p:grpSpPr>
          <a:xfrm>
            <a:off x="4815718" y="4129394"/>
            <a:ext cx="2579679" cy="2264417"/>
            <a:chOff x="7629043" y="2403495"/>
            <a:chExt cx="2579679" cy="2264417"/>
          </a:xfrm>
        </p:grpSpPr>
        <p:sp>
          <p:nvSpPr>
            <p:cNvPr id="10" name="Крест 9"/>
            <p:cNvSpPr/>
            <p:nvPr/>
          </p:nvSpPr>
          <p:spPr>
            <a:xfrm>
              <a:off x="8491722" y="2570500"/>
              <a:ext cx="1717000" cy="1717000"/>
            </a:xfrm>
            <a:prstGeom prst="plus">
              <a:avLst>
                <a:gd name="adj" fmla="val 35209"/>
              </a:avLst>
            </a:prstGeom>
            <a:gradFill>
              <a:gsLst>
                <a:gs pos="100000">
                  <a:srgbClr val="7DBAE7"/>
                </a:gs>
                <a:gs pos="9000">
                  <a:srgbClr val="E4F5F9">
                    <a:alpha val="0"/>
                  </a:srgbClr>
                </a:gs>
              </a:gsLst>
              <a:lin ang="21594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" name="Крест 11"/>
            <p:cNvSpPr/>
            <p:nvPr/>
          </p:nvSpPr>
          <p:spPr>
            <a:xfrm>
              <a:off x="8033724" y="2403495"/>
              <a:ext cx="955989" cy="955989"/>
            </a:xfrm>
            <a:prstGeom prst="plus">
              <a:avLst>
                <a:gd name="adj" fmla="val 35209"/>
              </a:avLst>
            </a:prstGeom>
            <a:solidFill>
              <a:srgbClr val="DFF1F7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2" name="Крест 21"/>
            <p:cNvSpPr/>
            <p:nvPr/>
          </p:nvSpPr>
          <p:spPr>
            <a:xfrm>
              <a:off x="7629043" y="3945286"/>
              <a:ext cx="722626" cy="722626"/>
            </a:xfrm>
            <a:prstGeom prst="plus">
              <a:avLst>
                <a:gd name="adj" fmla="val 35209"/>
              </a:avLst>
            </a:prstGeom>
            <a:solidFill>
              <a:srgbClr val="F0F9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04021" y="5467956"/>
            <a:ext cx="76065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Franklin Gothic Medium" panose="020B0603020102020204" pitchFamily="34" charset="0"/>
              </a:rPr>
              <a:t>ИСТОРИЯ СОЗДАНИЯ МОДЕЛИ ПЕРИОПЕРАТИВНОГО ПРОЦЕССА</a:t>
            </a:r>
            <a:endParaRPr lang="ru-RU" sz="1600" b="1" dirty="0">
              <a:solidFill>
                <a:schemeClr val="accent6">
                  <a:lumMod val="75000"/>
                </a:schemeClr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4" y="691623"/>
            <a:ext cx="3266040" cy="335315"/>
          </a:xfrm>
          <a:prstGeom prst="rect">
            <a:avLst/>
          </a:prstGeom>
        </p:spPr>
      </p:pic>
      <p:sp>
        <p:nvSpPr>
          <p:cNvPr id="20" name="Скругленный прямоугольник 19"/>
          <p:cNvSpPr/>
          <p:nvPr/>
        </p:nvSpPr>
        <p:spPr>
          <a:xfrm rot="18786759">
            <a:off x="8103872" y="3896861"/>
            <a:ext cx="1818285" cy="2729484"/>
          </a:xfrm>
          <a:prstGeom prst="roundRect">
            <a:avLst/>
          </a:prstGeom>
          <a:noFill/>
          <a:ln w="19050">
            <a:solidFill>
              <a:srgbClr val="DFF1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 rot="18786759">
            <a:off x="11205891" y="363300"/>
            <a:ext cx="542319" cy="1138920"/>
          </a:xfrm>
          <a:prstGeom prst="roundRect">
            <a:avLst/>
          </a:prstGeom>
          <a:noFill/>
          <a:ln w="19050">
            <a:solidFill>
              <a:srgbClr val="DFF1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90186" y="1393833"/>
            <a:ext cx="9733523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rgbClr val="FF000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Проведенное </a:t>
            </a:r>
            <a:r>
              <a:rPr lang="ru-RU" dirty="0" smtClean="0">
                <a:solidFill>
                  <a:srgbClr val="FF000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исследование позволило </a:t>
            </a:r>
            <a:r>
              <a:rPr lang="ru-RU" dirty="0">
                <a:solidFill>
                  <a:srgbClr val="FF000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сделать выводы </a:t>
            </a:r>
            <a:endParaRPr lang="ru-RU" dirty="0" smtClean="0">
              <a:solidFill>
                <a:srgbClr val="FF0000"/>
              </a:solidFill>
              <a:latin typeface="Franklin Gothic Medium" panose="020B0603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dirty="0">
                <a:solidFill>
                  <a:srgbClr val="00000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Имеющееся организационно-штатное расписание операционного блока, функциональные обязанности сестринского персонала многопрофильной больницы не содержат элементов осуществления сестринского процесса.</a:t>
            </a:r>
            <a:endParaRPr lang="ru-RU" dirty="0">
              <a:latin typeface="Franklin Gothic Medium" panose="020B06030201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Сестринский процесс может быть организован и в условиях операционного блока многопрофильных больниц.</a:t>
            </a:r>
            <a:endParaRPr lang="ru-RU" dirty="0">
              <a:latin typeface="Franklin Gothic Medium" panose="020B06030201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Внедрение сестринского процесса в работу операционного блока осуществляется без дополнительных финансовых затрат и увеличения штатного расписания сестринского персонала операционного блока.</a:t>
            </a:r>
            <a:endParaRPr lang="ru-RU" dirty="0">
              <a:latin typeface="Franklin Gothic Medium" panose="020B06030201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233195" y="380164"/>
            <a:ext cx="70741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  <a:latin typeface="Franklin Gothic Medium" panose="020B0603020102020204" pitchFamily="34" charset="0"/>
              </a:rPr>
              <a:t>Всероссийская научно-практическая конференция</a:t>
            </a:r>
          </a:p>
          <a:p>
            <a:r>
              <a:rPr lang="ru-RU" b="1" dirty="0">
                <a:solidFill>
                  <a:srgbClr val="00B050"/>
                </a:solidFill>
                <a:latin typeface="Franklin Gothic Medium" panose="020B0603020102020204" pitchFamily="34" charset="0"/>
              </a:rPr>
              <a:t>«Инновационные технологии в операционном сестринском деле»</a:t>
            </a:r>
            <a:endParaRPr lang="ru-RU" b="1" dirty="0">
              <a:solidFill>
                <a:srgbClr val="00B050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9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260264" cy="69668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29407" y="314628"/>
            <a:ext cx="11601450" cy="6257925"/>
          </a:xfrm>
          <a:prstGeom prst="roundRect">
            <a:avLst>
              <a:gd name="adj" fmla="val 35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 rot="18786759">
            <a:off x="9012900" y="2129414"/>
            <a:ext cx="2421618" cy="2628355"/>
          </a:xfrm>
          <a:prstGeom prst="roundRect">
            <a:avLst/>
          </a:prstGeom>
          <a:noFill/>
          <a:ln w="38100">
            <a:solidFill>
              <a:srgbClr val="6CB1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3" name="Группа 12"/>
          <p:cNvGrpSpPr/>
          <p:nvPr/>
        </p:nvGrpSpPr>
        <p:grpSpPr>
          <a:xfrm>
            <a:off x="4815718" y="4129394"/>
            <a:ext cx="2579679" cy="2264417"/>
            <a:chOff x="7629043" y="2403495"/>
            <a:chExt cx="2579679" cy="2264417"/>
          </a:xfrm>
        </p:grpSpPr>
        <p:sp>
          <p:nvSpPr>
            <p:cNvPr id="10" name="Крест 9"/>
            <p:cNvSpPr/>
            <p:nvPr/>
          </p:nvSpPr>
          <p:spPr>
            <a:xfrm>
              <a:off x="8491722" y="2570500"/>
              <a:ext cx="1717000" cy="1717000"/>
            </a:xfrm>
            <a:prstGeom prst="plus">
              <a:avLst>
                <a:gd name="adj" fmla="val 35209"/>
              </a:avLst>
            </a:prstGeom>
            <a:gradFill>
              <a:gsLst>
                <a:gs pos="100000">
                  <a:srgbClr val="7DBAE7"/>
                </a:gs>
                <a:gs pos="9000">
                  <a:srgbClr val="E4F5F9">
                    <a:alpha val="0"/>
                  </a:srgbClr>
                </a:gs>
              </a:gsLst>
              <a:lin ang="21594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" name="Крест 11"/>
            <p:cNvSpPr/>
            <p:nvPr/>
          </p:nvSpPr>
          <p:spPr>
            <a:xfrm>
              <a:off x="8033724" y="2403495"/>
              <a:ext cx="955989" cy="955989"/>
            </a:xfrm>
            <a:prstGeom prst="plus">
              <a:avLst>
                <a:gd name="adj" fmla="val 35209"/>
              </a:avLst>
            </a:prstGeom>
            <a:solidFill>
              <a:srgbClr val="DFF1F7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2" name="Крест 21"/>
            <p:cNvSpPr/>
            <p:nvPr/>
          </p:nvSpPr>
          <p:spPr>
            <a:xfrm>
              <a:off x="7629043" y="3945286"/>
              <a:ext cx="722626" cy="722626"/>
            </a:xfrm>
            <a:prstGeom prst="plus">
              <a:avLst>
                <a:gd name="adj" fmla="val 35209"/>
              </a:avLst>
            </a:prstGeom>
            <a:solidFill>
              <a:srgbClr val="F0F9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04021" y="5467956"/>
            <a:ext cx="76065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Franklin Gothic Medium" panose="020B0603020102020204" pitchFamily="34" charset="0"/>
              </a:rPr>
              <a:t>ИСТОРИЯ СОЗДАНИЯ МОДЕЛИ ПЕРИОПЕРАТИВНОГО ПРОЦЕССА</a:t>
            </a:r>
            <a:endParaRPr lang="ru-RU" sz="1600" b="1" dirty="0">
              <a:solidFill>
                <a:schemeClr val="accent6">
                  <a:lumMod val="75000"/>
                </a:schemeClr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4" y="691623"/>
            <a:ext cx="3266040" cy="335315"/>
          </a:xfrm>
          <a:prstGeom prst="rect">
            <a:avLst/>
          </a:prstGeom>
        </p:spPr>
      </p:pic>
      <p:sp>
        <p:nvSpPr>
          <p:cNvPr id="20" name="Скругленный прямоугольник 19"/>
          <p:cNvSpPr/>
          <p:nvPr/>
        </p:nvSpPr>
        <p:spPr>
          <a:xfrm rot="18786759">
            <a:off x="8103872" y="3896861"/>
            <a:ext cx="1818285" cy="2729484"/>
          </a:xfrm>
          <a:prstGeom prst="roundRect">
            <a:avLst/>
          </a:prstGeom>
          <a:noFill/>
          <a:ln w="19050">
            <a:solidFill>
              <a:srgbClr val="DFF1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 rot="18786759">
            <a:off x="11205891" y="363300"/>
            <a:ext cx="542319" cy="1138920"/>
          </a:xfrm>
          <a:prstGeom prst="roundRect">
            <a:avLst/>
          </a:prstGeom>
          <a:noFill/>
          <a:ln w="19050">
            <a:solidFill>
              <a:srgbClr val="DFF1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78809" y="1577291"/>
            <a:ext cx="9319070" cy="390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2400" dirty="0" smtClean="0">
                <a:solidFill>
                  <a:srgbClr val="00000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Организация </a:t>
            </a:r>
            <a:r>
              <a:rPr lang="ru-RU" sz="2400" dirty="0">
                <a:solidFill>
                  <a:srgbClr val="00000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непосредственный контроль за осуществлением сестринского процесса, а также методическая помощь медицинским сестрам должны осуществляться медицинской сестрой-координатором, которая на это время становится заместителем старшей операционной сестры по организации сестринского процесса и может быть назначена из наиболее опытных операционных медицинских сестёр.</a:t>
            </a:r>
            <a:endParaRPr lang="ru-RU" sz="2400" dirty="0">
              <a:latin typeface="Franklin Gothic Medium" panose="020B06030201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233195" y="380164"/>
            <a:ext cx="70741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  <a:latin typeface="Franklin Gothic Medium" panose="020B0603020102020204" pitchFamily="34" charset="0"/>
              </a:rPr>
              <a:t>Всероссийская научно-практическая конференция</a:t>
            </a:r>
          </a:p>
          <a:p>
            <a:r>
              <a:rPr lang="ru-RU" b="1" dirty="0">
                <a:solidFill>
                  <a:srgbClr val="00B050"/>
                </a:solidFill>
                <a:latin typeface="Franklin Gothic Medium" panose="020B0603020102020204" pitchFamily="34" charset="0"/>
              </a:rPr>
              <a:t>«Инновационные технологии в операционном сестринском деле»</a:t>
            </a:r>
            <a:endParaRPr lang="ru-RU" b="1" dirty="0">
              <a:solidFill>
                <a:srgbClr val="00B050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25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260264" cy="69668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29407" y="285815"/>
            <a:ext cx="11601450" cy="6257925"/>
          </a:xfrm>
          <a:prstGeom prst="roundRect">
            <a:avLst>
              <a:gd name="adj" fmla="val 35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grpSp>
        <p:nvGrpSpPr>
          <p:cNvPr id="13" name="Группа 12"/>
          <p:cNvGrpSpPr/>
          <p:nvPr/>
        </p:nvGrpSpPr>
        <p:grpSpPr>
          <a:xfrm>
            <a:off x="4815718" y="4129394"/>
            <a:ext cx="2579679" cy="2264417"/>
            <a:chOff x="7629043" y="2403495"/>
            <a:chExt cx="2579679" cy="2264417"/>
          </a:xfrm>
        </p:grpSpPr>
        <p:sp>
          <p:nvSpPr>
            <p:cNvPr id="10" name="Крест 9"/>
            <p:cNvSpPr/>
            <p:nvPr/>
          </p:nvSpPr>
          <p:spPr>
            <a:xfrm>
              <a:off x="8491722" y="2570500"/>
              <a:ext cx="1717000" cy="1717000"/>
            </a:xfrm>
            <a:prstGeom prst="plus">
              <a:avLst>
                <a:gd name="adj" fmla="val 35209"/>
              </a:avLst>
            </a:prstGeom>
            <a:gradFill>
              <a:gsLst>
                <a:gs pos="100000">
                  <a:srgbClr val="7DBAE7"/>
                </a:gs>
                <a:gs pos="9000">
                  <a:srgbClr val="E4F5F9">
                    <a:alpha val="0"/>
                  </a:srgbClr>
                </a:gs>
              </a:gsLst>
              <a:lin ang="21594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" name="Крест 11"/>
            <p:cNvSpPr/>
            <p:nvPr/>
          </p:nvSpPr>
          <p:spPr>
            <a:xfrm>
              <a:off x="8033724" y="2403495"/>
              <a:ext cx="955989" cy="955989"/>
            </a:xfrm>
            <a:prstGeom prst="plus">
              <a:avLst>
                <a:gd name="adj" fmla="val 35209"/>
              </a:avLst>
            </a:prstGeom>
            <a:solidFill>
              <a:srgbClr val="DFF1F7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2" name="Крест 21"/>
            <p:cNvSpPr/>
            <p:nvPr/>
          </p:nvSpPr>
          <p:spPr>
            <a:xfrm>
              <a:off x="7629043" y="3945286"/>
              <a:ext cx="722626" cy="722626"/>
            </a:xfrm>
            <a:prstGeom prst="plus">
              <a:avLst>
                <a:gd name="adj" fmla="val 35209"/>
              </a:avLst>
            </a:prstGeom>
            <a:solidFill>
              <a:srgbClr val="F0F9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4" y="691623"/>
            <a:ext cx="3266040" cy="335315"/>
          </a:xfrm>
          <a:prstGeom prst="rect">
            <a:avLst/>
          </a:prstGeom>
        </p:spPr>
      </p:pic>
      <p:sp>
        <p:nvSpPr>
          <p:cNvPr id="20" name="Скругленный прямоугольник 19"/>
          <p:cNvSpPr/>
          <p:nvPr/>
        </p:nvSpPr>
        <p:spPr>
          <a:xfrm rot="18786759">
            <a:off x="8103872" y="3896861"/>
            <a:ext cx="1818285" cy="2729484"/>
          </a:xfrm>
          <a:prstGeom prst="roundRect">
            <a:avLst/>
          </a:prstGeom>
          <a:noFill/>
          <a:ln w="19050">
            <a:solidFill>
              <a:srgbClr val="DFF1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 rot="18786759">
            <a:off x="11205891" y="363300"/>
            <a:ext cx="542319" cy="1138920"/>
          </a:xfrm>
          <a:prstGeom prst="roundRect">
            <a:avLst/>
          </a:prstGeom>
          <a:noFill/>
          <a:ln w="19050">
            <a:solidFill>
              <a:srgbClr val="DFF1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 flipH="1">
            <a:off x="762966" y="2238963"/>
            <a:ext cx="648520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  <a:latin typeface="Franklin Gothic Medium" panose="020B0603020102020204" pitchFamily="34" charset="0"/>
              </a:rPr>
              <a:t>История это фонарь из прошлого, который светит нам в будущее.</a:t>
            </a:r>
          </a:p>
          <a:p>
            <a:r>
              <a:rPr lang="ru-RU" i="1" dirty="0">
                <a:latin typeface="Franklin Gothic Medium" panose="020B0603020102020204" pitchFamily="34" charset="0"/>
              </a:rPr>
              <a:t>Василий Осипович Ключевский (16 января 1841 — 12 мая 1911) — русский историк, ординарный профессор Московского университета, заслуженный профессор Московского университета; ординарный академик Императорской Санкт-Петербургской академии наук</a:t>
            </a:r>
            <a:endParaRPr lang="ru-RU" sz="3600" i="1" dirty="0">
              <a:latin typeface="Franklin Gothic Medium" panose="020B06030201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899" y="938127"/>
            <a:ext cx="4185885" cy="51069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524107" y="5932570"/>
            <a:ext cx="7783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Franklin Gothic Medium" panose="020B0603020102020204" pitchFamily="34" charset="0"/>
              </a:rPr>
              <a:t>ИСТОРИЯ 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Franklin Gothic Medium" panose="020B0603020102020204" pitchFamily="34" charset="0"/>
              </a:rPr>
              <a:t>СОЗДАНИЯ </a:t>
            </a: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Franklin Gothic Medium" panose="020B0603020102020204" pitchFamily="34" charset="0"/>
              </a:rPr>
              <a:t>МОДЕЛИ 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Franklin Gothic Medium" panose="020B0603020102020204" pitchFamily="34" charset="0"/>
              </a:rPr>
              <a:t>ПЕРИОПЕРАТИВНОГО </a:t>
            </a: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Franklin Gothic Medium" panose="020B0603020102020204" pitchFamily="34" charset="0"/>
              </a:rPr>
              <a:t>ПРОЦЕССА</a:t>
            </a:r>
          </a:p>
          <a:p>
            <a:endParaRPr lang="ru-RU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233195" y="380164"/>
            <a:ext cx="70741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  <a:latin typeface="Franklin Gothic Medium" panose="020B0603020102020204" pitchFamily="34" charset="0"/>
              </a:rPr>
              <a:t>Всероссийская научно-практическая конференция</a:t>
            </a:r>
          </a:p>
          <a:p>
            <a:r>
              <a:rPr lang="ru-RU" b="1" dirty="0">
                <a:solidFill>
                  <a:srgbClr val="00B050"/>
                </a:solidFill>
                <a:latin typeface="Franklin Gothic Medium" panose="020B0603020102020204" pitchFamily="34" charset="0"/>
              </a:rPr>
              <a:t>«Инновационные технологии в операционном сестринском деле»</a:t>
            </a:r>
            <a:endParaRPr lang="ru-RU" b="1" dirty="0">
              <a:solidFill>
                <a:srgbClr val="00B050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6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260264" cy="69668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43713" y="305847"/>
            <a:ext cx="11601450" cy="6257925"/>
          </a:xfrm>
          <a:prstGeom prst="roundRect">
            <a:avLst>
              <a:gd name="adj" fmla="val 35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 rot="18786759">
            <a:off x="9012900" y="2129414"/>
            <a:ext cx="2421618" cy="2628355"/>
          </a:xfrm>
          <a:prstGeom prst="roundRect">
            <a:avLst/>
          </a:prstGeom>
          <a:noFill/>
          <a:ln w="38100">
            <a:solidFill>
              <a:srgbClr val="6CB1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3" name="Группа 12"/>
          <p:cNvGrpSpPr/>
          <p:nvPr/>
        </p:nvGrpSpPr>
        <p:grpSpPr>
          <a:xfrm>
            <a:off x="4815718" y="4129394"/>
            <a:ext cx="2579679" cy="2264417"/>
            <a:chOff x="7629043" y="2403495"/>
            <a:chExt cx="2579679" cy="2264417"/>
          </a:xfrm>
        </p:grpSpPr>
        <p:sp>
          <p:nvSpPr>
            <p:cNvPr id="10" name="Крест 9"/>
            <p:cNvSpPr/>
            <p:nvPr/>
          </p:nvSpPr>
          <p:spPr>
            <a:xfrm>
              <a:off x="8491722" y="2570500"/>
              <a:ext cx="1717000" cy="1717000"/>
            </a:xfrm>
            <a:prstGeom prst="plus">
              <a:avLst>
                <a:gd name="adj" fmla="val 35209"/>
              </a:avLst>
            </a:prstGeom>
            <a:gradFill>
              <a:gsLst>
                <a:gs pos="100000">
                  <a:srgbClr val="7DBAE7"/>
                </a:gs>
                <a:gs pos="9000">
                  <a:srgbClr val="E4F5F9">
                    <a:alpha val="0"/>
                  </a:srgbClr>
                </a:gs>
              </a:gsLst>
              <a:lin ang="21594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" name="Крест 11"/>
            <p:cNvSpPr/>
            <p:nvPr/>
          </p:nvSpPr>
          <p:spPr>
            <a:xfrm>
              <a:off x="8033724" y="2403495"/>
              <a:ext cx="955989" cy="955989"/>
            </a:xfrm>
            <a:prstGeom prst="plus">
              <a:avLst>
                <a:gd name="adj" fmla="val 35209"/>
              </a:avLst>
            </a:prstGeom>
            <a:solidFill>
              <a:srgbClr val="DFF1F7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2" name="Крест 21"/>
            <p:cNvSpPr/>
            <p:nvPr/>
          </p:nvSpPr>
          <p:spPr>
            <a:xfrm>
              <a:off x="7629043" y="3945286"/>
              <a:ext cx="722626" cy="722626"/>
            </a:xfrm>
            <a:prstGeom prst="plus">
              <a:avLst>
                <a:gd name="adj" fmla="val 35209"/>
              </a:avLst>
            </a:prstGeom>
            <a:solidFill>
              <a:srgbClr val="F0F9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04021" y="5467956"/>
            <a:ext cx="76065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Franklin Gothic Medium" panose="020B0603020102020204" pitchFamily="34" charset="0"/>
              </a:rPr>
              <a:t>ИСТОРИЯ СОЗДАНИЯ МОДЕЛИ ПЕРИОПЕРАТИВНОГО ПРОЦЕССА</a:t>
            </a:r>
            <a:endParaRPr lang="ru-RU" sz="1600" b="1" dirty="0">
              <a:solidFill>
                <a:schemeClr val="accent6">
                  <a:lumMod val="75000"/>
                </a:schemeClr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4" y="691623"/>
            <a:ext cx="3266040" cy="335315"/>
          </a:xfrm>
          <a:prstGeom prst="rect">
            <a:avLst/>
          </a:prstGeom>
        </p:spPr>
      </p:pic>
      <p:sp>
        <p:nvSpPr>
          <p:cNvPr id="20" name="Скругленный прямоугольник 19"/>
          <p:cNvSpPr/>
          <p:nvPr/>
        </p:nvSpPr>
        <p:spPr>
          <a:xfrm rot="18786759">
            <a:off x="8103872" y="3896861"/>
            <a:ext cx="1818285" cy="2729484"/>
          </a:xfrm>
          <a:prstGeom prst="roundRect">
            <a:avLst/>
          </a:prstGeom>
          <a:noFill/>
          <a:ln w="19050">
            <a:solidFill>
              <a:srgbClr val="DFF1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 rot="18786759">
            <a:off x="11205891" y="363300"/>
            <a:ext cx="542319" cy="1138920"/>
          </a:xfrm>
          <a:prstGeom prst="roundRect">
            <a:avLst/>
          </a:prstGeom>
          <a:noFill/>
          <a:ln w="19050">
            <a:solidFill>
              <a:srgbClr val="DFF1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18319" y="1411096"/>
            <a:ext cx="10392045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Введение </a:t>
            </a:r>
            <a:r>
              <a:rPr lang="ru-RU" dirty="0">
                <a:solidFill>
                  <a:srgbClr val="00000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сестринского процесса в операционном блоке позволило создать:</a:t>
            </a:r>
            <a:endParaRPr lang="ru-RU" dirty="0">
              <a:latin typeface="Franklin Gothic Medium" panose="020B06030201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 преемственность сестринского обеспечения лечебного процесса между сестринским персоналом операционного блока и профильных хирургических отделений,</a:t>
            </a:r>
            <a:endParaRPr lang="ru-RU" dirty="0">
              <a:latin typeface="Franklin Gothic Medium" panose="020B06030201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ru-RU" dirty="0">
                <a:solidFill>
                  <a:srgbClr val="00000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сестринское обеспечение эффективной подготовки больного к операции,</a:t>
            </a:r>
            <a:endParaRPr lang="ru-RU" dirty="0">
              <a:latin typeface="Franklin Gothic Medium" panose="020B06030201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ru-RU" dirty="0">
                <a:solidFill>
                  <a:srgbClr val="00000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решение сестринских проблем пациента на всех этапах </a:t>
            </a:r>
            <a:r>
              <a:rPr lang="ru-RU" dirty="0" err="1">
                <a:solidFill>
                  <a:srgbClr val="00000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периоперативного</a:t>
            </a:r>
            <a:r>
              <a:rPr lang="ru-RU" dirty="0">
                <a:solidFill>
                  <a:srgbClr val="00000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процесса,</a:t>
            </a:r>
            <a:endParaRPr lang="ru-RU" dirty="0">
              <a:latin typeface="Franklin Gothic Medium" panose="020B06030201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ru-RU" dirty="0">
                <a:solidFill>
                  <a:srgbClr val="00000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чёткое планирование необходимого расходного материала и инструментария для проведения операций,</a:t>
            </a:r>
            <a:endParaRPr lang="ru-RU" dirty="0">
              <a:latin typeface="Franklin Gothic Medium" panose="020B06030201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ru-RU" dirty="0">
                <a:solidFill>
                  <a:srgbClr val="00000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эффективное взаимодействия операционной бригады с сестринским и врачебным персоналом смежных служб непосредственно во время операции,</a:t>
            </a:r>
            <a:endParaRPr lang="ru-RU" dirty="0">
              <a:latin typeface="Franklin Gothic Medium" panose="020B06030201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87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260264" cy="69668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43713" y="305847"/>
            <a:ext cx="11601450" cy="6257925"/>
          </a:xfrm>
          <a:prstGeom prst="roundRect">
            <a:avLst>
              <a:gd name="adj" fmla="val 35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 rot="18786759">
            <a:off x="9012900" y="2129414"/>
            <a:ext cx="2421618" cy="2628355"/>
          </a:xfrm>
          <a:prstGeom prst="roundRect">
            <a:avLst/>
          </a:prstGeom>
          <a:noFill/>
          <a:ln w="38100">
            <a:solidFill>
              <a:srgbClr val="6CB1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3" name="Группа 12"/>
          <p:cNvGrpSpPr/>
          <p:nvPr/>
        </p:nvGrpSpPr>
        <p:grpSpPr>
          <a:xfrm>
            <a:off x="4815718" y="4129394"/>
            <a:ext cx="2579679" cy="2264417"/>
            <a:chOff x="7629043" y="2403495"/>
            <a:chExt cx="2579679" cy="2264417"/>
          </a:xfrm>
        </p:grpSpPr>
        <p:sp>
          <p:nvSpPr>
            <p:cNvPr id="10" name="Крест 9"/>
            <p:cNvSpPr/>
            <p:nvPr/>
          </p:nvSpPr>
          <p:spPr>
            <a:xfrm>
              <a:off x="8491722" y="2570500"/>
              <a:ext cx="1717000" cy="1717000"/>
            </a:xfrm>
            <a:prstGeom prst="plus">
              <a:avLst>
                <a:gd name="adj" fmla="val 35209"/>
              </a:avLst>
            </a:prstGeom>
            <a:gradFill>
              <a:gsLst>
                <a:gs pos="100000">
                  <a:srgbClr val="7DBAE7"/>
                </a:gs>
                <a:gs pos="9000">
                  <a:srgbClr val="E4F5F9">
                    <a:alpha val="0"/>
                  </a:srgbClr>
                </a:gs>
              </a:gsLst>
              <a:lin ang="21594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" name="Крест 11"/>
            <p:cNvSpPr/>
            <p:nvPr/>
          </p:nvSpPr>
          <p:spPr>
            <a:xfrm>
              <a:off x="8033724" y="2403495"/>
              <a:ext cx="955989" cy="955989"/>
            </a:xfrm>
            <a:prstGeom prst="plus">
              <a:avLst>
                <a:gd name="adj" fmla="val 35209"/>
              </a:avLst>
            </a:prstGeom>
            <a:solidFill>
              <a:srgbClr val="DFF1F7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2" name="Крест 21"/>
            <p:cNvSpPr/>
            <p:nvPr/>
          </p:nvSpPr>
          <p:spPr>
            <a:xfrm>
              <a:off x="7629043" y="3945286"/>
              <a:ext cx="722626" cy="722626"/>
            </a:xfrm>
            <a:prstGeom prst="plus">
              <a:avLst>
                <a:gd name="adj" fmla="val 35209"/>
              </a:avLst>
            </a:prstGeom>
            <a:solidFill>
              <a:srgbClr val="F0F9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04021" y="5467956"/>
            <a:ext cx="76065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Franklin Gothic Medium" panose="020B0603020102020204" pitchFamily="34" charset="0"/>
              </a:rPr>
              <a:t>ИСТОРИЯ СОЗДАНИЯ МОДЕЛИ ПЕРИОПЕРАТИВНОГО ПРОЦЕССА</a:t>
            </a:r>
            <a:endParaRPr lang="ru-RU" sz="1600" b="1" dirty="0">
              <a:solidFill>
                <a:schemeClr val="accent6">
                  <a:lumMod val="75000"/>
                </a:schemeClr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4" y="691623"/>
            <a:ext cx="3266040" cy="335315"/>
          </a:xfrm>
          <a:prstGeom prst="rect">
            <a:avLst/>
          </a:prstGeom>
        </p:spPr>
      </p:pic>
      <p:sp>
        <p:nvSpPr>
          <p:cNvPr id="20" name="Скругленный прямоугольник 19"/>
          <p:cNvSpPr/>
          <p:nvPr/>
        </p:nvSpPr>
        <p:spPr>
          <a:xfrm rot="18786759">
            <a:off x="8103872" y="3896861"/>
            <a:ext cx="1818285" cy="2729484"/>
          </a:xfrm>
          <a:prstGeom prst="roundRect">
            <a:avLst/>
          </a:prstGeom>
          <a:noFill/>
          <a:ln w="19050">
            <a:solidFill>
              <a:srgbClr val="DFF1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 rot="18786759">
            <a:off x="11205891" y="363300"/>
            <a:ext cx="542319" cy="1138920"/>
          </a:xfrm>
          <a:prstGeom prst="roundRect">
            <a:avLst/>
          </a:prstGeom>
          <a:noFill/>
          <a:ln w="19050">
            <a:solidFill>
              <a:srgbClr val="DFF1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58815" y="1222999"/>
            <a:ext cx="9310376" cy="4468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Введение </a:t>
            </a:r>
            <a:r>
              <a:rPr lang="ru-RU" dirty="0">
                <a:solidFill>
                  <a:srgbClr val="00000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сестринского процесса позволило сократить сроки лечения больных и экономические затраты на их лечение вследствие уменьшения гнойно-септических осложнений, исключения случаев неподготовленности больных к оперативным вмешательствам, оптимизации работы сестринского персонала операционного блока и его взаимодействия с врачебным персоналом профильных отделений больницы.</a:t>
            </a:r>
            <a:endParaRPr lang="ru-RU" dirty="0">
              <a:latin typeface="Franklin Gothic Medium" panose="020B06030201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ru-RU" dirty="0">
                <a:solidFill>
                  <a:srgbClr val="00000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Введение сестринского процесса в операционном блоке в целом привело к улучшению качества оказания медицинской помощи, уменьшению экономических затрат на лечение </a:t>
            </a:r>
            <a:r>
              <a:rPr lang="ru-RU" dirty="0" smtClean="0">
                <a:solidFill>
                  <a:srgbClr val="00000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пациента, </a:t>
            </a:r>
            <a:r>
              <a:rPr lang="ru-RU" dirty="0">
                <a:solidFill>
                  <a:srgbClr val="00000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улучшению организации лечебного процесса в многопрофильной больнице.</a:t>
            </a:r>
            <a:endParaRPr lang="ru-RU" dirty="0">
              <a:latin typeface="Franklin Gothic Medium" panose="020B06030201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233195" y="380164"/>
            <a:ext cx="70741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  <a:latin typeface="Franklin Gothic Medium" panose="020B0603020102020204" pitchFamily="34" charset="0"/>
              </a:rPr>
              <a:t>Всероссийская научно-практическая конференция</a:t>
            </a:r>
          </a:p>
          <a:p>
            <a:r>
              <a:rPr lang="ru-RU" b="1" dirty="0">
                <a:solidFill>
                  <a:srgbClr val="00B050"/>
                </a:solidFill>
                <a:latin typeface="Franklin Gothic Medium" panose="020B0603020102020204" pitchFamily="34" charset="0"/>
              </a:rPr>
              <a:t>«Инновационные технологии в операционном сестринском деле»</a:t>
            </a:r>
            <a:endParaRPr lang="ru-RU" b="1" dirty="0">
              <a:solidFill>
                <a:srgbClr val="00B050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025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260264" cy="69668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21050" y="135886"/>
            <a:ext cx="11601450" cy="6257925"/>
          </a:xfrm>
          <a:prstGeom prst="roundRect">
            <a:avLst>
              <a:gd name="adj" fmla="val 35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 rot="18786759">
            <a:off x="9012900" y="2129414"/>
            <a:ext cx="2421618" cy="2628355"/>
          </a:xfrm>
          <a:prstGeom prst="roundRect">
            <a:avLst/>
          </a:prstGeom>
          <a:noFill/>
          <a:ln w="38100">
            <a:solidFill>
              <a:srgbClr val="6CB1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3" name="Группа 12"/>
          <p:cNvGrpSpPr/>
          <p:nvPr/>
        </p:nvGrpSpPr>
        <p:grpSpPr>
          <a:xfrm>
            <a:off x="4815718" y="4129394"/>
            <a:ext cx="2579679" cy="2264417"/>
            <a:chOff x="7629043" y="2403495"/>
            <a:chExt cx="2579679" cy="2264417"/>
          </a:xfrm>
        </p:grpSpPr>
        <p:sp>
          <p:nvSpPr>
            <p:cNvPr id="10" name="Крест 9"/>
            <p:cNvSpPr/>
            <p:nvPr/>
          </p:nvSpPr>
          <p:spPr>
            <a:xfrm>
              <a:off x="8491722" y="2570500"/>
              <a:ext cx="1717000" cy="1717000"/>
            </a:xfrm>
            <a:prstGeom prst="plus">
              <a:avLst>
                <a:gd name="adj" fmla="val 35209"/>
              </a:avLst>
            </a:prstGeom>
            <a:gradFill>
              <a:gsLst>
                <a:gs pos="100000">
                  <a:srgbClr val="7DBAE7"/>
                </a:gs>
                <a:gs pos="9000">
                  <a:srgbClr val="E4F5F9">
                    <a:alpha val="0"/>
                  </a:srgbClr>
                </a:gs>
              </a:gsLst>
              <a:lin ang="21594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" name="Крест 11"/>
            <p:cNvSpPr/>
            <p:nvPr/>
          </p:nvSpPr>
          <p:spPr>
            <a:xfrm>
              <a:off x="8033724" y="2403495"/>
              <a:ext cx="955989" cy="955989"/>
            </a:xfrm>
            <a:prstGeom prst="plus">
              <a:avLst>
                <a:gd name="adj" fmla="val 35209"/>
              </a:avLst>
            </a:prstGeom>
            <a:solidFill>
              <a:srgbClr val="DFF1F7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2" name="Крест 21"/>
            <p:cNvSpPr/>
            <p:nvPr/>
          </p:nvSpPr>
          <p:spPr>
            <a:xfrm>
              <a:off x="7629043" y="3945286"/>
              <a:ext cx="722626" cy="722626"/>
            </a:xfrm>
            <a:prstGeom prst="plus">
              <a:avLst>
                <a:gd name="adj" fmla="val 35209"/>
              </a:avLst>
            </a:prstGeom>
            <a:solidFill>
              <a:srgbClr val="F0F9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765954" y="5580151"/>
            <a:ext cx="76065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Franklin Gothic Medium" panose="020B0603020102020204" pitchFamily="34" charset="0"/>
              </a:rPr>
              <a:t>ИСТОРИЯ СОЗДАНИЯ МОДЕЛИ ПЕРИОПЕРАТИВНОГО ПРОЦЕССА</a:t>
            </a:r>
          </a:p>
          <a:p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4" y="691623"/>
            <a:ext cx="3266040" cy="335315"/>
          </a:xfrm>
          <a:prstGeom prst="rect">
            <a:avLst/>
          </a:prstGeom>
        </p:spPr>
      </p:pic>
      <p:sp>
        <p:nvSpPr>
          <p:cNvPr id="20" name="Скругленный прямоугольник 19"/>
          <p:cNvSpPr/>
          <p:nvPr/>
        </p:nvSpPr>
        <p:spPr>
          <a:xfrm rot="18786759">
            <a:off x="8103872" y="3896861"/>
            <a:ext cx="1818285" cy="2729484"/>
          </a:xfrm>
          <a:prstGeom prst="roundRect">
            <a:avLst/>
          </a:prstGeom>
          <a:noFill/>
          <a:ln w="19050">
            <a:solidFill>
              <a:srgbClr val="DFF1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 rot="18786759">
            <a:off x="11205891" y="363300"/>
            <a:ext cx="542319" cy="1138920"/>
          </a:xfrm>
          <a:prstGeom prst="roundRect">
            <a:avLst/>
          </a:prstGeom>
          <a:noFill/>
          <a:ln w="19050">
            <a:solidFill>
              <a:srgbClr val="DFF1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02754" y="1494132"/>
            <a:ext cx="659370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Franklin Gothic Medium" panose="020B0603020102020204" pitchFamily="34" charset="0"/>
              </a:rPr>
              <a:t>Мнение о должности заведующего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  <a:latin typeface="Franklin Gothic Medium" panose="020B0603020102020204" pitchFamily="34" charset="0"/>
              </a:rPr>
              <a:t>оперблоком</a:t>
            </a:r>
            <a:endParaRPr lang="ru-RU" sz="2400" b="1" dirty="0" smtClean="0">
              <a:solidFill>
                <a:schemeClr val="accent6">
                  <a:lumMod val="75000"/>
                </a:schemeClr>
              </a:solidFill>
              <a:latin typeface="Franklin Gothic Medium" panose="020B0603020102020204" pitchFamily="34" charset="0"/>
            </a:endParaRPr>
          </a:p>
          <a:p>
            <a:r>
              <a:rPr lang="ru-RU" sz="2400" dirty="0" smtClean="0">
                <a:latin typeface="Franklin Gothic Medium" panose="020B0603020102020204" pitchFamily="34" charset="0"/>
              </a:rPr>
              <a:t>«Да </a:t>
            </a:r>
            <a:r>
              <a:rPr lang="ru-RU" sz="2400" dirty="0">
                <a:latin typeface="Franklin Gothic Medium" panose="020B0603020102020204" pitchFamily="34" charset="0"/>
              </a:rPr>
              <a:t>я и не спорю, главному врачу видней, просто как то пока не совсем понятны его обязанности (при наличии зама по хирургии и старшей м/с </a:t>
            </a:r>
            <a:r>
              <a:rPr lang="ru-RU" sz="2400" dirty="0" err="1">
                <a:latin typeface="Franklin Gothic Medium" panose="020B0603020102020204" pitchFamily="34" charset="0"/>
              </a:rPr>
              <a:t>оперблока</a:t>
            </a:r>
            <a:r>
              <a:rPr lang="ru-RU" sz="2400" dirty="0">
                <a:latin typeface="Franklin Gothic Medium" panose="020B0603020102020204" pitchFamily="34" charset="0"/>
              </a:rPr>
              <a:t>). </a:t>
            </a:r>
            <a:endParaRPr lang="ru-RU" sz="2400" dirty="0" smtClean="0">
              <a:latin typeface="Franklin Gothic Medium" panose="020B0603020102020204" pitchFamily="34" charset="0"/>
            </a:endParaRPr>
          </a:p>
          <a:p>
            <a:r>
              <a:rPr lang="ru-RU" sz="2400" dirty="0" smtClean="0">
                <a:latin typeface="Franklin Gothic Medium" panose="020B0603020102020204" pitchFamily="34" charset="0"/>
              </a:rPr>
              <a:t>Или </a:t>
            </a:r>
            <a:r>
              <a:rPr lang="ru-RU" sz="2400" dirty="0">
                <a:latin typeface="Franklin Gothic Medium" panose="020B0603020102020204" pitchFamily="34" charset="0"/>
              </a:rPr>
              <a:t>ему перейдут часть обязанностей старшей (медтехника, контроль СЭР, например) или это будет "свадебный генерал", которых и без него хватает... Вот что смущает</a:t>
            </a:r>
            <a:r>
              <a:rPr lang="ru-RU" sz="2400" dirty="0" smtClean="0">
                <a:latin typeface="Franklin Gothic Medium" panose="020B0603020102020204" pitchFamily="34" charset="0"/>
              </a:rPr>
              <a:t>...©» </a:t>
            </a:r>
            <a:r>
              <a:rPr lang="ru-RU" dirty="0">
                <a:latin typeface="Verdana" panose="020B0604030504040204" pitchFamily="34" charset="0"/>
              </a:rPr>
              <a:t>Источник: </a:t>
            </a:r>
            <a:r>
              <a:rPr lang="ru-RU" dirty="0">
                <a:latin typeface="Verdana" panose="020B0604030504040204" pitchFamily="34" charset="0"/>
                <a:hlinkClick r:id="rId3"/>
              </a:rPr>
              <a:t>https://msestra.ru</a:t>
            </a:r>
            <a:r>
              <a:rPr lang="ru-RU" dirty="0" smtClean="0">
                <a:latin typeface="Verdana" panose="020B0604030504040204" pitchFamily="34" charset="0"/>
                <a:hlinkClick r:id="rId3"/>
              </a:rPr>
              <a:t>/</a:t>
            </a:r>
            <a:endParaRPr lang="ru-RU" b="0" i="0" dirty="0">
              <a:effectLst/>
              <a:latin typeface="Verdana" panose="020B060403050404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489" r="786" b="30377"/>
          <a:stretch/>
        </p:blipFill>
        <p:spPr>
          <a:xfrm rot="10800000">
            <a:off x="7562291" y="1197343"/>
            <a:ext cx="3845405" cy="388804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4233195" y="380164"/>
            <a:ext cx="70741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  <a:latin typeface="Franklin Gothic Medium" panose="020B0603020102020204" pitchFamily="34" charset="0"/>
              </a:rPr>
              <a:t>Всероссийская научно-практическая конференция</a:t>
            </a:r>
          </a:p>
          <a:p>
            <a:r>
              <a:rPr lang="ru-RU" b="1" dirty="0">
                <a:solidFill>
                  <a:srgbClr val="00B050"/>
                </a:solidFill>
                <a:latin typeface="Franklin Gothic Medium" panose="020B0603020102020204" pitchFamily="34" charset="0"/>
              </a:rPr>
              <a:t>«Инновационные технологии в операционном сестринском деле»</a:t>
            </a:r>
            <a:endParaRPr lang="ru-RU" b="1" dirty="0">
              <a:solidFill>
                <a:srgbClr val="00B050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54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260264" cy="69668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72577" y="485370"/>
            <a:ext cx="11601450" cy="6257925"/>
          </a:xfrm>
          <a:prstGeom prst="roundRect">
            <a:avLst>
              <a:gd name="adj" fmla="val 35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874105" y="1288300"/>
            <a:ext cx="3101197" cy="2542176"/>
          </a:xfrm>
          <a:prstGeom prst="roundRect">
            <a:avLst/>
          </a:prstGeom>
          <a:noFill/>
          <a:ln w="38100">
            <a:solidFill>
              <a:srgbClr val="6CB1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FF0000"/>
                </a:solidFill>
              </a:rPr>
              <a:t>ПРОЕКТ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b="1" dirty="0" smtClean="0">
                <a:solidFill>
                  <a:srgbClr val="FF0000"/>
                </a:solidFill>
              </a:rPr>
              <a:t>РЕЗОЛЮЦИИ </a:t>
            </a:r>
            <a:r>
              <a:rPr lang="en-US" b="1" dirty="0" smtClean="0">
                <a:solidFill>
                  <a:srgbClr val="FF0000"/>
                </a:solidFill>
              </a:rPr>
              <a:t>III</a:t>
            </a:r>
            <a:r>
              <a:rPr lang="ru-RU" b="1" dirty="0" smtClean="0">
                <a:solidFill>
                  <a:srgbClr val="FF0000"/>
                </a:solidFill>
              </a:rPr>
              <a:t> ВСЕРОССИЙСКОГО СЪЕЗДА СРЕДНИХ МЕДИЦИНСКИХ РАБОТНИКОВ</a:t>
            </a:r>
            <a:endParaRPr lang="ru-RU" dirty="0" smtClean="0">
              <a:solidFill>
                <a:srgbClr val="FF0000"/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Г. ЕКАТЕРИНБУРГ (15-16 ОКТЯБРЯ 2009 Г.)</a:t>
            </a:r>
            <a:endParaRPr lang="ru-RU" dirty="0">
              <a:solidFill>
                <a:srgbClr val="FF0000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4815718" y="4129394"/>
            <a:ext cx="2579679" cy="2264417"/>
            <a:chOff x="7629043" y="2403495"/>
            <a:chExt cx="2579679" cy="2264417"/>
          </a:xfrm>
        </p:grpSpPr>
        <p:sp>
          <p:nvSpPr>
            <p:cNvPr id="10" name="Крест 9"/>
            <p:cNvSpPr/>
            <p:nvPr/>
          </p:nvSpPr>
          <p:spPr>
            <a:xfrm>
              <a:off x="8491722" y="2570500"/>
              <a:ext cx="1717000" cy="1717000"/>
            </a:xfrm>
            <a:prstGeom prst="plus">
              <a:avLst>
                <a:gd name="adj" fmla="val 35209"/>
              </a:avLst>
            </a:prstGeom>
            <a:gradFill>
              <a:gsLst>
                <a:gs pos="100000">
                  <a:srgbClr val="7DBAE7"/>
                </a:gs>
                <a:gs pos="9000">
                  <a:srgbClr val="E4F5F9">
                    <a:alpha val="0"/>
                  </a:srgbClr>
                </a:gs>
              </a:gsLst>
              <a:lin ang="21594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" name="Крест 11"/>
            <p:cNvSpPr/>
            <p:nvPr/>
          </p:nvSpPr>
          <p:spPr>
            <a:xfrm>
              <a:off x="8033724" y="2403495"/>
              <a:ext cx="955989" cy="955989"/>
            </a:xfrm>
            <a:prstGeom prst="plus">
              <a:avLst>
                <a:gd name="adj" fmla="val 35209"/>
              </a:avLst>
            </a:prstGeom>
            <a:solidFill>
              <a:srgbClr val="DFF1F7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2" name="Крест 21"/>
            <p:cNvSpPr/>
            <p:nvPr/>
          </p:nvSpPr>
          <p:spPr>
            <a:xfrm>
              <a:off x="7629043" y="3945286"/>
              <a:ext cx="722626" cy="722626"/>
            </a:xfrm>
            <a:prstGeom prst="plus">
              <a:avLst>
                <a:gd name="adj" fmla="val 35209"/>
              </a:avLst>
            </a:prstGeom>
            <a:solidFill>
              <a:srgbClr val="F0F9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658814" y="5957578"/>
            <a:ext cx="76065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Franklin Gothic Medium" panose="020B0603020102020204" pitchFamily="34" charset="0"/>
              </a:rPr>
              <a:t>ИСТОРИЯ СОЗДАНИЯ МОДЕЛИ ПЕРИОПЕРАТИВНОГО ПРОЦЕССА</a:t>
            </a:r>
            <a:endParaRPr lang="ru-RU" sz="1600" b="1" dirty="0">
              <a:solidFill>
                <a:schemeClr val="accent6">
                  <a:lumMod val="75000"/>
                </a:schemeClr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4" y="691623"/>
            <a:ext cx="3266040" cy="335315"/>
          </a:xfrm>
          <a:prstGeom prst="rect">
            <a:avLst/>
          </a:prstGeom>
        </p:spPr>
      </p:pic>
      <p:sp>
        <p:nvSpPr>
          <p:cNvPr id="21" name="Скругленный прямоугольник 20"/>
          <p:cNvSpPr/>
          <p:nvPr/>
        </p:nvSpPr>
        <p:spPr>
          <a:xfrm rot="18786759">
            <a:off x="11205891" y="363300"/>
            <a:ext cx="542319" cy="1138920"/>
          </a:xfrm>
          <a:prstGeom prst="roundRect">
            <a:avLst/>
          </a:prstGeom>
          <a:noFill/>
          <a:ln w="19050">
            <a:solidFill>
              <a:srgbClr val="DFF1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77711" y="1072157"/>
            <a:ext cx="7256381" cy="466281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742950" lvl="1" indent="-28575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  <a:tabLst>
                <a:tab pos="502920" algn="l"/>
              </a:tabLst>
            </a:pPr>
            <a:r>
              <a:rPr lang="ru-RU" dirty="0">
                <a:latin typeface="Franklin Gothic Medium" panose="020B0603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содействовать развитию научных исследований в области сестринского дела на основе принципов приоритетности проблем, интеграции с исследованиями, проводимыми в смежных научных областях, и формированием прочных связей между наукой, образованием и практическим здравоохранением;</a:t>
            </a:r>
          </a:p>
          <a:p>
            <a:pPr marL="742950" lvl="1" indent="-28575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  <a:tabLst>
                <a:tab pos="502920" algn="l"/>
              </a:tabLst>
            </a:pPr>
            <a:r>
              <a:rPr lang="ru-RU" dirty="0">
                <a:latin typeface="Franklin Gothic Medium" panose="020B0603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добиться получения научного шифра специальности «Управление сестринской деятельностью»;</a:t>
            </a:r>
          </a:p>
          <a:p>
            <a:pPr marL="742950" lvl="1" indent="-28575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  <a:tabLst>
                <a:tab pos="502920" algn="l"/>
                <a:tab pos="579120" algn="l"/>
              </a:tabLst>
            </a:pPr>
            <a:r>
              <a:rPr lang="ru-RU" dirty="0">
                <a:latin typeface="Franklin Gothic Medium" panose="020B0603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пересмотреть имеющиеся модели сестринского дела и создать современную модель сестринского дела в Российской </a:t>
            </a:r>
            <a:r>
              <a:rPr lang="ru-RU" dirty="0" smtClean="0">
                <a:latin typeface="Franklin Gothic Medium" panose="020B0603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Федерации.</a:t>
            </a:r>
            <a:endParaRPr lang="ru-RU" dirty="0">
              <a:effectLst/>
              <a:latin typeface="Franklin Gothic Medium" panose="020B06030201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44146" y="4623718"/>
            <a:ext cx="33207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  <a:latin typeface="Franklin Gothic Medium" panose="020B0603020102020204" pitchFamily="34" charset="0"/>
              </a:rPr>
              <a:t>2024?</a:t>
            </a:r>
            <a:endParaRPr lang="ru-RU" sz="5400" b="1" dirty="0">
              <a:solidFill>
                <a:srgbClr val="FF0000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54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260264" cy="69668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06743" y="345621"/>
            <a:ext cx="11601450" cy="6257925"/>
          </a:xfrm>
          <a:prstGeom prst="roundRect">
            <a:avLst>
              <a:gd name="adj" fmla="val 35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3" name="Группа 12"/>
          <p:cNvGrpSpPr/>
          <p:nvPr/>
        </p:nvGrpSpPr>
        <p:grpSpPr>
          <a:xfrm>
            <a:off x="4815718" y="4129394"/>
            <a:ext cx="2579679" cy="2264417"/>
            <a:chOff x="7629043" y="2403495"/>
            <a:chExt cx="2579679" cy="2264417"/>
          </a:xfrm>
        </p:grpSpPr>
        <p:sp>
          <p:nvSpPr>
            <p:cNvPr id="10" name="Крест 9"/>
            <p:cNvSpPr/>
            <p:nvPr/>
          </p:nvSpPr>
          <p:spPr>
            <a:xfrm>
              <a:off x="8491722" y="2570500"/>
              <a:ext cx="1717000" cy="1717000"/>
            </a:xfrm>
            <a:prstGeom prst="plus">
              <a:avLst>
                <a:gd name="adj" fmla="val 35209"/>
              </a:avLst>
            </a:prstGeom>
            <a:gradFill>
              <a:gsLst>
                <a:gs pos="100000">
                  <a:srgbClr val="7DBAE7"/>
                </a:gs>
                <a:gs pos="9000">
                  <a:srgbClr val="E4F5F9">
                    <a:alpha val="0"/>
                  </a:srgbClr>
                </a:gs>
              </a:gsLst>
              <a:lin ang="21594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" name="Крест 11"/>
            <p:cNvSpPr/>
            <p:nvPr/>
          </p:nvSpPr>
          <p:spPr>
            <a:xfrm>
              <a:off x="8033724" y="2403495"/>
              <a:ext cx="955989" cy="955989"/>
            </a:xfrm>
            <a:prstGeom prst="plus">
              <a:avLst>
                <a:gd name="adj" fmla="val 35209"/>
              </a:avLst>
            </a:prstGeom>
            <a:solidFill>
              <a:srgbClr val="DFF1F7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2" name="Крест 21"/>
            <p:cNvSpPr/>
            <p:nvPr/>
          </p:nvSpPr>
          <p:spPr>
            <a:xfrm>
              <a:off x="7629043" y="3945286"/>
              <a:ext cx="722626" cy="722626"/>
            </a:xfrm>
            <a:prstGeom prst="plus">
              <a:avLst>
                <a:gd name="adj" fmla="val 35209"/>
              </a:avLst>
            </a:prstGeom>
            <a:solidFill>
              <a:srgbClr val="F0F9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46896" y="5846214"/>
            <a:ext cx="76065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Franklin Gothic Medium" panose="020B0603020102020204" pitchFamily="34" charset="0"/>
              </a:rPr>
              <a:t>ИСТОРИЯ СОЗДАНИЯ МОДЕЛИ ПЕРИОПЕРАТИВНОГО ПРОЦЕССА</a:t>
            </a:r>
            <a:endParaRPr lang="ru-RU" sz="1600" b="1" dirty="0">
              <a:solidFill>
                <a:schemeClr val="accent6">
                  <a:lumMod val="75000"/>
                </a:schemeClr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4" y="691623"/>
            <a:ext cx="3266040" cy="335315"/>
          </a:xfrm>
          <a:prstGeom prst="rect">
            <a:avLst/>
          </a:prstGeom>
        </p:spPr>
      </p:pic>
      <p:sp>
        <p:nvSpPr>
          <p:cNvPr id="20" name="Скругленный прямоугольник 19"/>
          <p:cNvSpPr/>
          <p:nvPr/>
        </p:nvSpPr>
        <p:spPr>
          <a:xfrm rot="18786759">
            <a:off x="8103872" y="3896861"/>
            <a:ext cx="1818285" cy="2729484"/>
          </a:xfrm>
          <a:prstGeom prst="roundRect">
            <a:avLst/>
          </a:prstGeom>
          <a:noFill/>
          <a:ln w="19050">
            <a:solidFill>
              <a:srgbClr val="DFF1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 rot="18786759">
            <a:off x="11205891" y="363300"/>
            <a:ext cx="542319" cy="1138920"/>
          </a:xfrm>
          <a:prstGeom prst="roundRect">
            <a:avLst/>
          </a:prstGeom>
          <a:noFill/>
          <a:ln w="19050">
            <a:solidFill>
              <a:srgbClr val="DFF1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40897" y="2141733"/>
            <a:ext cx="6096000" cy="22159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ru-RU" altLang="ru-RU" sz="2400" dirty="0">
                <a:latin typeface="Franklin Gothic Medium" panose="020B0603020102020204" pitchFamily="34" charset="0"/>
              </a:rPr>
              <a:t>«Результаты исследований показали, что все можно решить, если есть желание принести пользу своему государству и конкретно отрасли, в которой ты служишь, а именно</a:t>
            </a:r>
            <a:r>
              <a:rPr lang="ru-RU" altLang="ru-RU" sz="2400" u="sng" dirty="0">
                <a:latin typeface="Franklin Gothic Medium" panose="020B0603020102020204" pitchFamily="34" charset="0"/>
              </a:rPr>
              <a:t> </a:t>
            </a:r>
            <a:r>
              <a:rPr lang="ru-RU" altLang="ru-RU" sz="2400" u="sng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м е д и ц и н е</a:t>
            </a:r>
            <a:r>
              <a:rPr lang="ru-RU" altLang="ru-RU" sz="2400" u="sng" dirty="0">
                <a:latin typeface="Franklin Gothic Medium" panose="020B0603020102020204" pitchFamily="34" charset="0"/>
              </a:rPr>
              <a:t>.» </a:t>
            </a:r>
            <a:endParaRPr lang="ru-RU" altLang="ru-RU" sz="2400" u="sng" dirty="0" smtClean="0">
              <a:latin typeface="Franklin Gothic Medium" panose="020B0603020102020204" pitchFamily="34" charset="0"/>
            </a:endParaRPr>
          </a:p>
          <a:p>
            <a:pPr algn="ctr"/>
            <a:r>
              <a:rPr lang="ru-RU" i="1" u="sng" dirty="0" err="1" smtClean="0">
                <a:latin typeface="Franklin Gothic Medium" panose="020B0603020102020204" pitchFamily="34" charset="0"/>
              </a:rPr>
              <a:t>Тоторина</a:t>
            </a:r>
            <a:r>
              <a:rPr lang="ru-RU" i="1" u="sng" dirty="0" smtClean="0">
                <a:latin typeface="Franklin Gothic Medium" panose="020B0603020102020204" pitchFamily="34" charset="0"/>
              </a:rPr>
              <a:t> М.А.</a:t>
            </a:r>
            <a:endParaRPr lang="ru-RU" i="1" dirty="0">
              <a:latin typeface="Franklin Gothic Medium" panose="020B06030201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/>
          <a:srcRect l="-1212" t="15046" r="3170" b="4651"/>
          <a:stretch/>
        </p:blipFill>
        <p:spPr>
          <a:xfrm>
            <a:off x="6771051" y="1427356"/>
            <a:ext cx="5037142" cy="414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20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260264" cy="69668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62284" y="466149"/>
            <a:ext cx="11601450" cy="6257925"/>
          </a:xfrm>
          <a:prstGeom prst="roundRect">
            <a:avLst>
              <a:gd name="adj" fmla="val 35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 rot="18786759">
            <a:off x="9882526" y="1736886"/>
            <a:ext cx="1443126" cy="3556955"/>
          </a:xfrm>
          <a:prstGeom prst="roundRect">
            <a:avLst/>
          </a:prstGeom>
          <a:noFill/>
          <a:ln w="38100">
            <a:solidFill>
              <a:srgbClr val="6CB1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3" name="Группа 12"/>
          <p:cNvGrpSpPr/>
          <p:nvPr/>
        </p:nvGrpSpPr>
        <p:grpSpPr>
          <a:xfrm>
            <a:off x="4996381" y="4140357"/>
            <a:ext cx="2579679" cy="2264417"/>
            <a:chOff x="7629043" y="2403495"/>
            <a:chExt cx="2579679" cy="2264417"/>
          </a:xfrm>
        </p:grpSpPr>
        <p:sp>
          <p:nvSpPr>
            <p:cNvPr id="10" name="Крест 9"/>
            <p:cNvSpPr/>
            <p:nvPr/>
          </p:nvSpPr>
          <p:spPr>
            <a:xfrm>
              <a:off x="8491722" y="2570500"/>
              <a:ext cx="1717000" cy="1717000"/>
            </a:xfrm>
            <a:prstGeom prst="plus">
              <a:avLst>
                <a:gd name="adj" fmla="val 35209"/>
              </a:avLst>
            </a:prstGeom>
            <a:gradFill>
              <a:gsLst>
                <a:gs pos="100000">
                  <a:srgbClr val="7DBAE7"/>
                </a:gs>
                <a:gs pos="9000">
                  <a:srgbClr val="E4F5F9">
                    <a:alpha val="0"/>
                  </a:srgbClr>
                </a:gs>
              </a:gsLst>
              <a:lin ang="21594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" name="Крест 11"/>
            <p:cNvSpPr/>
            <p:nvPr/>
          </p:nvSpPr>
          <p:spPr>
            <a:xfrm>
              <a:off x="8033724" y="2403495"/>
              <a:ext cx="955989" cy="955989"/>
            </a:xfrm>
            <a:prstGeom prst="plus">
              <a:avLst>
                <a:gd name="adj" fmla="val 35209"/>
              </a:avLst>
            </a:prstGeom>
            <a:solidFill>
              <a:srgbClr val="DFF1F7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2" name="Крест 21"/>
            <p:cNvSpPr/>
            <p:nvPr/>
          </p:nvSpPr>
          <p:spPr>
            <a:xfrm>
              <a:off x="7629043" y="3945286"/>
              <a:ext cx="722626" cy="722626"/>
            </a:xfrm>
            <a:prstGeom prst="plus">
              <a:avLst>
                <a:gd name="adj" fmla="val 35209"/>
              </a:avLst>
            </a:prstGeom>
            <a:solidFill>
              <a:srgbClr val="F0F9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23830" y="5580837"/>
            <a:ext cx="760655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/>
              <a:t>Шарочева</a:t>
            </a:r>
            <a:r>
              <a:rPr lang="ru-RU" b="1" dirty="0"/>
              <a:t> Марина Анатольевна - старший преподаватель НОЧУ ВО «Московский финансово-промышленный университет «Синергия», медицинский факультет, кафедра </a:t>
            </a:r>
            <a:r>
              <a:rPr lang="ru-RU" b="1" dirty="0" smtClean="0"/>
              <a:t>«Сестринское </a:t>
            </a:r>
            <a:r>
              <a:rPr lang="ru-RU" b="1" dirty="0"/>
              <a:t>дело», г. Москва</a:t>
            </a:r>
          </a:p>
          <a:p>
            <a:endParaRPr lang="ru-RU" sz="2400" b="1" dirty="0" smtClean="0">
              <a:solidFill>
                <a:schemeClr val="accent6">
                  <a:lumMod val="50000"/>
                </a:schemeClr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4" y="691623"/>
            <a:ext cx="3266040" cy="335315"/>
          </a:xfrm>
          <a:prstGeom prst="rect">
            <a:avLst/>
          </a:prstGeom>
        </p:spPr>
      </p:pic>
      <p:sp>
        <p:nvSpPr>
          <p:cNvPr id="20" name="Скругленный прямоугольник 19"/>
          <p:cNvSpPr/>
          <p:nvPr/>
        </p:nvSpPr>
        <p:spPr>
          <a:xfrm rot="18786759">
            <a:off x="8103872" y="3896861"/>
            <a:ext cx="1818285" cy="2729484"/>
          </a:xfrm>
          <a:prstGeom prst="roundRect">
            <a:avLst/>
          </a:prstGeom>
          <a:noFill/>
          <a:ln w="19050">
            <a:solidFill>
              <a:srgbClr val="DFF1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 rot="18786759">
            <a:off x="11205891" y="363300"/>
            <a:ext cx="542319" cy="1138920"/>
          </a:xfrm>
          <a:prstGeom prst="roundRect">
            <a:avLst/>
          </a:prstGeom>
          <a:noFill/>
          <a:ln w="19050">
            <a:solidFill>
              <a:srgbClr val="DFF1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99790" y="1379143"/>
            <a:ext cx="68956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  <a:latin typeface="Franklin Gothic Medium" panose="020B0603020102020204" pitchFamily="34" charset="0"/>
              </a:rPr>
              <a:t>Всероссийская научно-практическая конференция</a:t>
            </a:r>
          </a:p>
          <a:p>
            <a:r>
              <a:rPr lang="ru-RU" b="1" dirty="0">
                <a:solidFill>
                  <a:srgbClr val="00B050"/>
                </a:solidFill>
                <a:latin typeface="Franklin Gothic Medium" panose="020B0603020102020204" pitchFamily="34" charset="0"/>
              </a:rPr>
              <a:t>«Инновационные технологии в операционном сестринском деле»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57529" y="2606265"/>
            <a:ext cx="90917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Franklin Gothic Medium" panose="020B0603020102020204" pitchFamily="34" charset="0"/>
              </a:rPr>
              <a:t>ИСТОРИЯ 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Franklin Gothic Medium" panose="020B0603020102020204" pitchFamily="34" charset="0"/>
              </a:rPr>
              <a:t>СОЗДАНИЯ МОДЕЛИ 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Franklin Gothic Medium" panose="020B0603020102020204" pitchFamily="34" charset="0"/>
              </a:rPr>
              <a:t>ПЕРИОПЕРАТИВНОГО ПРОЦЕССА</a:t>
            </a:r>
            <a:endParaRPr lang="ru-RU" sz="3600" dirty="0">
              <a:solidFill>
                <a:srgbClr val="FF0000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57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260264" cy="69668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43713" y="305847"/>
            <a:ext cx="11601450" cy="6257925"/>
          </a:xfrm>
          <a:prstGeom prst="roundRect">
            <a:avLst>
              <a:gd name="adj" fmla="val 35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 rot="18786759">
            <a:off x="9012900" y="2129414"/>
            <a:ext cx="2421618" cy="2628355"/>
          </a:xfrm>
          <a:prstGeom prst="roundRect">
            <a:avLst/>
          </a:prstGeom>
          <a:noFill/>
          <a:ln w="38100">
            <a:solidFill>
              <a:srgbClr val="6CB1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3" name="Группа 12"/>
          <p:cNvGrpSpPr/>
          <p:nvPr/>
        </p:nvGrpSpPr>
        <p:grpSpPr>
          <a:xfrm>
            <a:off x="4815718" y="4129394"/>
            <a:ext cx="2579679" cy="2264417"/>
            <a:chOff x="7629043" y="2403495"/>
            <a:chExt cx="2579679" cy="2264417"/>
          </a:xfrm>
        </p:grpSpPr>
        <p:sp>
          <p:nvSpPr>
            <p:cNvPr id="10" name="Крест 9"/>
            <p:cNvSpPr/>
            <p:nvPr/>
          </p:nvSpPr>
          <p:spPr>
            <a:xfrm>
              <a:off x="8491722" y="2570500"/>
              <a:ext cx="1717000" cy="1717000"/>
            </a:xfrm>
            <a:prstGeom prst="plus">
              <a:avLst>
                <a:gd name="adj" fmla="val 35209"/>
              </a:avLst>
            </a:prstGeom>
            <a:gradFill>
              <a:gsLst>
                <a:gs pos="100000">
                  <a:srgbClr val="7DBAE7"/>
                </a:gs>
                <a:gs pos="9000">
                  <a:srgbClr val="E4F5F9">
                    <a:alpha val="0"/>
                  </a:srgbClr>
                </a:gs>
              </a:gsLst>
              <a:lin ang="21594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" name="Крест 11"/>
            <p:cNvSpPr/>
            <p:nvPr/>
          </p:nvSpPr>
          <p:spPr>
            <a:xfrm>
              <a:off x="8033724" y="2403495"/>
              <a:ext cx="955989" cy="955989"/>
            </a:xfrm>
            <a:prstGeom prst="plus">
              <a:avLst>
                <a:gd name="adj" fmla="val 35209"/>
              </a:avLst>
            </a:prstGeom>
            <a:solidFill>
              <a:srgbClr val="DFF1F7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2" name="Крест 21"/>
            <p:cNvSpPr/>
            <p:nvPr/>
          </p:nvSpPr>
          <p:spPr>
            <a:xfrm>
              <a:off x="7629043" y="3945286"/>
              <a:ext cx="722626" cy="722626"/>
            </a:xfrm>
            <a:prstGeom prst="plus">
              <a:avLst>
                <a:gd name="adj" fmla="val 35209"/>
              </a:avLst>
            </a:prstGeom>
            <a:solidFill>
              <a:srgbClr val="F0F9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658814" y="5892035"/>
            <a:ext cx="76065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Franklin Gothic Medium" panose="020B0603020102020204" pitchFamily="34" charset="0"/>
              </a:rPr>
              <a:t>ИСТОРИЯ СОЗДАНИЯ МОДЕЛИ ПЕРИОПЕРАТИВНОГО ПРОЦЕССА</a:t>
            </a:r>
          </a:p>
          <a:p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4" y="691623"/>
            <a:ext cx="3266040" cy="335315"/>
          </a:xfrm>
          <a:prstGeom prst="rect">
            <a:avLst/>
          </a:prstGeom>
        </p:spPr>
      </p:pic>
      <p:sp>
        <p:nvSpPr>
          <p:cNvPr id="20" name="Скругленный прямоугольник 19"/>
          <p:cNvSpPr/>
          <p:nvPr/>
        </p:nvSpPr>
        <p:spPr>
          <a:xfrm rot="18786759">
            <a:off x="8103872" y="3896861"/>
            <a:ext cx="1818285" cy="2729484"/>
          </a:xfrm>
          <a:prstGeom prst="roundRect">
            <a:avLst/>
          </a:prstGeom>
          <a:noFill/>
          <a:ln w="19050">
            <a:solidFill>
              <a:srgbClr val="DFF1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 rot="18786759">
            <a:off x="11205891" y="363300"/>
            <a:ext cx="542319" cy="1138920"/>
          </a:xfrm>
          <a:prstGeom prst="roundRect">
            <a:avLst/>
          </a:prstGeom>
          <a:noFill/>
          <a:ln w="19050">
            <a:solidFill>
              <a:srgbClr val="DFF1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58814" y="1272244"/>
            <a:ext cx="724305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333333"/>
                </a:solidFill>
                <a:latin typeface="Franklin Gothic Medium" panose="020B0603020102020204" pitchFamily="34" charset="0"/>
                <a:ea typeface="Calibri" panose="020F0502020204030204" pitchFamily="34" charset="0"/>
              </a:rPr>
              <a:t>Развитие сестринского </a:t>
            </a:r>
            <a:r>
              <a:rPr lang="ru-RU" sz="2400" dirty="0">
                <a:solidFill>
                  <a:srgbClr val="333333"/>
                </a:solidFill>
                <a:latin typeface="Franklin Gothic Medium" panose="020B0603020102020204" pitchFamily="34" charset="0"/>
                <a:ea typeface="Calibri" panose="020F0502020204030204" pitchFamily="34" charset="0"/>
              </a:rPr>
              <a:t>дела в </a:t>
            </a:r>
            <a:r>
              <a:rPr lang="ru-RU" sz="2400" dirty="0" smtClean="0">
                <a:solidFill>
                  <a:srgbClr val="333333"/>
                </a:solidFill>
                <a:latin typeface="Franklin Gothic Medium" panose="020B0603020102020204" pitchFamily="34" charset="0"/>
                <a:ea typeface="Calibri" panose="020F0502020204030204" pitchFamily="34" charset="0"/>
              </a:rPr>
              <a:t>России  </a:t>
            </a:r>
            <a:r>
              <a:rPr lang="ru-RU" sz="2400" dirty="0">
                <a:solidFill>
                  <a:srgbClr val="333333"/>
                </a:solidFill>
                <a:latin typeface="Franklin Gothic Medium" panose="020B0603020102020204" pitchFamily="34" charset="0"/>
                <a:ea typeface="Calibri" panose="020F0502020204030204" pitchFamily="34" charset="0"/>
              </a:rPr>
              <a:t>делают особенно актуальным вопрос о высококачественной сестринской помощи населению. </a:t>
            </a:r>
            <a:endParaRPr lang="ru-RU" sz="2400" dirty="0" smtClean="0">
              <a:solidFill>
                <a:srgbClr val="333333"/>
              </a:solidFill>
              <a:latin typeface="Franklin Gothic Medium" panose="020B0603020102020204" pitchFamily="34" charset="0"/>
              <a:ea typeface="Calibri" panose="020F0502020204030204" pitchFamily="34" charset="0"/>
            </a:endParaRPr>
          </a:p>
          <a:p>
            <a:r>
              <a:rPr lang="ru-RU" sz="2400" dirty="0" smtClean="0">
                <a:solidFill>
                  <a:srgbClr val="333333"/>
                </a:solidFill>
                <a:latin typeface="Franklin Gothic Medium" panose="020B0603020102020204" pitchFamily="34" charset="0"/>
                <a:ea typeface="Calibri" panose="020F0502020204030204" pitchFamily="34" charset="0"/>
              </a:rPr>
              <a:t>Бережливое использование ресурсов:  кадровых, финансовых и материальных.</a:t>
            </a:r>
          </a:p>
          <a:p>
            <a:r>
              <a:rPr lang="ru-RU" sz="2400" dirty="0" smtClean="0">
                <a:solidFill>
                  <a:srgbClr val="333333"/>
                </a:solidFill>
                <a:latin typeface="Franklin Gothic Medium" panose="020B0603020102020204" pitchFamily="34" charset="0"/>
                <a:ea typeface="Calibri" panose="020F0502020204030204" pitchFamily="34" charset="0"/>
              </a:rPr>
              <a:t>За </a:t>
            </a:r>
            <a:r>
              <a:rPr lang="ru-RU" sz="2400" dirty="0">
                <a:solidFill>
                  <a:srgbClr val="333333"/>
                </a:solidFill>
                <a:latin typeface="Franklin Gothic Medium" panose="020B0603020102020204" pitchFamily="34" charset="0"/>
                <a:ea typeface="Calibri" panose="020F0502020204030204" pitchFamily="34" charset="0"/>
              </a:rPr>
              <a:t>последние годы произошли значительные перемены в сестринском деле. </a:t>
            </a:r>
            <a:endParaRPr lang="ru-RU" sz="2400" dirty="0" smtClean="0">
              <a:solidFill>
                <a:srgbClr val="333333"/>
              </a:solidFill>
              <a:latin typeface="Franklin Gothic Medium" panose="020B0603020102020204" pitchFamily="34" charset="0"/>
              <a:ea typeface="Calibri" panose="020F0502020204030204" pitchFamily="34" charset="0"/>
            </a:endParaRPr>
          </a:p>
          <a:p>
            <a:r>
              <a:rPr lang="ru-RU" sz="2400" dirty="0" smtClean="0">
                <a:solidFill>
                  <a:srgbClr val="333333"/>
                </a:solidFill>
                <a:latin typeface="Franklin Gothic Medium" panose="020B0603020102020204" pitchFamily="34" charset="0"/>
                <a:ea typeface="Calibri" panose="020F0502020204030204" pitchFamily="34" charset="0"/>
              </a:rPr>
              <a:t>Прочно </a:t>
            </a:r>
            <a:r>
              <a:rPr lang="ru-RU" sz="2400" dirty="0">
                <a:solidFill>
                  <a:srgbClr val="333333"/>
                </a:solidFill>
                <a:latin typeface="Franklin Gothic Medium" panose="020B0603020102020204" pitchFamily="34" charset="0"/>
                <a:ea typeface="Calibri" panose="020F0502020204030204" pitchFamily="34" charset="0"/>
              </a:rPr>
              <a:t>вошёл в профессиональную деятельность медицинских сестёр </a:t>
            </a:r>
            <a:r>
              <a:rPr lang="ru-RU" sz="2400" dirty="0" err="1">
                <a:solidFill>
                  <a:srgbClr val="FF0000"/>
                </a:solidFill>
                <a:latin typeface="Franklin Gothic Medium" panose="020B0603020102020204" pitchFamily="34" charset="0"/>
                <a:ea typeface="Calibri" panose="020F0502020204030204" pitchFamily="34" charset="0"/>
              </a:rPr>
              <a:t>периоперативный</a:t>
            </a:r>
            <a:r>
              <a:rPr lang="ru-RU" sz="2400" dirty="0">
                <a:solidFill>
                  <a:srgbClr val="FF0000"/>
                </a:solidFill>
                <a:latin typeface="Franklin Gothic Medium" panose="020B0603020102020204" pitchFamily="34" charset="0"/>
                <a:ea typeface="Calibri" panose="020F0502020204030204" pitchFamily="34" charset="0"/>
              </a:rPr>
              <a:t> сестринский процесс.</a:t>
            </a:r>
            <a:endParaRPr lang="ru-RU" sz="2400" dirty="0">
              <a:solidFill>
                <a:srgbClr val="FF0000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935" y="1168077"/>
            <a:ext cx="3669073" cy="4710992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4233195" y="380164"/>
            <a:ext cx="70741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  <a:latin typeface="Franklin Gothic Medium" panose="020B0603020102020204" pitchFamily="34" charset="0"/>
              </a:rPr>
              <a:t>Всероссийская научно-практическая конференция</a:t>
            </a:r>
          </a:p>
          <a:p>
            <a:r>
              <a:rPr lang="ru-RU" b="1" dirty="0">
                <a:solidFill>
                  <a:srgbClr val="00B050"/>
                </a:solidFill>
                <a:latin typeface="Franklin Gothic Medium" panose="020B0603020102020204" pitchFamily="34" charset="0"/>
              </a:rPr>
              <a:t>«Инновационные технологии в операционном сестринском деле»</a:t>
            </a:r>
            <a:endParaRPr lang="ru-RU" b="1" dirty="0">
              <a:solidFill>
                <a:srgbClr val="00B050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08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260264" cy="69668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43713" y="305847"/>
            <a:ext cx="11601450" cy="6257925"/>
          </a:xfrm>
          <a:prstGeom prst="roundRect">
            <a:avLst>
              <a:gd name="adj" fmla="val 35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3" name="Группа 12"/>
          <p:cNvGrpSpPr/>
          <p:nvPr/>
        </p:nvGrpSpPr>
        <p:grpSpPr>
          <a:xfrm>
            <a:off x="4815718" y="4129394"/>
            <a:ext cx="2579679" cy="2264417"/>
            <a:chOff x="7629043" y="2403495"/>
            <a:chExt cx="2579679" cy="2264417"/>
          </a:xfrm>
        </p:grpSpPr>
        <p:sp>
          <p:nvSpPr>
            <p:cNvPr id="10" name="Крест 9"/>
            <p:cNvSpPr/>
            <p:nvPr/>
          </p:nvSpPr>
          <p:spPr>
            <a:xfrm>
              <a:off x="8491722" y="2570500"/>
              <a:ext cx="1717000" cy="1717000"/>
            </a:xfrm>
            <a:prstGeom prst="plus">
              <a:avLst>
                <a:gd name="adj" fmla="val 35209"/>
              </a:avLst>
            </a:prstGeom>
            <a:gradFill>
              <a:gsLst>
                <a:gs pos="100000">
                  <a:srgbClr val="7DBAE7"/>
                </a:gs>
                <a:gs pos="9000">
                  <a:srgbClr val="E4F5F9">
                    <a:alpha val="0"/>
                  </a:srgbClr>
                </a:gs>
              </a:gsLst>
              <a:lin ang="21594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" name="Крест 11"/>
            <p:cNvSpPr/>
            <p:nvPr/>
          </p:nvSpPr>
          <p:spPr>
            <a:xfrm>
              <a:off x="8033724" y="2403495"/>
              <a:ext cx="955989" cy="955989"/>
            </a:xfrm>
            <a:prstGeom prst="plus">
              <a:avLst>
                <a:gd name="adj" fmla="val 35209"/>
              </a:avLst>
            </a:prstGeom>
            <a:solidFill>
              <a:srgbClr val="DFF1F7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2" name="Крест 21"/>
            <p:cNvSpPr/>
            <p:nvPr/>
          </p:nvSpPr>
          <p:spPr>
            <a:xfrm>
              <a:off x="7629043" y="3945286"/>
              <a:ext cx="722626" cy="722626"/>
            </a:xfrm>
            <a:prstGeom prst="plus">
              <a:avLst>
                <a:gd name="adj" fmla="val 35209"/>
              </a:avLst>
            </a:prstGeom>
            <a:solidFill>
              <a:srgbClr val="F0F9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765954" y="5580151"/>
            <a:ext cx="76065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Franklin Gothic Medium" panose="020B0603020102020204" pitchFamily="34" charset="0"/>
              </a:rPr>
              <a:t>ИСТОРИЯ СОЗДАНИЯ МОДЕЛИ ПЕРИОПЕРАТИВНОГО ПРОЦЕССА</a:t>
            </a:r>
          </a:p>
          <a:p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4" y="691623"/>
            <a:ext cx="3266040" cy="335315"/>
          </a:xfrm>
          <a:prstGeom prst="rect">
            <a:avLst/>
          </a:prstGeom>
        </p:spPr>
      </p:pic>
      <p:sp>
        <p:nvSpPr>
          <p:cNvPr id="20" name="Скругленный прямоугольник 19"/>
          <p:cNvSpPr/>
          <p:nvPr/>
        </p:nvSpPr>
        <p:spPr>
          <a:xfrm rot="18786759">
            <a:off x="8103872" y="3896861"/>
            <a:ext cx="1818285" cy="2729484"/>
          </a:xfrm>
          <a:prstGeom prst="roundRect">
            <a:avLst/>
          </a:prstGeom>
          <a:noFill/>
          <a:ln w="19050">
            <a:solidFill>
              <a:srgbClr val="DFF1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 rot="18786759">
            <a:off x="11205891" y="363300"/>
            <a:ext cx="542319" cy="1138920"/>
          </a:xfrm>
          <a:prstGeom prst="roundRect">
            <a:avLst/>
          </a:prstGeom>
          <a:noFill/>
          <a:ln w="19050">
            <a:solidFill>
              <a:srgbClr val="DFF1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58813" y="1412714"/>
            <a:ext cx="6477967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  <a:latin typeface="Franklin Gothic Medium" panose="020B0603020102020204" pitchFamily="34" charset="0"/>
                <a:ea typeface="Calibri" panose="020F0502020204030204" pitchFamily="34" charset="0"/>
              </a:rPr>
              <a:t>П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  <a:latin typeface="Franklin Gothic Medium" panose="020B0603020102020204" pitchFamily="34" charset="0"/>
                <a:ea typeface="Calibri" panose="020F0502020204030204" pitchFamily="34" charset="0"/>
              </a:rPr>
              <a:t>ериоперативный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Franklin Gothic Medium" panose="020B0603020102020204" pitchFamily="34" charset="0"/>
                <a:ea typeface="Calibri" panose="020F0502020204030204" pitchFamily="34" charset="0"/>
              </a:rPr>
              <a:t> процесс- </a:t>
            </a:r>
            <a:r>
              <a:rPr lang="ru-RU" sz="2000" dirty="0" smtClean="0">
                <a:solidFill>
                  <a:srgbClr val="333333"/>
                </a:solidFill>
                <a:latin typeface="Franklin Gothic Medium" panose="020B0603020102020204" pitchFamily="34" charset="0"/>
                <a:ea typeface="Calibri" panose="020F0502020204030204" pitchFamily="34" charset="0"/>
              </a:rPr>
              <a:t>это время, необходимое для подготовки пациента к операции, выполнения операции, и реабилитация пациента после операции</a:t>
            </a:r>
            <a:endParaRPr lang="ru-RU" sz="2000" dirty="0">
              <a:latin typeface="Franklin Gothic Medium" panose="020B0603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9318" y="2658374"/>
            <a:ext cx="6583160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  <a:latin typeface="Franklin Gothic Medium" panose="020B0603020102020204" pitchFamily="34" charset="0"/>
              </a:rPr>
              <a:t>П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  <a:latin typeface="Franklin Gothic Medium" panose="020B0603020102020204" pitchFamily="34" charset="0"/>
              </a:rPr>
              <a:t>ериоперативная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Franklin Gothic Medium" panose="020B0603020102020204" pitchFamily="34" charset="0"/>
              </a:rPr>
              <a:t>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Franklin Gothic Medium" panose="020B0603020102020204" pitchFamily="34" charset="0"/>
              </a:rPr>
              <a:t>практика</a:t>
            </a:r>
            <a:r>
              <a:rPr lang="ru-RU" sz="2000" dirty="0">
                <a:latin typeface="Franklin Gothic Medium" panose="020B0603020102020204" pitchFamily="34" charset="0"/>
              </a:rPr>
              <a:t>- это лечение и уход за хирургическим пациентом в предоперационном, </a:t>
            </a:r>
            <a:r>
              <a:rPr lang="ru-RU" sz="2000" dirty="0" err="1">
                <a:latin typeface="Franklin Gothic Medium" panose="020B0603020102020204" pitchFamily="34" charset="0"/>
              </a:rPr>
              <a:t>интраоперационном</a:t>
            </a:r>
            <a:r>
              <a:rPr lang="ru-RU" sz="2000" dirty="0">
                <a:latin typeface="Franklin Gothic Medium" panose="020B0603020102020204" pitchFamily="34" charset="0"/>
              </a:rPr>
              <a:t> и послеоперационном периодах</a:t>
            </a:r>
            <a:endParaRPr lang="ru-RU" sz="2000" dirty="0">
              <a:latin typeface="Franklin Gothic Medium" panose="020B0603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8619" y="3872826"/>
            <a:ext cx="6461873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Franklin Gothic Medium" panose="020B0603020102020204" pitchFamily="34" charset="0"/>
              </a:rPr>
              <a:t>Это участие всех медицинских сестёр </a:t>
            </a:r>
            <a:r>
              <a:rPr lang="ru-RU" sz="2000" dirty="0" smtClean="0">
                <a:latin typeface="Franklin Gothic Medium" panose="020B0603020102020204" pitchFamily="34" charset="0"/>
              </a:rPr>
              <a:t>, работающих в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Franklin Gothic Medium" panose="020B0603020102020204" pitchFamily="34" charset="0"/>
              </a:rPr>
              <a:t>операционных, палатах, реанимации.</a:t>
            </a:r>
            <a:endParaRPr lang="ru-RU" sz="2000" b="1" dirty="0">
              <a:solidFill>
                <a:schemeClr val="accent6">
                  <a:lumMod val="75000"/>
                </a:schemeClr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915" y="1171592"/>
            <a:ext cx="3448113" cy="4860906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4233195" y="380164"/>
            <a:ext cx="70741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  <a:latin typeface="Franklin Gothic Medium" panose="020B0603020102020204" pitchFamily="34" charset="0"/>
              </a:rPr>
              <a:t>Всероссийская научно-практическая конференция</a:t>
            </a:r>
          </a:p>
          <a:p>
            <a:r>
              <a:rPr lang="ru-RU" b="1" dirty="0">
                <a:solidFill>
                  <a:srgbClr val="00B050"/>
                </a:solidFill>
                <a:latin typeface="Franklin Gothic Medium" panose="020B0603020102020204" pitchFamily="34" charset="0"/>
              </a:rPr>
              <a:t>«Инновационные технологии в операционном сестринском деле»</a:t>
            </a:r>
            <a:endParaRPr lang="ru-RU" b="1" dirty="0">
              <a:solidFill>
                <a:srgbClr val="00B050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71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260264" cy="69668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29407" y="314628"/>
            <a:ext cx="11601450" cy="6257925"/>
          </a:xfrm>
          <a:prstGeom prst="roundRect">
            <a:avLst>
              <a:gd name="adj" fmla="val 35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 rot="18786759">
            <a:off x="9012900" y="2129414"/>
            <a:ext cx="2421618" cy="2628355"/>
          </a:xfrm>
          <a:prstGeom prst="roundRect">
            <a:avLst/>
          </a:prstGeom>
          <a:noFill/>
          <a:ln w="38100">
            <a:solidFill>
              <a:srgbClr val="6CB1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3" name="Группа 12"/>
          <p:cNvGrpSpPr/>
          <p:nvPr/>
        </p:nvGrpSpPr>
        <p:grpSpPr>
          <a:xfrm>
            <a:off x="4815718" y="4129394"/>
            <a:ext cx="2579679" cy="2264417"/>
            <a:chOff x="7629043" y="2403495"/>
            <a:chExt cx="2579679" cy="2264417"/>
          </a:xfrm>
        </p:grpSpPr>
        <p:sp>
          <p:nvSpPr>
            <p:cNvPr id="10" name="Крест 9"/>
            <p:cNvSpPr/>
            <p:nvPr/>
          </p:nvSpPr>
          <p:spPr>
            <a:xfrm>
              <a:off x="8491722" y="2570500"/>
              <a:ext cx="1717000" cy="1717000"/>
            </a:xfrm>
            <a:prstGeom prst="plus">
              <a:avLst>
                <a:gd name="adj" fmla="val 35209"/>
              </a:avLst>
            </a:prstGeom>
            <a:gradFill>
              <a:gsLst>
                <a:gs pos="100000">
                  <a:srgbClr val="7DBAE7"/>
                </a:gs>
                <a:gs pos="9000">
                  <a:srgbClr val="E4F5F9">
                    <a:alpha val="0"/>
                  </a:srgbClr>
                </a:gs>
              </a:gsLst>
              <a:lin ang="21594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" name="Крест 11"/>
            <p:cNvSpPr/>
            <p:nvPr/>
          </p:nvSpPr>
          <p:spPr>
            <a:xfrm>
              <a:off x="8033724" y="2403495"/>
              <a:ext cx="955989" cy="955989"/>
            </a:xfrm>
            <a:prstGeom prst="plus">
              <a:avLst>
                <a:gd name="adj" fmla="val 35209"/>
              </a:avLst>
            </a:prstGeom>
            <a:solidFill>
              <a:srgbClr val="DFF1F7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2" name="Крест 21"/>
            <p:cNvSpPr/>
            <p:nvPr/>
          </p:nvSpPr>
          <p:spPr>
            <a:xfrm>
              <a:off x="7629043" y="3945286"/>
              <a:ext cx="722626" cy="722626"/>
            </a:xfrm>
            <a:prstGeom prst="plus">
              <a:avLst>
                <a:gd name="adj" fmla="val 35209"/>
              </a:avLst>
            </a:prstGeom>
            <a:solidFill>
              <a:srgbClr val="F0F9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658814" y="5936706"/>
            <a:ext cx="76065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Franklin Gothic Medium" panose="020B0603020102020204" pitchFamily="34" charset="0"/>
              </a:rPr>
              <a:t>ИСТОРИЯ СОЗДАНИЯ МОДЕЛИ ПЕРИОПЕРАТИВНОГО ПРОЦЕССА</a:t>
            </a:r>
          </a:p>
          <a:p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4" y="691623"/>
            <a:ext cx="3266040" cy="335315"/>
          </a:xfrm>
          <a:prstGeom prst="rect">
            <a:avLst/>
          </a:prstGeom>
        </p:spPr>
      </p:pic>
      <p:sp>
        <p:nvSpPr>
          <p:cNvPr id="20" name="Скругленный прямоугольник 19"/>
          <p:cNvSpPr/>
          <p:nvPr/>
        </p:nvSpPr>
        <p:spPr>
          <a:xfrm rot="18786759">
            <a:off x="8103872" y="3896861"/>
            <a:ext cx="1818285" cy="2729484"/>
          </a:xfrm>
          <a:prstGeom prst="roundRect">
            <a:avLst/>
          </a:prstGeom>
          <a:noFill/>
          <a:ln w="19050">
            <a:solidFill>
              <a:srgbClr val="DFF1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 rot="18786759">
            <a:off x="11205891" y="363300"/>
            <a:ext cx="542319" cy="1138920"/>
          </a:xfrm>
          <a:prstGeom prst="roundRect">
            <a:avLst/>
          </a:prstGeom>
          <a:noFill/>
          <a:ln w="19050">
            <a:solidFill>
              <a:srgbClr val="DFF1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4412" y="1893455"/>
            <a:ext cx="4572638" cy="34294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3486" y="1708579"/>
            <a:ext cx="60909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Franklin Gothic Medium" panose="020B0603020102020204" pitchFamily="34" charset="0"/>
              </a:rPr>
              <a:t>Дипломная работа была выполнена на базе 301 Окружного Военного Клинического Госпиталя, в хирургическом отделении (с операционным блоком и стерилизационной), с привлечением опыта 2 Краевой клинической больницы.</a:t>
            </a:r>
          </a:p>
        </p:txBody>
      </p:sp>
      <p:sp>
        <p:nvSpPr>
          <p:cNvPr id="5" name="TextBox 4"/>
          <p:cNvSpPr txBox="1"/>
          <p:nvPr/>
        </p:nvSpPr>
        <p:spPr>
          <a:xfrm flipH="1">
            <a:off x="4160519" y="1215483"/>
            <a:ext cx="1517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Franklin Gothic Medium" panose="020B0603020102020204" pitchFamily="34" charset="0"/>
              </a:rPr>
              <a:t>2005 год</a:t>
            </a:r>
            <a:endParaRPr lang="ru-RU" sz="2400" b="1" dirty="0">
              <a:solidFill>
                <a:srgbClr val="FF000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254261" y="481970"/>
            <a:ext cx="70741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  <a:latin typeface="Franklin Gothic Medium" panose="020B0603020102020204" pitchFamily="34" charset="0"/>
              </a:rPr>
              <a:t>Всероссийская научно-практическая конференция</a:t>
            </a:r>
          </a:p>
          <a:p>
            <a:r>
              <a:rPr lang="ru-RU" b="1" dirty="0">
                <a:solidFill>
                  <a:srgbClr val="00B050"/>
                </a:solidFill>
                <a:latin typeface="Franklin Gothic Medium" panose="020B0603020102020204" pitchFamily="34" charset="0"/>
              </a:rPr>
              <a:t>«Инновационные технологии в операционном сестринском деле»</a:t>
            </a:r>
            <a:endParaRPr lang="ru-RU" b="1" dirty="0">
              <a:solidFill>
                <a:srgbClr val="00B050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0" r="2614" b="16647"/>
          <a:stretch/>
        </p:blipFill>
        <p:spPr>
          <a:xfrm>
            <a:off x="591518" y="3109129"/>
            <a:ext cx="3496176" cy="266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68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260264" cy="69668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29407" y="314628"/>
            <a:ext cx="11601450" cy="6257925"/>
          </a:xfrm>
          <a:prstGeom prst="roundRect">
            <a:avLst>
              <a:gd name="adj" fmla="val 35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 rot="18786759">
            <a:off x="9012900" y="2129414"/>
            <a:ext cx="2421618" cy="2628355"/>
          </a:xfrm>
          <a:prstGeom prst="roundRect">
            <a:avLst/>
          </a:prstGeom>
          <a:noFill/>
          <a:ln w="38100">
            <a:solidFill>
              <a:srgbClr val="6CB1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3" name="Группа 12"/>
          <p:cNvGrpSpPr/>
          <p:nvPr/>
        </p:nvGrpSpPr>
        <p:grpSpPr>
          <a:xfrm>
            <a:off x="4815718" y="4129394"/>
            <a:ext cx="2579679" cy="2264417"/>
            <a:chOff x="7629043" y="2403495"/>
            <a:chExt cx="2579679" cy="2264417"/>
          </a:xfrm>
        </p:grpSpPr>
        <p:sp>
          <p:nvSpPr>
            <p:cNvPr id="10" name="Крест 9"/>
            <p:cNvSpPr/>
            <p:nvPr/>
          </p:nvSpPr>
          <p:spPr>
            <a:xfrm>
              <a:off x="8491722" y="2570500"/>
              <a:ext cx="1717000" cy="1717000"/>
            </a:xfrm>
            <a:prstGeom prst="plus">
              <a:avLst>
                <a:gd name="adj" fmla="val 35209"/>
              </a:avLst>
            </a:prstGeom>
            <a:gradFill>
              <a:gsLst>
                <a:gs pos="100000">
                  <a:srgbClr val="7DBAE7"/>
                </a:gs>
                <a:gs pos="9000">
                  <a:srgbClr val="E4F5F9">
                    <a:alpha val="0"/>
                  </a:srgbClr>
                </a:gs>
              </a:gsLst>
              <a:lin ang="21594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" name="Крест 11"/>
            <p:cNvSpPr/>
            <p:nvPr/>
          </p:nvSpPr>
          <p:spPr>
            <a:xfrm>
              <a:off x="8033724" y="2403495"/>
              <a:ext cx="955989" cy="955989"/>
            </a:xfrm>
            <a:prstGeom prst="plus">
              <a:avLst>
                <a:gd name="adj" fmla="val 35209"/>
              </a:avLst>
            </a:prstGeom>
            <a:solidFill>
              <a:srgbClr val="DFF1F7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2" name="Крест 21"/>
            <p:cNvSpPr/>
            <p:nvPr/>
          </p:nvSpPr>
          <p:spPr>
            <a:xfrm>
              <a:off x="7629043" y="3945286"/>
              <a:ext cx="722626" cy="722626"/>
            </a:xfrm>
            <a:prstGeom prst="plus">
              <a:avLst>
                <a:gd name="adj" fmla="val 35209"/>
              </a:avLst>
            </a:prstGeom>
            <a:solidFill>
              <a:srgbClr val="F0F9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658814" y="5936706"/>
            <a:ext cx="76065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Franklin Gothic Medium" panose="020B0603020102020204" pitchFamily="34" charset="0"/>
              </a:rPr>
              <a:t>ИСТОРИЯ СОЗДАНИЯ МОДЕЛИ ПЕРИОПЕРАТИВНОГО ПРОЦЕССА</a:t>
            </a:r>
          </a:p>
          <a:p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4" y="691623"/>
            <a:ext cx="3266040" cy="335315"/>
          </a:xfrm>
          <a:prstGeom prst="rect">
            <a:avLst/>
          </a:prstGeom>
        </p:spPr>
      </p:pic>
      <p:sp>
        <p:nvSpPr>
          <p:cNvPr id="20" name="Скругленный прямоугольник 19"/>
          <p:cNvSpPr/>
          <p:nvPr/>
        </p:nvSpPr>
        <p:spPr>
          <a:xfrm rot="18786759">
            <a:off x="8103872" y="3896861"/>
            <a:ext cx="1818285" cy="2729484"/>
          </a:xfrm>
          <a:prstGeom prst="roundRect">
            <a:avLst/>
          </a:prstGeom>
          <a:noFill/>
          <a:ln w="19050">
            <a:solidFill>
              <a:srgbClr val="DFF1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 rot="18786759">
            <a:off x="11205891" y="363300"/>
            <a:ext cx="542319" cy="1138920"/>
          </a:xfrm>
          <a:prstGeom prst="roundRect">
            <a:avLst/>
          </a:prstGeom>
          <a:noFill/>
          <a:ln w="19050">
            <a:solidFill>
              <a:srgbClr val="DFF1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4412" y="1893455"/>
            <a:ext cx="4572638" cy="34294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1678" y="1771407"/>
            <a:ext cx="6090986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600" indent="-609600">
              <a:lnSpc>
                <a:spcPct val="80000"/>
              </a:lnSpc>
              <a:spcAft>
                <a:spcPct val="25000"/>
              </a:spcAft>
              <a:buFont typeface="+mj-lt"/>
              <a:buAutoNum type="arabicPeriod"/>
              <a:defRPr/>
            </a:pPr>
            <a:r>
              <a:rPr lang="ru-RU" altLang="ru-RU" sz="2000" dirty="0" smtClean="0">
                <a:latin typeface="Franklin Gothic Medium" panose="020B0603020102020204" pitchFamily="34" charset="0"/>
              </a:rPr>
              <a:t>Изучены </a:t>
            </a:r>
            <a:r>
              <a:rPr lang="ru-RU" altLang="ru-RU" sz="2000" dirty="0">
                <a:latin typeface="Franklin Gothic Medium" panose="020B0603020102020204" pitchFamily="34" charset="0"/>
              </a:rPr>
              <a:t>основные показатели </a:t>
            </a:r>
            <a:r>
              <a:rPr lang="ru-RU" altLang="ru-RU" sz="2000" dirty="0" smtClean="0">
                <a:latin typeface="Franklin Gothic Medium" panose="020B0603020102020204" pitchFamily="34" charset="0"/>
              </a:rPr>
              <a:t>работы операционного </a:t>
            </a:r>
            <a:r>
              <a:rPr lang="ru-RU" altLang="ru-RU" sz="2000" dirty="0">
                <a:latin typeface="Franklin Gothic Medium" panose="020B0603020102020204" pitchFamily="34" charset="0"/>
              </a:rPr>
              <a:t>отделения с 2002 по 2004 гг.</a:t>
            </a:r>
          </a:p>
          <a:p>
            <a:pPr marL="609600" indent="-609600">
              <a:lnSpc>
                <a:spcPct val="80000"/>
              </a:lnSpc>
              <a:spcAft>
                <a:spcPct val="25000"/>
              </a:spcAft>
              <a:buFont typeface="+mj-lt"/>
              <a:buAutoNum type="arabicPeriod"/>
              <a:defRPr/>
            </a:pPr>
            <a:r>
              <a:rPr lang="ru-RU" altLang="ru-RU" sz="2000" dirty="0" smtClean="0">
                <a:latin typeface="Franklin Gothic Medium" panose="020B0603020102020204" pitchFamily="34" charset="0"/>
              </a:rPr>
              <a:t>Сделан </a:t>
            </a:r>
            <a:r>
              <a:rPr lang="ru-RU" altLang="ru-RU" sz="2000" dirty="0">
                <a:latin typeface="Franklin Gothic Medium" panose="020B0603020102020204" pitchFamily="34" charset="0"/>
              </a:rPr>
              <a:t>полный анализ работы сестринского персонала операционного отделения.</a:t>
            </a:r>
          </a:p>
          <a:p>
            <a:pPr marL="609600" indent="-609600">
              <a:lnSpc>
                <a:spcPct val="80000"/>
              </a:lnSpc>
              <a:spcAft>
                <a:spcPct val="25000"/>
              </a:spcAft>
              <a:buFont typeface="+mj-lt"/>
              <a:buAutoNum type="arabicPeriod"/>
              <a:defRPr/>
            </a:pPr>
            <a:r>
              <a:rPr lang="ru-RU" altLang="ru-RU" sz="2000" dirty="0" smtClean="0">
                <a:latin typeface="Franklin Gothic Medium" panose="020B0603020102020204" pitchFamily="34" charset="0"/>
              </a:rPr>
              <a:t>Изучены </a:t>
            </a:r>
            <a:r>
              <a:rPr lang="ru-RU" altLang="ru-RU" sz="2000" dirty="0">
                <a:latin typeface="Franklin Gothic Medium" panose="020B0603020102020204" pitchFamily="34" charset="0"/>
              </a:rPr>
              <a:t>и </a:t>
            </a:r>
            <a:r>
              <a:rPr lang="ru-RU" altLang="ru-RU" sz="2000" dirty="0" smtClean="0">
                <a:latin typeface="Franklin Gothic Medium" panose="020B0603020102020204" pitchFamily="34" charset="0"/>
              </a:rPr>
              <a:t>проанализированы материальная база </a:t>
            </a:r>
            <a:r>
              <a:rPr lang="ru-RU" altLang="ru-RU" sz="2000" dirty="0">
                <a:latin typeface="Franklin Gothic Medium" panose="020B0603020102020204" pitchFamily="34" charset="0"/>
              </a:rPr>
              <a:t>и виды снабжения операционного отделения.</a:t>
            </a:r>
          </a:p>
          <a:p>
            <a:pPr marL="609600" indent="-609600">
              <a:lnSpc>
                <a:spcPct val="80000"/>
              </a:lnSpc>
              <a:spcAft>
                <a:spcPct val="25000"/>
              </a:spcAft>
              <a:buFont typeface="+mj-lt"/>
              <a:buAutoNum type="arabicPeriod"/>
              <a:defRPr/>
            </a:pPr>
            <a:r>
              <a:rPr lang="ru-RU" altLang="ru-RU" sz="2000" dirty="0" smtClean="0">
                <a:latin typeface="Franklin Gothic Medium" panose="020B0603020102020204" pitchFamily="34" charset="0"/>
              </a:rPr>
              <a:t>Сделан обзор </a:t>
            </a:r>
            <a:r>
              <a:rPr lang="ru-RU" altLang="ru-RU" sz="2000" dirty="0">
                <a:latin typeface="Franklin Gothic Medium" panose="020B0603020102020204" pitchFamily="34" charset="0"/>
              </a:rPr>
              <a:t>литературы по данной проблеме.</a:t>
            </a:r>
          </a:p>
          <a:p>
            <a:pPr marL="609600" indent="-609600">
              <a:lnSpc>
                <a:spcPct val="80000"/>
              </a:lnSpc>
              <a:spcAft>
                <a:spcPct val="25000"/>
              </a:spcAft>
              <a:buFont typeface="+mj-lt"/>
              <a:buAutoNum type="arabicPeriod"/>
              <a:defRPr/>
            </a:pPr>
            <a:r>
              <a:rPr lang="ru-RU" altLang="ru-RU" sz="2000" dirty="0" smtClean="0">
                <a:latin typeface="Franklin Gothic Medium" panose="020B0603020102020204" pitchFamily="34" charset="0"/>
              </a:rPr>
              <a:t>Предложена </a:t>
            </a:r>
            <a:r>
              <a:rPr lang="ru-RU" altLang="ru-RU" sz="2000" dirty="0">
                <a:latin typeface="Franklin Gothic Medium" panose="020B0603020102020204" pitchFamily="34" charset="0"/>
              </a:rPr>
              <a:t>модель реорганизации сестринской службы в хирургическом отделении (с операционным блоком и стерилизационной) с </a:t>
            </a:r>
            <a:r>
              <a:rPr lang="ru-RU" altLang="ru-RU" sz="2000" dirty="0" smtClean="0">
                <a:latin typeface="Franklin Gothic Medium" panose="020B0603020102020204" pitchFamily="34" charset="0"/>
              </a:rPr>
              <a:t>внедрением сестринского </a:t>
            </a:r>
            <a:r>
              <a:rPr lang="ru-RU" altLang="ru-RU" sz="2000" dirty="0">
                <a:latin typeface="Franklin Gothic Medium" panose="020B0603020102020204" pitchFamily="34" charset="0"/>
              </a:rPr>
              <a:t>процесса</a:t>
            </a:r>
            <a:endParaRPr lang="ru-RU" sz="2000" dirty="0">
              <a:latin typeface="Franklin Gothic Medium" panose="020B0603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4160519" y="1215483"/>
            <a:ext cx="1517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Franklin Gothic Medium" panose="020B0603020102020204" pitchFamily="34" charset="0"/>
              </a:rPr>
              <a:t>2005 год</a:t>
            </a:r>
            <a:endParaRPr lang="ru-RU" sz="2400" b="1" dirty="0">
              <a:solidFill>
                <a:srgbClr val="FF000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254261" y="481970"/>
            <a:ext cx="70741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  <a:latin typeface="Franklin Gothic Medium" panose="020B0603020102020204" pitchFamily="34" charset="0"/>
              </a:rPr>
              <a:t>Всероссийская научно-практическая конференция</a:t>
            </a:r>
          </a:p>
          <a:p>
            <a:r>
              <a:rPr lang="ru-RU" b="1" dirty="0">
                <a:solidFill>
                  <a:srgbClr val="00B050"/>
                </a:solidFill>
                <a:latin typeface="Franklin Gothic Medium" panose="020B0603020102020204" pitchFamily="34" charset="0"/>
              </a:rPr>
              <a:t>«Инновационные технологии в операционном сестринском деле»</a:t>
            </a:r>
            <a:endParaRPr lang="ru-RU" b="1" dirty="0">
              <a:solidFill>
                <a:srgbClr val="00B050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29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260264" cy="69668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29407" y="314628"/>
            <a:ext cx="11601450" cy="6257925"/>
          </a:xfrm>
          <a:prstGeom prst="roundRect">
            <a:avLst>
              <a:gd name="adj" fmla="val 35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 rot="18786759">
            <a:off x="9012900" y="2129414"/>
            <a:ext cx="2421618" cy="2628355"/>
          </a:xfrm>
          <a:prstGeom prst="roundRect">
            <a:avLst/>
          </a:prstGeom>
          <a:noFill/>
          <a:ln w="38100">
            <a:solidFill>
              <a:srgbClr val="6CB1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3" name="Группа 12"/>
          <p:cNvGrpSpPr/>
          <p:nvPr/>
        </p:nvGrpSpPr>
        <p:grpSpPr>
          <a:xfrm>
            <a:off x="4815718" y="4129394"/>
            <a:ext cx="2579679" cy="2264417"/>
            <a:chOff x="7629043" y="2403495"/>
            <a:chExt cx="2579679" cy="2264417"/>
          </a:xfrm>
        </p:grpSpPr>
        <p:sp>
          <p:nvSpPr>
            <p:cNvPr id="10" name="Крест 9"/>
            <p:cNvSpPr/>
            <p:nvPr/>
          </p:nvSpPr>
          <p:spPr>
            <a:xfrm>
              <a:off x="8491722" y="2570500"/>
              <a:ext cx="1717000" cy="1717000"/>
            </a:xfrm>
            <a:prstGeom prst="plus">
              <a:avLst>
                <a:gd name="adj" fmla="val 35209"/>
              </a:avLst>
            </a:prstGeom>
            <a:gradFill>
              <a:gsLst>
                <a:gs pos="100000">
                  <a:srgbClr val="7DBAE7"/>
                </a:gs>
                <a:gs pos="9000">
                  <a:srgbClr val="E4F5F9">
                    <a:alpha val="0"/>
                  </a:srgbClr>
                </a:gs>
              </a:gsLst>
              <a:lin ang="21594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" name="Крест 11"/>
            <p:cNvSpPr/>
            <p:nvPr/>
          </p:nvSpPr>
          <p:spPr>
            <a:xfrm>
              <a:off x="8033724" y="2403495"/>
              <a:ext cx="955989" cy="955989"/>
            </a:xfrm>
            <a:prstGeom prst="plus">
              <a:avLst>
                <a:gd name="adj" fmla="val 35209"/>
              </a:avLst>
            </a:prstGeom>
            <a:solidFill>
              <a:srgbClr val="DFF1F7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2" name="Крест 21"/>
            <p:cNvSpPr/>
            <p:nvPr/>
          </p:nvSpPr>
          <p:spPr>
            <a:xfrm>
              <a:off x="7629043" y="3945286"/>
              <a:ext cx="722626" cy="722626"/>
            </a:xfrm>
            <a:prstGeom prst="plus">
              <a:avLst>
                <a:gd name="adj" fmla="val 35209"/>
              </a:avLst>
            </a:prstGeom>
            <a:solidFill>
              <a:srgbClr val="F0F9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765954" y="5580151"/>
            <a:ext cx="76065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Franklin Gothic Medium" panose="020B0603020102020204" pitchFamily="34" charset="0"/>
              </a:rPr>
              <a:t>ИСТОРИЯ СОЗДАНИЯ МОДЕЛИ ПЕРИОПЕРАТИВНОГО ПРОЦЕССА</a:t>
            </a:r>
          </a:p>
          <a:p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4" y="691623"/>
            <a:ext cx="3266040" cy="335315"/>
          </a:xfrm>
          <a:prstGeom prst="rect">
            <a:avLst/>
          </a:prstGeom>
        </p:spPr>
      </p:pic>
      <p:sp>
        <p:nvSpPr>
          <p:cNvPr id="20" name="Скругленный прямоугольник 19"/>
          <p:cNvSpPr/>
          <p:nvPr/>
        </p:nvSpPr>
        <p:spPr>
          <a:xfrm rot="18786759">
            <a:off x="8103872" y="3896861"/>
            <a:ext cx="1818285" cy="2729484"/>
          </a:xfrm>
          <a:prstGeom prst="roundRect">
            <a:avLst/>
          </a:prstGeom>
          <a:noFill/>
          <a:ln w="19050">
            <a:solidFill>
              <a:srgbClr val="DFF1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 rot="18786759">
            <a:off x="11205891" y="363300"/>
            <a:ext cx="542319" cy="1138920"/>
          </a:xfrm>
          <a:prstGeom prst="roundRect">
            <a:avLst/>
          </a:prstGeom>
          <a:noFill/>
          <a:ln w="19050">
            <a:solidFill>
              <a:srgbClr val="DFF1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479" y="1472441"/>
            <a:ext cx="4572638" cy="342947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1445" y="1514517"/>
            <a:ext cx="4572638" cy="3429479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4233195" y="380164"/>
            <a:ext cx="70741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  <a:latin typeface="Franklin Gothic Medium" panose="020B0603020102020204" pitchFamily="34" charset="0"/>
              </a:rPr>
              <a:t>Всероссийская научно-практическая конференция</a:t>
            </a:r>
          </a:p>
          <a:p>
            <a:r>
              <a:rPr lang="ru-RU" b="1" dirty="0">
                <a:solidFill>
                  <a:srgbClr val="00B050"/>
                </a:solidFill>
                <a:latin typeface="Franklin Gothic Medium" panose="020B0603020102020204" pitchFamily="34" charset="0"/>
              </a:rPr>
              <a:t>«Инновационные технологии в операционном сестринском деле»</a:t>
            </a:r>
            <a:endParaRPr lang="ru-RU" b="1" dirty="0">
              <a:solidFill>
                <a:srgbClr val="00B050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9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260264" cy="69668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43713" y="305847"/>
            <a:ext cx="11601450" cy="6257925"/>
          </a:xfrm>
          <a:prstGeom prst="roundRect">
            <a:avLst>
              <a:gd name="adj" fmla="val 35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 rot="18786759">
            <a:off x="9012900" y="2129414"/>
            <a:ext cx="2421618" cy="2628355"/>
          </a:xfrm>
          <a:prstGeom prst="roundRect">
            <a:avLst/>
          </a:prstGeom>
          <a:noFill/>
          <a:ln w="38100">
            <a:solidFill>
              <a:srgbClr val="6CB1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3" name="Группа 12"/>
          <p:cNvGrpSpPr/>
          <p:nvPr/>
        </p:nvGrpSpPr>
        <p:grpSpPr>
          <a:xfrm>
            <a:off x="4815718" y="4129394"/>
            <a:ext cx="2579679" cy="2264417"/>
            <a:chOff x="7629043" y="2403495"/>
            <a:chExt cx="2579679" cy="2264417"/>
          </a:xfrm>
        </p:grpSpPr>
        <p:sp>
          <p:nvSpPr>
            <p:cNvPr id="10" name="Крест 9"/>
            <p:cNvSpPr/>
            <p:nvPr/>
          </p:nvSpPr>
          <p:spPr>
            <a:xfrm>
              <a:off x="8491722" y="2570500"/>
              <a:ext cx="1717000" cy="1717000"/>
            </a:xfrm>
            <a:prstGeom prst="plus">
              <a:avLst>
                <a:gd name="adj" fmla="val 35209"/>
              </a:avLst>
            </a:prstGeom>
            <a:gradFill>
              <a:gsLst>
                <a:gs pos="100000">
                  <a:srgbClr val="7DBAE7"/>
                </a:gs>
                <a:gs pos="9000">
                  <a:srgbClr val="E4F5F9">
                    <a:alpha val="0"/>
                  </a:srgbClr>
                </a:gs>
              </a:gsLst>
              <a:lin ang="21594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" name="Крест 11"/>
            <p:cNvSpPr/>
            <p:nvPr/>
          </p:nvSpPr>
          <p:spPr>
            <a:xfrm>
              <a:off x="8033724" y="2403495"/>
              <a:ext cx="955989" cy="955989"/>
            </a:xfrm>
            <a:prstGeom prst="plus">
              <a:avLst>
                <a:gd name="adj" fmla="val 35209"/>
              </a:avLst>
            </a:prstGeom>
            <a:solidFill>
              <a:srgbClr val="DFF1F7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2" name="Крест 21"/>
            <p:cNvSpPr/>
            <p:nvPr/>
          </p:nvSpPr>
          <p:spPr>
            <a:xfrm>
              <a:off x="7629043" y="3945286"/>
              <a:ext cx="722626" cy="722626"/>
            </a:xfrm>
            <a:prstGeom prst="plus">
              <a:avLst>
                <a:gd name="adj" fmla="val 35209"/>
              </a:avLst>
            </a:prstGeom>
            <a:solidFill>
              <a:srgbClr val="F0F9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765954" y="5580151"/>
            <a:ext cx="76065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Franklin Gothic Medium" panose="020B0603020102020204" pitchFamily="34" charset="0"/>
              </a:rPr>
              <a:t>ИСТОРИЯ СОЗДАНИЯ МОДЕЛИ ПЕРИОПЕРАТИВНОГО ПРОЦЕССА</a:t>
            </a:r>
          </a:p>
          <a:p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4" y="691623"/>
            <a:ext cx="3266040" cy="335315"/>
          </a:xfrm>
          <a:prstGeom prst="rect">
            <a:avLst/>
          </a:prstGeom>
        </p:spPr>
      </p:pic>
      <p:sp>
        <p:nvSpPr>
          <p:cNvPr id="20" name="Скругленный прямоугольник 19"/>
          <p:cNvSpPr/>
          <p:nvPr/>
        </p:nvSpPr>
        <p:spPr>
          <a:xfrm rot="18786759">
            <a:off x="8103872" y="3896861"/>
            <a:ext cx="1818285" cy="2729484"/>
          </a:xfrm>
          <a:prstGeom prst="roundRect">
            <a:avLst/>
          </a:prstGeom>
          <a:noFill/>
          <a:ln w="19050">
            <a:solidFill>
              <a:srgbClr val="DFF1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 rot="18786759">
            <a:off x="11205891" y="363300"/>
            <a:ext cx="542319" cy="1138920"/>
          </a:xfrm>
          <a:prstGeom prst="roundRect">
            <a:avLst/>
          </a:prstGeom>
          <a:noFill/>
          <a:ln w="19050">
            <a:solidFill>
              <a:srgbClr val="DFF1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8937" y="1552675"/>
            <a:ext cx="8162923" cy="3843871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4233195" y="380164"/>
            <a:ext cx="70741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  <a:latin typeface="Franklin Gothic Medium" panose="020B0603020102020204" pitchFamily="34" charset="0"/>
              </a:rPr>
              <a:t>Всероссийская научно-практическая конференция</a:t>
            </a:r>
          </a:p>
          <a:p>
            <a:r>
              <a:rPr lang="ru-RU" b="1" dirty="0">
                <a:solidFill>
                  <a:srgbClr val="00B050"/>
                </a:solidFill>
                <a:latin typeface="Franklin Gothic Medium" panose="020B0603020102020204" pitchFamily="34" charset="0"/>
              </a:rPr>
              <a:t>«Инновационные технологии в операционном сестринском деле»</a:t>
            </a:r>
            <a:endParaRPr lang="ru-RU" b="1" dirty="0">
              <a:solidFill>
                <a:srgbClr val="00B050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39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260264" cy="69668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43713" y="305847"/>
            <a:ext cx="11601450" cy="6257925"/>
          </a:xfrm>
          <a:prstGeom prst="roundRect">
            <a:avLst>
              <a:gd name="adj" fmla="val 35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 rot="18786759">
            <a:off x="9012900" y="2129414"/>
            <a:ext cx="2421618" cy="2628355"/>
          </a:xfrm>
          <a:prstGeom prst="roundRect">
            <a:avLst/>
          </a:prstGeom>
          <a:noFill/>
          <a:ln w="38100">
            <a:solidFill>
              <a:srgbClr val="6CB1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3" name="Группа 12"/>
          <p:cNvGrpSpPr/>
          <p:nvPr/>
        </p:nvGrpSpPr>
        <p:grpSpPr>
          <a:xfrm>
            <a:off x="4815718" y="4129394"/>
            <a:ext cx="2579679" cy="2264417"/>
            <a:chOff x="7629043" y="2403495"/>
            <a:chExt cx="2579679" cy="2264417"/>
          </a:xfrm>
        </p:grpSpPr>
        <p:sp>
          <p:nvSpPr>
            <p:cNvPr id="10" name="Крест 9"/>
            <p:cNvSpPr/>
            <p:nvPr/>
          </p:nvSpPr>
          <p:spPr>
            <a:xfrm>
              <a:off x="8491722" y="2570500"/>
              <a:ext cx="1717000" cy="1717000"/>
            </a:xfrm>
            <a:prstGeom prst="plus">
              <a:avLst>
                <a:gd name="adj" fmla="val 35209"/>
              </a:avLst>
            </a:prstGeom>
            <a:gradFill>
              <a:gsLst>
                <a:gs pos="100000">
                  <a:srgbClr val="7DBAE7"/>
                </a:gs>
                <a:gs pos="9000">
                  <a:srgbClr val="E4F5F9">
                    <a:alpha val="0"/>
                  </a:srgbClr>
                </a:gs>
              </a:gsLst>
              <a:lin ang="21594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" name="Крест 11"/>
            <p:cNvSpPr/>
            <p:nvPr/>
          </p:nvSpPr>
          <p:spPr>
            <a:xfrm>
              <a:off x="8033724" y="2403495"/>
              <a:ext cx="955989" cy="955989"/>
            </a:xfrm>
            <a:prstGeom prst="plus">
              <a:avLst>
                <a:gd name="adj" fmla="val 35209"/>
              </a:avLst>
            </a:prstGeom>
            <a:solidFill>
              <a:srgbClr val="DFF1F7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2" name="Крест 21"/>
            <p:cNvSpPr/>
            <p:nvPr/>
          </p:nvSpPr>
          <p:spPr>
            <a:xfrm>
              <a:off x="7629043" y="3945286"/>
              <a:ext cx="722626" cy="722626"/>
            </a:xfrm>
            <a:prstGeom prst="plus">
              <a:avLst>
                <a:gd name="adj" fmla="val 35209"/>
              </a:avLst>
            </a:prstGeom>
            <a:solidFill>
              <a:srgbClr val="F0F9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4" y="691623"/>
            <a:ext cx="3266040" cy="335315"/>
          </a:xfrm>
          <a:prstGeom prst="rect">
            <a:avLst/>
          </a:prstGeom>
        </p:spPr>
      </p:pic>
      <p:sp>
        <p:nvSpPr>
          <p:cNvPr id="20" name="Скругленный прямоугольник 19"/>
          <p:cNvSpPr/>
          <p:nvPr/>
        </p:nvSpPr>
        <p:spPr>
          <a:xfrm rot="18786759">
            <a:off x="8103872" y="3896861"/>
            <a:ext cx="1818285" cy="2729484"/>
          </a:xfrm>
          <a:prstGeom prst="roundRect">
            <a:avLst/>
          </a:prstGeom>
          <a:noFill/>
          <a:ln w="19050">
            <a:solidFill>
              <a:srgbClr val="DFF1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 rot="18786759">
            <a:off x="11205891" y="363300"/>
            <a:ext cx="542319" cy="1138920"/>
          </a:xfrm>
          <a:prstGeom prst="roundRect">
            <a:avLst/>
          </a:prstGeom>
          <a:noFill/>
          <a:ln w="19050">
            <a:solidFill>
              <a:srgbClr val="DFF1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71555" y="5709332"/>
            <a:ext cx="73911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Franklin Gothic Medium" panose="020B0603020102020204" pitchFamily="34" charset="0"/>
              </a:rPr>
              <a:t>ИСТОРИЯ СОЗДАНИЯ МОДЕЛИ ПЕРИОПЕРАТИВНОГО ПРОЦЕССА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50" y="1451135"/>
            <a:ext cx="4572638" cy="342947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0101" y="1519899"/>
            <a:ext cx="4572638" cy="3429479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4339955" y="436779"/>
            <a:ext cx="70741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  <a:latin typeface="Franklin Gothic Medium" panose="020B0603020102020204" pitchFamily="34" charset="0"/>
              </a:rPr>
              <a:t>Всероссийская научно-практическая конференция</a:t>
            </a:r>
          </a:p>
          <a:p>
            <a:r>
              <a:rPr lang="ru-RU" b="1" dirty="0">
                <a:solidFill>
                  <a:srgbClr val="00B050"/>
                </a:solidFill>
                <a:latin typeface="Franklin Gothic Medium" panose="020B0603020102020204" pitchFamily="34" charset="0"/>
              </a:rPr>
              <a:t>«Инновационные технологии в операционном сестринском деле»</a:t>
            </a:r>
            <a:endParaRPr lang="ru-RU" b="1" dirty="0">
              <a:solidFill>
                <a:srgbClr val="00B050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64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7168</TotalTime>
  <Words>1311</Words>
  <Application>Microsoft Office PowerPoint</Application>
  <PresentationFormat>Широкоэкранный</PresentationFormat>
  <Paragraphs>146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3" baseType="lpstr">
      <vt:lpstr>Arial</vt:lpstr>
      <vt:lpstr>Calibri</vt:lpstr>
      <vt:lpstr>Calibri Light</vt:lpstr>
      <vt:lpstr>Franklin Gothic Medium</vt:lpstr>
      <vt:lpstr>Symbol</vt:lpstr>
      <vt:lpstr>Times New Roman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Штеле Виктория Александровна</dc:creator>
  <cp:lastModifiedBy>Марина</cp:lastModifiedBy>
  <cp:revision>159</cp:revision>
  <dcterms:created xsi:type="dcterms:W3CDTF">2022-06-27T16:57:08Z</dcterms:created>
  <dcterms:modified xsi:type="dcterms:W3CDTF">2024-02-11T12:07:17Z</dcterms:modified>
</cp:coreProperties>
</file>