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3" r:id="rId5"/>
    <p:sldId id="264" r:id="rId6"/>
    <p:sldId id="266" r:id="rId7"/>
    <p:sldId id="267" r:id="rId8"/>
    <p:sldId id="268" r:id="rId9"/>
    <p:sldId id="276" r:id="rId10"/>
    <p:sldId id="277" r:id="rId11"/>
    <p:sldId id="269" r:id="rId12"/>
    <p:sldId id="270" r:id="rId13"/>
    <p:sldId id="271" r:id="rId14"/>
    <p:sldId id="272" r:id="rId15"/>
    <p:sldId id="27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9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FF"/>
    <a:srgbClr val="008DD5"/>
    <a:srgbClr val="5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0" autoAdjust="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D0C0FE-8B61-4003-AE2E-760F0AE4140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FB318F1-00BA-44CA-BF9E-FA658BAD30EF}">
      <dgm:prSet phldrT="[Текст]"/>
      <dgm:spPr/>
      <dgm:t>
        <a:bodyPr/>
        <a:lstStyle/>
        <a:p>
          <a:endParaRPr lang="ru-RU" dirty="0"/>
        </a:p>
      </dgm:t>
    </dgm:pt>
    <dgm:pt modelId="{D36FBBAC-E0DC-4E80-915A-3B0DD2B46B2A}" type="sibTrans" cxnId="{0E43FF51-0726-4B78-AFFF-A77D53ACF818}">
      <dgm:prSet/>
      <dgm:spPr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684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6D00516-F3CC-49B0-AAF5-8FBC2F99205E}" type="parTrans" cxnId="{0E43FF51-0726-4B78-AFFF-A77D53ACF818}">
      <dgm:prSet/>
      <dgm:spPr/>
      <dgm:t>
        <a:bodyPr/>
        <a:lstStyle/>
        <a:p>
          <a:endParaRPr lang="ru-RU"/>
        </a:p>
      </dgm:t>
    </dgm:pt>
    <dgm:pt modelId="{9A7FC4EE-EF13-4E0B-B21B-42AAC971A9FE}" type="pres">
      <dgm:prSet presAssocID="{71D0C0FE-8B61-4003-AE2E-760F0AE41409}" presName="Name0" presStyleCnt="0">
        <dgm:presLayoutVars>
          <dgm:chMax val="7"/>
          <dgm:chPref val="7"/>
          <dgm:dir/>
        </dgm:presLayoutVars>
      </dgm:prSet>
      <dgm:spPr/>
    </dgm:pt>
    <dgm:pt modelId="{E831FA4E-3BF8-406B-B812-0042DAFCDF51}" type="pres">
      <dgm:prSet presAssocID="{71D0C0FE-8B61-4003-AE2E-760F0AE41409}" presName="Name1" presStyleCnt="0"/>
      <dgm:spPr/>
    </dgm:pt>
    <dgm:pt modelId="{965DBE4A-6EE1-49B7-AEEA-BBFBEDF89256}" type="pres">
      <dgm:prSet presAssocID="{D36FBBAC-E0DC-4E80-915A-3B0DD2B46B2A}" presName="picture_1" presStyleCnt="0"/>
      <dgm:spPr/>
    </dgm:pt>
    <dgm:pt modelId="{0537DFA5-7FA2-49F8-A6DB-119C96BF4EE1}" type="pres">
      <dgm:prSet presAssocID="{D36FBBAC-E0DC-4E80-915A-3B0DD2B46B2A}" presName="pictureRepeatNode" presStyleLbl="alignImgPlace1" presStyleIdx="0" presStyleCnt="1" custLinFactNeighborX="-54789" custLinFactNeighborY="7807"/>
      <dgm:spPr/>
    </dgm:pt>
    <dgm:pt modelId="{B798017D-312C-4094-82D9-8D34EDF15276}" type="pres">
      <dgm:prSet presAssocID="{AFB318F1-00BA-44CA-BF9E-FA658BAD30E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AE34C639-07CF-46C6-9BD0-B52D48B27922}" type="presOf" srcId="{71D0C0FE-8B61-4003-AE2E-760F0AE41409}" destId="{9A7FC4EE-EF13-4E0B-B21B-42AAC971A9FE}" srcOrd="0" destOrd="0" presId="urn:microsoft.com/office/officeart/2008/layout/CircularPictureCallout"/>
    <dgm:cxn modelId="{ED7C673C-97D8-47F1-B958-F42C605F98CE}" type="presOf" srcId="{D36FBBAC-E0DC-4E80-915A-3B0DD2B46B2A}" destId="{0537DFA5-7FA2-49F8-A6DB-119C96BF4EE1}" srcOrd="0" destOrd="0" presId="urn:microsoft.com/office/officeart/2008/layout/CircularPictureCallout"/>
    <dgm:cxn modelId="{0E43FF51-0726-4B78-AFFF-A77D53ACF818}" srcId="{71D0C0FE-8B61-4003-AE2E-760F0AE41409}" destId="{AFB318F1-00BA-44CA-BF9E-FA658BAD30EF}" srcOrd="0" destOrd="0" parTransId="{E6D00516-F3CC-49B0-AAF5-8FBC2F99205E}" sibTransId="{D36FBBAC-E0DC-4E80-915A-3B0DD2B46B2A}"/>
    <dgm:cxn modelId="{540768E0-0502-45EF-8399-A2AE3364A744}" type="presOf" srcId="{AFB318F1-00BA-44CA-BF9E-FA658BAD30EF}" destId="{B798017D-312C-4094-82D9-8D34EDF15276}" srcOrd="0" destOrd="0" presId="urn:microsoft.com/office/officeart/2008/layout/CircularPictureCallout"/>
    <dgm:cxn modelId="{B64916D9-EACC-4164-878A-60F4244B94AB}" type="presParOf" srcId="{9A7FC4EE-EF13-4E0B-B21B-42AAC971A9FE}" destId="{E831FA4E-3BF8-406B-B812-0042DAFCDF51}" srcOrd="0" destOrd="0" presId="urn:microsoft.com/office/officeart/2008/layout/CircularPictureCallout"/>
    <dgm:cxn modelId="{C1171440-CD81-46E1-B3E1-C207A628BCA8}" type="presParOf" srcId="{E831FA4E-3BF8-406B-B812-0042DAFCDF51}" destId="{965DBE4A-6EE1-49B7-AEEA-BBFBEDF89256}" srcOrd="0" destOrd="0" presId="urn:microsoft.com/office/officeart/2008/layout/CircularPictureCallout"/>
    <dgm:cxn modelId="{D90A2E4F-0DAE-49A4-8280-BACF0EB1F65B}" type="presParOf" srcId="{965DBE4A-6EE1-49B7-AEEA-BBFBEDF89256}" destId="{0537DFA5-7FA2-49F8-A6DB-119C96BF4EE1}" srcOrd="0" destOrd="0" presId="urn:microsoft.com/office/officeart/2008/layout/CircularPictureCallout"/>
    <dgm:cxn modelId="{2BC811C4-B2B8-49E5-B5AC-46B048347C50}" type="presParOf" srcId="{E831FA4E-3BF8-406B-B812-0042DAFCDF51}" destId="{B798017D-312C-4094-82D9-8D34EDF1527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7DFA5-7FA2-49F8-A6DB-119C96BF4EE1}">
      <dsp:nvSpPr>
        <dsp:cNvPr id="0" name=""/>
        <dsp:cNvSpPr/>
      </dsp:nvSpPr>
      <dsp:spPr>
        <a:xfrm>
          <a:off x="0" y="143455"/>
          <a:ext cx="596653" cy="596653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684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8017D-312C-4094-82D9-8D34EDF15276}">
      <dsp:nvSpPr>
        <dsp:cNvPr id="0" name=""/>
        <dsp:cNvSpPr/>
      </dsp:nvSpPr>
      <dsp:spPr>
        <a:xfrm>
          <a:off x="405724" y="413697"/>
          <a:ext cx="381858" cy="19689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405724" y="413697"/>
        <a:ext cx="381858" cy="196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0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2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0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1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7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9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0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8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5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3F73-6061-4AA0-B9D7-972BD42E6574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86B62-80FD-464B-BE2E-BBA002EB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" Type="http://schemas.openxmlformats.org/officeDocument/2006/relationships/image" Target="../media/image2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5.wdp"/><Relationship Id="rId5" Type="http://schemas.openxmlformats.org/officeDocument/2006/relationships/diagramData" Target="../diagrams/data1.xml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microsoft.com/office/2007/relationships/diagramDrawing" Target="../diagrams/drawing1.xml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4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bin"/><Relationship Id="rId3" Type="http://schemas.openxmlformats.org/officeDocument/2006/relationships/image" Target="../media/image23.bin"/><Relationship Id="rId7" Type="http://schemas.openxmlformats.org/officeDocument/2006/relationships/image" Target="../media/image27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757173" y="533998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A2FF"/>
                </a:solidFill>
              </a:rPr>
              <a:t>Современные инновационные решения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A2FF"/>
                </a:solidFill>
              </a:rPr>
              <a:t>в комплектах операционного белья и одежды</a:t>
            </a:r>
          </a:p>
        </p:txBody>
      </p:sp>
    </p:spTree>
    <p:extLst>
      <p:ext uri="{BB962C8B-B14F-4D97-AF65-F5344CB8AC3E}">
        <p14:creationId xmlns:p14="http://schemas.microsoft.com/office/powerpoint/2010/main" val="97826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71421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• </a:t>
            </a:r>
            <a:r>
              <a:rPr lang="ru-RU" sz="2000" b="1" dirty="0"/>
              <a:t>традиционные</a:t>
            </a:r>
            <a:r>
              <a:rPr lang="ru-RU" sz="2000" dirty="0"/>
              <a:t> (стерильность, целостность, соответствие размеров)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непроницаемость для микроорганизмов </a:t>
            </a:r>
            <a:r>
              <a:rPr lang="ru-RU" sz="2000" dirty="0"/>
              <a:t>в сухом и влажном состоянии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высокая </a:t>
            </a:r>
            <a:r>
              <a:rPr lang="ru-RU" sz="2000" b="1" dirty="0" err="1"/>
              <a:t>впитываемость</a:t>
            </a:r>
            <a:r>
              <a:rPr lang="ru-RU" sz="2000" b="1" dirty="0"/>
              <a:t> </a:t>
            </a:r>
            <a:r>
              <a:rPr lang="ru-RU" sz="2000" dirty="0"/>
              <a:t>для жидкостей материала, из которого изготовлено хирургическое белье, для обеспечения стерильности в течение всей операции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высокая прочность </a:t>
            </a:r>
            <a:r>
              <a:rPr lang="ru-RU" sz="2000" dirty="0"/>
              <a:t>в зоне максимальных механических воздействий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низкое пыле- и </a:t>
            </a:r>
            <a:r>
              <a:rPr lang="ru-RU" sz="2000" b="1" dirty="0" err="1"/>
              <a:t>ворсоотделение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444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Требования, предъявляемые к хирургическому белью</a:t>
            </a:r>
          </a:p>
        </p:txBody>
      </p:sp>
    </p:spTree>
    <p:extLst>
      <p:ext uri="{BB962C8B-B14F-4D97-AF65-F5344CB8AC3E}">
        <p14:creationId xmlns:p14="http://schemas.microsoft.com/office/powerpoint/2010/main" val="340329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3651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Требования к исполнению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97312" y="279886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A2FF"/>
                </a:solidFill>
              </a:rPr>
              <a:t>Стандартное исполнение – </a:t>
            </a:r>
          </a:p>
          <a:p>
            <a:r>
              <a:rPr lang="ru-RU" dirty="0"/>
              <a:t>минимальные требования к исполнению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Высококачественное исполнение – </a:t>
            </a:r>
          </a:p>
          <a:p>
            <a:r>
              <a:rPr lang="ru-RU" dirty="0"/>
              <a:t>повышенные требования к исполнению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6967" y="3470495"/>
            <a:ext cx="2512195" cy="11303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Критическая зона – </a:t>
            </a:r>
          </a:p>
          <a:p>
            <a:pPr algn="ctr"/>
            <a:r>
              <a:rPr lang="ru-RU" sz="1100" dirty="0"/>
              <a:t>область изделия с наибольшей вероятностью вовлеченная в процесс переноса возбудителей инфекции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88980" y="3482820"/>
            <a:ext cx="2513799" cy="1130381"/>
          </a:xfrm>
          <a:prstGeom prst="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Менее критическая зона – </a:t>
            </a:r>
          </a:p>
          <a:p>
            <a:pPr algn="ctr"/>
            <a:r>
              <a:rPr lang="ru-RU" sz="1100" dirty="0"/>
              <a:t>наименее критическая область изделия, вовлеченная в процесс переноса возбудителя инфекции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416967" y="5419197"/>
            <a:ext cx="2512195" cy="11303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Критическая зона – </a:t>
            </a:r>
          </a:p>
          <a:p>
            <a:pPr algn="ctr"/>
            <a:r>
              <a:rPr lang="ru-RU" sz="1100" dirty="0"/>
              <a:t>область изделия с наибольшей вероятностью вовлеченная в процесс переноса возбудителей инфекции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88980" y="5431522"/>
            <a:ext cx="2513799" cy="1130381"/>
          </a:xfrm>
          <a:prstGeom prst="rect">
            <a:avLst/>
          </a:prstGeom>
          <a:solidFill>
            <a:srgbClr val="00A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Менее критическая зона – </a:t>
            </a:r>
          </a:p>
          <a:p>
            <a:pPr algn="ctr"/>
            <a:r>
              <a:rPr lang="ru-RU" sz="1100" dirty="0"/>
              <a:t>наименее критическая область изделия, вовлеченная в процесс переноса возбудителя инфекции </a:t>
            </a:r>
          </a:p>
        </p:txBody>
      </p:sp>
    </p:spTree>
    <p:extLst>
      <p:ext uri="{BB962C8B-B14F-4D97-AF65-F5344CB8AC3E}">
        <p14:creationId xmlns:p14="http://schemas.microsoft.com/office/powerpoint/2010/main" val="334962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Условием надежного барьера при изоляции операционного поля является </a:t>
            </a:r>
            <a:r>
              <a:rPr lang="ru-RU" sz="2400" dirty="0">
                <a:solidFill>
                  <a:srgbClr val="FF0000"/>
                </a:solidFill>
              </a:rPr>
              <a:t>влагонепроницаемое </a:t>
            </a:r>
            <a:r>
              <a:rPr lang="ru-RU" sz="2400" dirty="0"/>
              <a:t>хирургическое белье и одежа. </a:t>
            </a:r>
          </a:p>
          <a:p>
            <a:endParaRPr lang="ru-RU" sz="2400" dirty="0"/>
          </a:p>
          <a:p>
            <a:r>
              <a:rPr lang="ru-RU" sz="2400" dirty="0"/>
              <a:t>Влага - дорожка по которой инфекция проникает в пределы операционной раны.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111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Барьер</a:t>
            </a:r>
          </a:p>
        </p:txBody>
      </p:sp>
    </p:spTree>
    <p:extLst>
      <p:ext uri="{BB962C8B-B14F-4D97-AF65-F5344CB8AC3E}">
        <p14:creationId xmlns:p14="http://schemas.microsoft.com/office/powerpoint/2010/main" val="253110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4341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Показатель водоупорности для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хирургического белья, см Н</a:t>
            </a:r>
            <a:r>
              <a:rPr lang="ru-RU" dirty="0">
                <a:solidFill>
                  <a:srgbClr val="00A2FF"/>
                </a:solidFill>
              </a:rPr>
              <a:t>2</a:t>
            </a:r>
            <a:r>
              <a:rPr lang="ru-RU" sz="2400" dirty="0">
                <a:solidFill>
                  <a:srgbClr val="00A2FF"/>
                </a:solidFill>
              </a:rPr>
              <a:t>О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42931"/>
              </p:ext>
            </p:extLst>
          </p:nvPr>
        </p:nvGraphicFramePr>
        <p:xfrm>
          <a:off x="3870425" y="3724976"/>
          <a:ext cx="6929120" cy="1450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280">
                  <a:extLst>
                    <a:ext uri="{9D8B030D-6E8A-4147-A177-3AD203B41FA5}">
                      <a16:colId xmlns:a16="http://schemas.microsoft.com/office/drawing/2014/main" val="295606117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3527932825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3173688212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980240267"/>
                    </a:ext>
                  </a:extLst>
                </a:gridCol>
              </a:tblGrid>
              <a:tr h="41388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Стандартное</a:t>
                      </a:r>
                      <a:r>
                        <a:rPr lang="ru-RU" sz="1600" baseline="0" dirty="0"/>
                        <a:t> исполнение</a:t>
                      </a:r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Высококачественное</a:t>
                      </a:r>
                      <a:r>
                        <a:rPr lang="ru-RU" sz="1600" baseline="0" dirty="0"/>
                        <a:t> исполнение</a:t>
                      </a:r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2613"/>
                  </a:ext>
                </a:extLst>
              </a:tr>
              <a:tr h="50051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Менее 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Критические зоны</a:t>
                      </a:r>
                    </a:p>
                    <a:p>
                      <a:endParaRPr lang="ru-RU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Менее 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3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&gt;=20</a:t>
                      </a:r>
                      <a:endParaRPr lang="ru-R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&gt;=10</a:t>
                      </a:r>
                      <a:endParaRPr lang="ru-R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&gt;=100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&gt;=10</a:t>
                      </a:r>
                      <a:endParaRPr lang="ru-R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1629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03583" y="5458052"/>
            <a:ext cx="713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Материалы нетканые однокомпонентные (</a:t>
            </a:r>
            <a:r>
              <a:rPr lang="ru-RU" dirty="0" err="1"/>
              <a:t>спанбонд</a:t>
            </a:r>
            <a:r>
              <a:rPr lang="ru-RU" dirty="0"/>
              <a:t>, СМС, СММС, </a:t>
            </a:r>
            <a:r>
              <a:rPr lang="ru-RU" dirty="0" err="1"/>
              <a:t>спанлейс</a:t>
            </a:r>
            <a:r>
              <a:rPr lang="ru-RU" dirty="0"/>
              <a:t>) воздухопроницаемые, что исключает водоупорность &gt;=100! </a:t>
            </a:r>
          </a:p>
        </p:txBody>
      </p:sp>
    </p:spTree>
    <p:extLst>
      <p:ext uri="{BB962C8B-B14F-4D97-AF65-F5344CB8AC3E}">
        <p14:creationId xmlns:p14="http://schemas.microsoft.com/office/powerpoint/2010/main" val="19812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4264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Микробная проницаемость во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влажном состоянии </a:t>
            </a:r>
            <a:r>
              <a:rPr lang="ru-RU" sz="2400" dirty="0" err="1">
                <a:solidFill>
                  <a:srgbClr val="00A2FF"/>
                </a:solidFill>
              </a:rPr>
              <a:t>Bi</a:t>
            </a:r>
            <a:endParaRPr lang="ru-RU" sz="2400" dirty="0">
              <a:solidFill>
                <a:srgbClr val="00A2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73473"/>
              </p:ext>
            </p:extLst>
          </p:nvPr>
        </p:nvGraphicFramePr>
        <p:xfrm>
          <a:off x="3870425" y="3724976"/>
          <a:ext cx="6929120" cy="1450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280">
                  <a:extLst>
                    <a:ext uri="{9D8B030D-6E8A-4147-A177-3AD203B41FA5}">
                      <a16:colId xmlns:a16="http://schemas.microsoft.com/office/drawing/2014/main" val="295606117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3527932825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3173688212"/>
                    </a:ext>
                  </a:extLst>
                </a:gridCol>
                <a:gridCol w="1732280">
                  <a:extLst>
                    <a:ext uri="{9D8B030D-6E8A-4147-A177-3AD203B41FA5}">
                      <a16:colId xmlns:a16="http://schemas.microsoft.com/office/drawing/2014/main" val="980240267"/>
                    </a:ext>
                  </a:extLst>
                </a:gridCol>
              </a:tblGrid>
              <a:tr h="41388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Стандартное</a:t>
                      </a:r>
                      <a:r>
                        <a:rPr lang="ru-RU" sz="1600" baseline="0" dirty="0"/>
                        <a:t> исполнение</a:t>
                      </a:r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Высококачественное</a:t>
                      </a:r>
                      <a:r>
                        <a:rPr lang="ru-RU" sz="1600" baseline="0" dirty="0"/>
                        <a:t> исполнение</a:t>
                      </a:r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2613"/>
                  </a:ext>
                </a:extLst>
              </a:tr>
              <a:tr h="50051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Менее 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Критические зоны</a:t>
                      </a:r>
                    </a:p>
                    <a:p>
                      <a:endParaRPr lang="ru-RU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Менее критические 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3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&gt;=</a:t>
                      </a:r>
                      <a:r>
                        <a:rPr lang="ru-RU" sz="2400" b="1" dirty="0"/>
                        <a:t>2.8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не требуется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6.0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не требуется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1629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03583" y="5458052"/>
            <a:ext cx="7130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BI = 6,0 для настоящего стандарта означает: проникновение отсутствует. </a:t>
            </a:r>
          </a:p>
          <a:p>
            <a:r>
              <a:rPr lang="ru-RU" dirty="0"/>
              <a:t>BI = 6,0 является максимально достижимым значением.</a:t>
            </a:r>
          </a:p>
        </p:txBody>
      </p:sp>
    </p:spTree>
    <p:extLst>
      <p:ext uri="{BB962C8B-B14F-4D97-AF65-F5344CB8AC3E}">
        <p14:creationId xmlns:p14="http://schemas.microsoft.com/office/powerpoint/2010/main" val="275271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Хирургическое белье должно быть: </a:t>
            </a:r>
          </a:p>
          <a:p>
            <a:endParaRPr lang="ru-RU" sz="2400" dirty="0"/>
          </a:p>
          <a:p>
            <a:r>
              <a:rPr lang="ru-RU" sz="2400" dirty="0"/>
              <a:t>• Прочным</a:t>
            </a:r>
          </a:p>
          <a:p>
            <a:r>
              <a:rPr lang="ru-RU" sz="2400" dirty="0"/>
              <a:t>• Влагонепроницаемыми </a:t>
            </a:r>
          </a:p>
          <a:p>
            <a:r>
              <a:rPr lang="ru-RU" sz="2400" dirty="0"/>
              <a:t>• Непроницаемым для микроорганизмов</a:t>
            </a:r>
          </a:p>
          <a:p>
            <a:r>
              <a:rPr lang="ru-RU" sz="2400" dirty="0"/>
              <a:t>• Обладать высокой </a:t>
            </a:r>
            <a:r>
              <a:rPr lang="ru-RU" sz="2400" dirty="0" err="1"/>
              <a:t>впитываемостью</a:t>
            </a:r>
            <a:endParaRPr lang="ru-RU" sz="2400" dirty="0"/>
          </a:p>
          <a:p>
            <a:r>
              <a:rPr lang="ru-RU" sz="2400" dirty="0"/>
              <a:t>• С низким пыле- и </a:t>
            </a:r>
            <a:r>
              <a:rPr lang="ru-RU" sz="2400" dirty="0" err="1"/>
              <a:t>ворсоотделением</a:t>
            </a:r>
            <a:endParaRPr lang="ru-RU" sz="2400" dirty="0"/>
          </a:p>
          <a:p>
            <a:r>
              <a:rPr lang="ru-RU" sz="2400" dirty="0"/>
              <a:t>• Стерильным, целостным, подходящего размера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1028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Вывод</a:t>
            </a:r>
          </a:p>
        </p:txBody>
      </p:sp>
    </p:spTree>
    <p:extLst>
      <p:ext uri="{BB962C8B-B14F-4D97-AF65-F5344CB8AC3E}">
        <p14:creationId xmlns:p14="http://schemas.microsoft.com/office/powerpoint/2010/main" val="1158720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3101955"/>
            <a:ext cx="68221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Хирургический покровный материал должен быть эластичным, плотно и мягко облегать тело пациента, а также накрывать другое задействованное во время операции оборудование, позволяя при этом перемещать хирургические инструменты и манипулировать ими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Специальная система складывания изделий, особенно сложных простыней и самих комплектов, а также удобная, обеспечивающая стерильность, в том числе при открывании; специальная упаковка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Создание комплектов, специализированных для конкретных видов хирургических вмешательств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Дополнительная впитывающая зона вокруг операционного поля для операций с большим количеством отделяемых жидкостей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618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Другие требования,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предъявляемые к современному хирургическому белью</a:t>
            </a:r>
          </a:p>
        </p:txBody>
      </p:sp>
    </p:spTree>
    <p:extLst>
      <p:ext uri="{BB962C8B-B14F-4D97-AF65-F5344CB8AC3E}">
        <p14:creationId xmlns:p14="http://schemas.microsoft.com/office/powerpoint/2010/main" val="2372511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3085086"/>
            <a:ext cx="682214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ru-RU" sz="1600" dirty="0"/>
              <a:t>Безопасные клеящиеся края. Клеящиеся края хирургических покрытий обеспечивают плотную фиксацию белья и защиту раны от бактериального проникновения</a:t>
            </a:r>
          </a:p>
          <a:p>
            <a:pPr marL="342900" indent="-342900">
              <a:buAutoNum type="arabicPeriod" startAt="5"/>
            </a:pPr>
            <a:endParaRPr lang="ru-RU" sz="1600" dirty="0"/>
          </a:p>
          <a:p>
            <a:pPr marL="342900" indent="-342900">
              <a:buAutoNum type="arabicPeriod" startAt="5"/>
            </a:pPr>
            <a:r>
              <a:rPr lang="ru-RU" sz="1600" dirty="0"/>
              <a:t>Дополнительные элементы, обеспечивающие удобство: карманы и мешки для сбора жидкостей, предотвращающие их растекание, встроенные фильтры, встроенные держатели для трубок и др.</a:t>
            </a:r>
          </a:p>
          <a:p>
            <a:pPr marL="342900" indent="-342900">
              <a:buAutoNum type="arabicPeriod" startAt="5"/>
            </a:pPr>
            <a:endParaRPr lang="ru-RU" sz="1600" dirty="0"/>
          </a:p>
          <a:p>
            <a:pPr marL="342900" indent="-342900">
              <a:buAutoNum type="arabicPeriod" startAt="5"/>
            </a:pPr>
            <a:r>
              <a:rPr lang="ru-RU" sz="1600" dirty="0"/>
              <a:t>Дополнительная специальная продукция, входящая в состав комплекта. Например, наличие в комплекте чехла на инструментальный стол, держателей для трубок, салфеток,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618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Другие требования,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предъявляемые к современному хирургическому белью</a:t>
            </a:r>
          </a:p>
        </p:txBody>
      </p:sp>
    </p:spTree>
    <p:extLst>
      <p:ext uri="{BB962C8B-B14F-4D97-AF65-F5344CB8AC3E}">
        <p14:creationId xmlns:p14="http://schemas.microsoft.com/office/powerpoint/2010/main" val="429304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кардиохирургических операций АКШ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3963" y="2577749"/>
            <a:ext cx="4500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A2FF"/>
                </a:solidFill>
                <a:cs typeface="Times New Roman" pitchFamily="18" charset="0"/>
              </a:rPr>
              <a:t>Tutami</a:t>
            </a:r>
            <a:r>
              <a:rPr lang="en-US" sz="1600" b="1" dirty="0">
                <a:solidFill>
                  <a:srgbClr val="00A2FF"/>
                </a:solidFill>
                <a:cs typeface="Times New Roman" pitchFamily="18" charset="0"/>
              </a:rPr>
              <a:t> adsorb </a:t>
            </a:r>
            <a:r>
              <a:rPr lang="en-US" sz="1600" b="1" dirty="0">
                <a:cs typeface="Times New Roman" pitchFamily="18" charset="0"/>
              </a:rPr>
              <a:t>- </a:t>
            </a:r>
            <a:r>
              <a:rPr lang="ru-RU" sz="1600" b="1" dirty="0">
                <a:cs typeface="Times New Roman" pitchFamily="18" charset="0"/>
              </a:rPr>
              <a:t>трехслойный впитывающий материал:</a:t>
            </a:r>
          </a:p>
          <a:p>
            <a:pPr>
              <a:defRPr/>
            </a:pPr>
            <a:endParaRPr lang="ru-RU" sz="1600" dirty="0">
              <a:cs typeface="Times New Roman" pitchFamily="18" charset="0"/>
            </a:endParaRPr>
          </a:p>
          <a:p>
            <a:pPr marL="514350" indent="-514350">
              <a:defRPr/>
            </a:pPr>
            <a:r>
              <a:rPr lang="ru-RU" sz="1600" dirty="0">
                <a:cs typeface="Times New Roman" pitchFamily="18" charset="0"/>
              </a:rPr>
              <a:t>- сторона с повышенной </a:t>
            </a:r>
            <a:r>
              <a:rPr lang="ru-RU" sz="1600" dirty="0" err="1">
                <a:cs typeface="Times New Roman" pitchFamily="18" charset="0"/>
              </a:rPr>
              <a:t>впитываемостью</a:t>
            </a:r>
            <a:r>
              <a:rPr lang="ru-RU" sz="1600" dirty="0">
                <a:cs typeface="Times New Roman" pitchFamily="18" charset="0"/>
              </a:rPr>
              <a:t>, белая </a:t>
            </a:r>
          </a:p>
          <a:p>
            <a:pPr marL="514350" indent="-514350">
              <a:defRPr/>
            </a:pPr>
            <a:r>
              <a:rPr lang="ru-RU" sz="1600" dirty="0">
                <a:cs typeface="Times New Roman" pitchFamily="18" charset="0"/>
              </a:rPr>
              <a:t>- влагонепроницаемая пленка </a:t>
            </a:r>
          </a:p>
          <a:p>
            <a:pPr marL="514350" indent="-514350">
              <a:defRPr/>
            </a:pPr>
            <a:r>
              <a:rPr lang="ru-RU" sz="1600" dirty="0">
                <a:cs typeface="Times New Roman" pitchFamily="18" charset="0"/>
              </a:rPr>
              <a:t>- сторона «комфорта пациента», голубая</a:t>
            </a:r>
          </a:p>
          <a:p>
            <a:pPr marL="514350" indent="-514350">
              <a:defRPr/>
            </a:pPr>
            <a:endParaRPr lang="ru-RU" sz="1600" dirty="0">
              <a:cs typeface="Times New Roman" pitchFamily="18" charset="0"/>
            </a:endParaRPr>
          </a:p>
          <a:p>
            <a:pPr marL="514350" indent="-514350">
              <a:defRPr/>
            </a:pPr>
            <a:r>
              <a:rPr lang="ru-RU" sz="1600" dirty="0">
                <a:cs typeface="Times New Roman" pitchFamily="18" charset="0"/>
              </a:rPr>
              <a:t>Общая плотность: </a:t>
            </a:r>
          </a:p>
          <a:p>
            <a:pPr marL="514350" indent="-514350">
              <a:defRPr/>
            </a:pPr>
            <a:r>
              <a:rPr lang="ru-RU" sz="1600" b="1" dirty="0">
                <a:cs typeface="Times New Roman" pitchFamily="18" charset="0"/>
              </a:rPr>
              <a:t>75г/м2 </a:t>
            </a:r>
            <a:r>
              <a:rPr lang="ru-RU" sz="1600" dirty="0">
                <a:cs typeface="Times New Roman" pitchFamily="18" charset="0"/>
              </a:rPr>
              <a:t>и</a:t>
            </a:r>
            <a:r>
              <a:rPr lang="ru-RU" sz="1600" b="1" dirty="0">
                <a:cs typeface="Times New Roman" pitchFamily="18" charset="0"/>
              </a:rPr>
              <a:t> 90г/м2</a:t>
            </a:r>
          </a:p>
          <a:p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5596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Инновационный материал</a:t>
            </a:r>
            <a:r>
              <a:rPr lang="en-US" sz="2400" dirty="0">
                <a:solidFill>
                  <a:srgbClr val="00A2FF"/>
                </a:solidFill>
              </a:rPr>
              <a:t> </a:t>
            </a:r>
            <a:r>
              <a:rPr lang="en-US" sz="2400" dirty="0" err="1">
                <a:solidFill>
                  <a:srgbClr val="00A2FF"/>
                </a:solidFill>
              </a:rPr>
              <a:t>Tutami</a:t>
            </a:r>
            <a:r>
              <a:rPr lang="en-US" sz="2400" dirty="0">
                <a:solidFill>
                  <a:srgbClr val="00A2FF"/>
                </a:solidFill>
              </a:rPr>
              <a:t> adsorb</a:t>
            </a:r>
            <a:r>
              <a:rPr lang="ru-RU" sz="2400" dirty="0">
                <a:solidFill>
                  <a:srgbClr val="00A2FF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E491F-1E9B-1144-5DFE-2C41FCF8B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colorTemperature colorTemp="6300"/>
                    </a14:imgEffect>
                    <a14:imgEffect>
                      <a14:saturation sat="164000"/>
                    </a14:imgEffect>
                    <a14:imgEffect>
                      <a14:brightnessContrast bright="16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183" y="2448783"/>
            <a:ext cx="2886748" cy="233889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82A5C9-47F3-8590-93EC-108320A9C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298" y="4364220"/>
            <a:ext cx="3849014" cy="1198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94" y="4714494"/>
            <a:ext cx="1277870" cy="4982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67778" y="5551988"/>
            <a:ext cx="8847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Полностью соответствует требованиям ГОСТ </a:t>
            </a:r>
            <a:r>
              <a:rPr lang="en-US" b="1" dirty="0">
                <a:solidFill>
                  <a:srgbClr val="FF0000"/>
                </a:solidFill>
              </a:rPr>
              <a:t>EN</a:t>
            </a:r>
            <a:r>
              <a:rPr lang="ru-RU" b="1" dirty="0">
                <a:solidFill>
                  <a:srgbClr val="FF0000"/>
                </a:solidFill>
              </a:rPr>
              <a:t> 13795-1,2,3-2011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фактически замещает импортные аналоги, обладая такими же высоким свойствами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влагонепроницаемости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микробной непроницаемости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впитываемости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38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217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кардиохирургических операций АКШ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251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Состав комплекта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67778" y="5551988"/>
            <a:ext cx="8847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Конструкция и состав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комплекта позволяют максимально комфортно для хирурга заниматься проведением длительных операций, и при этом создает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качественный барьер от заражения пациента и персонала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инфекциями области хирургического вмешательства. </a:t>
            </a: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5287" y="2188633"/>
            <a:ext cx="6127326" cy="3091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82A5C9-47F3-8590-93EC-108320A9C9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106" y="1174750"/>
            <a:ext cx="3849014" cy="11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Инфекции области хирургического вмешательства (ИОХВ) – инфекции хирургического разреза, органа или полости, возникающие в течение первых </a:t>
            </a:r>
            <a:r>
              <a:rPr lang="ru-RU" sz="2400" b="1" dirty="0"/>
              <a:t>30</a:t>
            </a:r>
            <a:r>
              <a:rPr lang="ru-RU" sz="2400" dirty="0"/>
              <a:t> дней послеоперационного периода (при наличии имплантата – до 1 года).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775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Инфекции области хирургического вмешательства (ИОХВ)</a:t>
            </a:r>
          </a:p>
        </p:txBody>
      </p:sp>
    </p:spTree>
    <p:extLst>
      <p:ext uri="{BB962C8B-B14F-4D97-AF65-F5344CB8AC3E}">
        <p14:creationId xmlns:p14="http://schemas.microsoft.com/office/powerpoint/2010/main" val="76621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кардиохирургических операций АКШ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363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Конструкторские решения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86674"/>
              </p:ext>
            </p:extLst>
          </p:nvPr>
        </p:nvGraphicFramePr>
        <p:xfrm>
          <a:off x="1737361" y="4120545"/>
          <a:ext cx="973183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768">
                  <a:extLst>
                    <a:ext uri="{9D8B030D-6E8A-4147-A177-3AD203B41FA5}">
                      <a16:colId xmlns:a16="http://schemas.microsoft.com/office/drawing/2014/main" val="4280690082"/>
                    </a:ext>
                  </a:extLst>
                </a:gridCol>
                <a:gridCol w="1387469">
                  <a:extLst>
                    <a:ext uri="{9D8B030D-6E8A-4147-A177-3AD203B41FA5}">
                      <a16:colId xmlns:a16="http://schemas.microsoft.com/office/drawing/2014/main" val="2157821875"/>
                    </a:ext>
                  </a:extLst>
                </a:gridCol>
                <a:gridCol w="4221593">
                  <a:extLst>
                    <a:ext uri="{9D8B030D-6E8A-4147-A177-3AD203B41FA5}">
                      <a16:colId xmlns:a16="http://schemas.microsoft.com/office/drawing/2014/main" val="1309180632"/>
                    </a:ext>
                  </a:extLst>
                </a:gridCol>
              </a:tblGrid>
              <a:tr h="8852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для кардиоваскулярных операций </a:t>
                      </a: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 перинеальным покрытием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П-образный вырез, с липким краем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Перинеальное укрытие с мягкими резинками со стороны ног, с липким краем для формирования операционного поля, из </a:t>
                      </a:r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влагонепроницаемого паропроницаемого 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комфортного для пациента материала </a:t>
                      </a:r>
                      <a:r>
                        <a:rPr lang="en-US" sz="1200" b="1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leve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 укрепленная впитывающая зона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Пиктограммы, облегчающие раскладку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для кардиоваскулярных операций </a:t>
                      </a: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 карманом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Т-образный крой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Прямоугольное отверстие с хирургической пленкой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прозрачных кармана (по два с каждой стороны)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Встроенные держатели для шнуров и трубок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 укрепленная впитывающая зона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Держатели на дугу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Пиктограммы, облегчающие раскладку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19288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colorTemperature colorTemp="4799"/>
                    </a14:imgEffect>
                    <a14:imgEffect>
                      <a14:brightnessContrast bright="-5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64" y="2232916"/>
            <a:ext cx="2545160" cy="169611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069040681"/>
              </p:ext>
            </p:extLst>
          </p:nvPr>
        </p:nvGraphicFramePr>
        <p:xfrm>
          <a:off x="3792152" y="1798090"/>
          <a:ext cx="1193307" cy="79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95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526" y="3017473"/>
            <a:ext cx="1318898" cy="907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526" y="2050587"/>
            <a:ext cx="1325085" cy="9211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028" y="2050588"/>
            <a:ext cx="1360410" cy="9211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027" y="3017473"/>
            <a:ext cx="1367864" cy="9115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2477461" y="2264920"/>
            <a:ext cx="610047" cy="584402"/>
          </a:xfrm>
          <a:prstGeom prst="ellipse">
            <a:avLst/>
          </a:prstGeom>
          <a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5333"/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64845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95620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нейрохирургический операций (краниотомии)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251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Состав комплекта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67778" y="5551988"/>
            <a:ext cx="8847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Конструкция и состав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комплекта позволяют максимально комфортно для хирурга заниматься трепанацией черепа, при этом создает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качественный барьер от заражения пациента и персонала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инфекциями области хирургического вмешательства.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Краниотомия - </a:t>
            </a:r>
            <a:r>
              <a:rPr lang="ru-RU" dirty="0"/>
              <a:t>наиболее часто выполняемое вмешательство в нейрохирургии.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2A5C9-47F3-8590-93EC-108320A9C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106" y="1174750"/>
            <a:ext cx="3849014" cy="11987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039" y="1969485"/>
            <a:ext cx="5604344" cy="358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8269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450238" y="603250"/>
            <a:ext cx="9581339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нейрохирургический операций (краниотомии)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363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Конструкторские решения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727793"/>
              </p:ext>
            </p:extLst>
          </p:nvPr>
        </p:nvGraphicFramePr>
        <p:xfrm>
          <a:off x="1737361" y="4120545"/>
          <a:ext cx="97318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768">
                  <a:extLst>
                    <a:ext uri="{9D8B030D-6E8A-4147-A177-3AD203B41FA5}">
                      <a16:colId xmlns:a16="http://schemas.microsoft.com/office/drawing/2014/main" val="4280690082"/>
                    </a:ext>
                  </a:extLst>
                </a:gridCol>
                <a:gridCol w="1387469">
                  <a:extLst>
                    <a:ext uri="{9D8B030D-6E8A-4147-A177-3AD203B41FA5}">
                      <a16:colId xmlns:a16="http://schemas.microsoft.com/office/drawing/2014/main" val="2157821875"/>
                    </a:ext>
                  </a:extLst>
                </a:gridCol>
                <a:gridCol w="4221593">
                  <a:extLst>
                    <a:ext uri="{9D8B030D-6E8A-4147-A177-3AD203B41FA5}">
                      <a16:colId xmlns:a16="http://schemas.microsoft.com/office/drawing/2014/main" val="1309180632"/>
                    </a:ext>
                  </a:extLst>
                </a:gridCol>
              </a:tblGrid>
              <a:tr h="8852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для нейрохирургических операций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Прямоугольное отверстие с хирургической пленкой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 укрепленная впитывающая зона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Большой карман для сбора жидкости с фильтром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Встроенный в карман сливной порт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Встроенные держатели для шнуров и трубок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Пиктограммы, облегчающие раскладку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простыни на операционный стол с липким краем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Ламинированный </a:t>
                      </a:r>
                      <a:r>
                        <a:rPr lang="ru-RU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спанбонд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полностью исключающий намокание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Узкий адгезивный слой (2 см), не причиняющий дополнительного вреда пациенту, при этом надежно защищающий операционное поле от проникновения микроорганизмов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1928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361" y="2050587"/>
            <a:ext cx="1242409" cy="1863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911" y="2050587"/>
            <a:ext cx="2796513" cy="1863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565" y="2050588"/>
            <a:ext cx="1242409" cy="1863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057" y="2050587"/>
            <a:ext cx="2796513" cy="1863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782" y="2050587"/>
            <a:ext cx="1242409" cy="18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95620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операций в области бедра и конечностей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251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Состав комплекта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67778" y="5551988"/>
            <a:ext cx="8847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Конструкция и состав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комплекта позволяют максимально комфортно для хирурга-травматолога проводить операции в области бедра и конечности, при этом создает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качественный барьер от заражения пациента и персонала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инфекциями области хирургического вмешательства.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391" y="2088570"/>
            <a:ext cx="5116295" cy="33650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82A5C9-47F3-8590-93EC-108320A9C9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106" y="1174750"/>
            <a:ext cx="3849014" cy="11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5605" y="1420775"/>
            <a:ext cx="363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Конструкторские решения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837150"/>
              </p:ext>
            </p:extLst>
          </p:nvPr>
        </p:nvGraphicFramePr>
        <p:xfrm>
          <a:off x="1737361" y="4120545"/>
          <a:ext cx="9731828" cy="2665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029">
                  <a:extLst>
                    <a:ext uri="{9D8B030D-6E8A-4147-A177-3AD203B41FA5}">
                      <a16:colId xmlns:a16="http://schemas.microsoft.com/office/drawing/2014/main" val="42806900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5522981"/>
                    </a:ext>
                  </a:extLst>
                </a:gridCol>
                <a:gridCol w="2822312">
                  <a:extLst>
                    <a:ext uri="{9D8B030D-6E8A-4147-A177-3AD203B41FA5}">
                      <a16:colId xmlns:a16="http://schemas.microsoft.com/office/drawing/2014/main" val="35076437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57821875"/>
                    </a:ext>
                  </a:extLst>
                </a:gridCol>
                <a:gridCol w="3284927">
                  <a:extLst>
                    <a:ext uri="{9D8B030D-6E8A-4147-A177-3AD203B41FA5}">
                      <a16:colId xmlns:a16="http://schemas.microsoft.com/office/drawing/2014/main" val="1309180632"/>
                    </a:ext>
                  </a:extLst>
                </a:gridCol>
              </a:tblGrid>
              <a:tr h="26652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для операций с П-образным вырезом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П-образный вырез, позволяющий легко создавать операционное поле практически любого размера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 укрепленная впитывающая зона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Встроенные держатели для шнуров и трубок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Пиктограммы, облегчающие раскладку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1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на операционный стол с липким краем 90х75 см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Вместе с П-образной простыней используется для ограничения операционного поля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Адгезивный слой, не причиняющий дополнительного вреда пациенту, при этом надежно защищающий операционное поле от проникновения микроорганизмов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Простыня на операционный стол с липким краем 240х160 см</a:t>
                      </a:r>
                    </a:p>
                    <a:p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Инновационный материал </a:t>
                      </a:r>
                      <a:r>
                        <a:rPr lang="en-US" sz="12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Tutami</a:t>
                      </a:r>
                      <a:r>
                        <a:rPr lang="en-US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adsorb</a:t>
                      </a: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для всей простыни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Адгезивный слой, не причиняющий дополнительного вреда пациенту, при этом надежно защищающий операционное поле от проникновения микроорганизмов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Держатели на дугу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Пиктограммы, облегчающие раскладку</a:t>
                      </a:r>
                      <a:endParaRPr lang="en-US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2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19288"/>
                  </a:ext>
                </a:extLst>
              </a:tr>
            </a:tbl>
          </a:graphicData>
        </a:graphic>
      </p:graphicFrame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95620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Комплект для операций в области бедра и конечностей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2" b="13669"/>
          <a:stretch/>
        </p:blipFill>
        <p:spPr>
          <a:xfrm>
            <a:off x="1957033" y="2071689"/>
            <a:ext cx="2491595" cy="1085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76193" y="2371634"/>
            <a:ext cx="1890315" cy="12597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589" y="3186486"/>
            <a:ext cx="1216314" cy="8105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17" t="5328" r="12433" b="7706"/>
          <a:stretch/>
        </p:blipFill>
        <p:spPr>
          <a:xfrm>
            <a:off x="6145312" y="2452607"/>
            <a:ext cx="1327758" cy="11192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395" y="2056335"/>
            <a:ext cx="2123434" cy="14150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701" y="3319810"/>
            <a:ext cx="958699" cy="6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хирургическим халатам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7142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A2FF"/>
                </a:solidFill>
              </a:rPr>
              <a:t>Хирургические халаты </a:t>
            </a:r>
            <a:r>
              <a:rPr lang="ru-RU" sz="2000" dirty="0"/>
              <a:t>используют для предотвращения передачи инфекции контактным путем от хирургического персонала в операционную рану и наоборот. Хирургические халаты предотвращают рассеивание частичек кожи в воздух операционных только в случае, если они изготовлены из надлежащего материала.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34" r="35931"/>
          <a:stretch/>
        </p:blipFill>
        <p:spPr>
          <a:xfrm>
            <a:off x="1519661" y="1544717"/>
            <a:ext cx="1726406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0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хирургическим халатам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ГОСТ ЕN 13795-3-2011 (в трех частях)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3899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Нормативная документация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1337" y="3657325"/>
            <a:ext cx="71421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• </a:t>
            </a:r>
            <a:r>
              <a:rPr lang="ru-RU" sz="2000" b="1" dirty="0"/>
              <a:t>традиционные</a:t>
            </a:r>
            <a:r>
              <a:rPr lang="ru-RU" sz="2000" dirty="0"/>
              <a:t> (стерильность, целостность, </a:t>
            </a:r>
            <a:r>
              <a:rPr lang="ru-RU" sz="2000" dirty="0" err="1"/>
              <a:t>соответсвие</a:t>
            </a:r>
            <a:r>
              <a:rPr lang="ru-RU" sz="2000" dirty="0"/>
              <a:t> размеров)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непроницаемость для микроорганизмов </a:t>
            </a:r>
            <a:r>
              <a:rPr lang="ru-RU" sz="2000" dirty="0"/>
              <a:t>в сухом и влажном состоянии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высокая прочность </a:t>
            </a:r>
            <a:r>
              <a:rPr lang="ru-RU" sz="2000" dirty="0"/>
              <a:t>в зоне максимальных механических воздействий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низкое пыле- и </a:t>
            </a:r>
            <a:r>
              <a:rPr lang="ru-RU" sz="2000" b="1" dirty="0" err="1"/>
              <a:t>ворсоотделение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04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3101955"/>
            <a:ext cx="68221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Удобный крой изделий, не сковывающий движений и дающий возможность максимально сохранить стерильность изделия при надевании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Комфортные материалы, «дышащие», не создающие парникового эффекта при длительных операциях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Мягкие манжеты, обеспечивающие плотное прилегание к рукам, но при этом не сдавливающие, не вызывающие у хирургов дополнительный дискомфорт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Достаточная длина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Сварные швы, без проколов ткани (для </a:t>
            </a:r>
            <a:r>
              <a:rPr lang="ru-RU" sz="1600" dirty="0" err="1"/>
              <a:t>обеспечения</a:t>
            </a:r>
            <a:r>
              <a:rPr lang="ru-RU" sz="1600" dirty="0"/>
              <a:t> целостности изделия)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624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Другие требования,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предъявляемые к современному хирургическому халату</a:t>
            </a:r>
          </a:p>
        </p:txBody>
      </p:sp>
    </p:spTree>
    <p:extLst>
      <p:ext uri="{BB962C8B-B14F-4D97-AF65-F5344CB8AC3E}">
        <p14:creationId xmlns:p14="http://schemas.microsoft.com/office/powerpoint/2010/main" val="40763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3101955"/>
            <a:ext cx="68221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ru-RU" sz="1600" dirty="0"/>
              <a:t>Специальная конструкция при выполнении определенных видов манипуляций. Например, специальный хирургический халат с защитой для работы сидя, предназначенный для проведения манипуляций в урологии, гинекологии, проктологии. Нижняя часть такого халата выполнена из влагонепроницаемого материала и за счет глубоких складок, как широкий фартук, защищает со всех сторон</a:t>
            </a:r>
          </a:p>
          <a:p>
            <a:pPr marL="342900" indent="-342900">
              <a:buFont typeface="+mj-lt"/>
              <a:buAutoNum type="arabicPeriod" startAt="6"/>
            </a:pPr>
            <a:endParaRPr lang="ru-RU" sz="1600" dirty="0"/>
          </a:p>
          <a:p>
            <a:pPr marL="342900" indent="-342900">
              <a:buFont typeface="+mj-lt"/>
              <a:buAutoNum type="arabicPeriod" startAt="6"/>
            </a:pPr>
            <a:r>
              <a:rPr lang="ru-RU" sz="1600" dirty="0"/>
              <a:t>Вес халата</a:t>
            </a:r>
          </a:p>
          <a:p>
            <a:pPr marL="342900" indent="-342900">
              <a:buFont typeface="+mj-lt"/>
              <a:buAutoNum type="arabicPeriod" startAt="6"/>
            </a:pPr>
            <a:endParaRPr lang="ru-RU" sz="1600" dirty="0"/>
          </a:p>
          <a:p>
            <a:pPr marL="342900" indent="-342900">
              <a:buFont typeface="+mj-lt"/>
              <a:buAutoNum type="arabicPeriod" startAt="6"/>
            </a:pPr>
            <a:r>
              <a:rPr lang="ru-RU" sz="1600" dirty="0"/>
              <a:t>Плотность материала.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624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Другие требования,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предъявляемые к современному хирургическому халату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25" t="12789" r="37575" b="10263"/>
          <a:stretch/>
        </p:blipFill>
        <p:spPr>
          <a:xfrm>
            <a:off x="1084788" y="2635304"/>
            <a:ext cx="1595567" cy="32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29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7204"/>
            <a:ext cx="12290625" cy="69152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43963" y="2577749"/>
            <a:ext cx="45003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A2FF"/>
                </a:solidFill>
                <a:cs typeface="Times New Roman" pitchFamily="18" charset="0"/>
              </a:rPr>
              <a:t>Tutami</a:t>
            </a:r>
            <a:r>
              <a:rPr lang="en-US" sz="1600" b="1" dirty="0">
                <a:solidFill>
                  <a:srgbClr val="00A2FF"/>
                </a:solidFill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A2FF"/>
                </a:solidFill>
                <a:cs typeface="Times New Roman" pitchFamily="18" charset="0"/>
              </a:rPr>
              <a:t>leve</a:t>
            </a:r>
            <a:r>
              <a:rPr lang="en-US" sz="1600" b="1" dirty="0">
                <a:solidFill>
                  <a:srgbClr val="00A2FF"/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cs typeface="Times New Roman" pitchFamily="18" charset="0"/>
              </a:rPr>
              <a:t>- </a:t>
            </a:r>
            <a:r>
              <a:rPr lang="ru-RU" sz="1600" b="1" dirty="0">
                <a:cs typeface="Times New Roman" pitchFamily="18" charset="0"/>
              </a:rPr>
              <a:t>трехслойный «дышащий» материал:</a:t>
            </a:r>
          </a:p>
          <a:p>
            <a:pPr>
              <a:defRPr/>
            </a:pPr>
            <a:endParaRPr lang="ru-RU" sz="1600" dirty="0">
              <a:cs typeface="Times New Roman" pitchFamily="18" charset="0"/>
            </a:endParaRPr>
          </a:p>
          <a:p>
            <a:pPr marL="285750" indent="-22225">
              <a:defRPr/>
            </a:pPr>
            <a:r>
              <a:rPr lang="ru-RU" sz="1600" dirty="0">
                <a:cs typeface="Times New Roman" pitchFamily="18" charset="0"/>
              </a:rPr>
              <a:t>- паропроницаемая сторона с гидрофобными свойствами, голубая </a:t>
            </a:r>
          </a:p>
          <a:p>
            <a:pPr marL="285750" indent="-22225">
              <a:defRPr/>
            </a:pPr>
            <a:r>
              <a:rPr lang="ru-RU" sz="1600" dirty="0">
                <a:cs typeface="Times New Roman" pitchFamily="18" charset="0"/>
              </a:rPr>
              <a:t>- влагонепроницаемая паропроницаемая мембрана</a:t>
            </a:r>
          </a:p>
          <a:p>
            <a:pPr marL="285750" indent="-22225">
              <a:buFontTx/>
              <a:buChar char="-"/>
              <a:defRPr/>
            </a:pPr>
            <a:r>
              <a:rPr lang="ru-RU" sz="1600" dirty="0">
                <a:cs typeface="Times New Roman" pitchFamily="18" charset="0"/>
              </a:rPr>
              <a:t>паропроницаемая, голубая. Отводит испарения к мембранной пленке</a:t>
            </a:r>
          </a:p>
          <a:p>
            <a:pPr marL="285750" indent="-285750">
              <a:buFontTx/>
              <a:buChar char="-"/>
              <a:defRPr/>
            </a:pPr>
            <a:endParaRPr lang="ru-RU" sz="1600" dirty="0">
              <a:cs typeface="Times New Roman" pitchFamily="18" charset="0"/>
            </a:endParaRPr>
          </a:p>
          <a:p>
            <a:pPr marL="514350" indent="-514350">
              <a:defRPr/>
            </a:pPr>
            <a:r>
              <a:rPr lang="ru-RU" sz="1600" dirty="0">
                <a:cs typeface="Times New Roman" pitchFamily="18" charset="0"/>
              </a:rPr>
              <a:t>Общая плотность: </a:t>
            </a:r>
            <a:r>
              <a:rPr lang="ru-RU" sz="1600" b="1" dirty="0">
                <a:cs typeface="Times New Roman" pitchFamily="18" charset="0"/>
              </a:rPr>
              <a:t>55г/м2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1420775"/>
            <a:ext cx="5268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Инновационный материал</a:t>
            </a:r>
            <a:r>
              <a:rPr lang="en-US" sz="2400" dirty="0">
                <a:solidFill>
                  <a:srgbClr val="00A2FF"/>
                </a:solidFill>
              </a:rPr>
              <a:t> </a:t>
            </a:r>
            <a:r>
              <a:rPr lang="en-US" sz="2400" dirty="0" err="1">
                <a:solidFill>
                  <a:srgbClr val="00A2FF"/>
                </a:solidFill>
              </a:rPr>
              <a:t>Tutami</a:t>
            </a:r>
            <a:r>
              <a:rPr lang="en-US" sz="2400" dirty="0">
                <a:solidFill>
                  <a:srgbClr val="00A2FF"/>
                </a:solidFill>
              </a:rPr>
              <a:t> </a:t>
            </a:r>
            <a:r>
              <a:rPr lang="en-US" sz="2400" dirty="0" err="1">
                <a:solidFill>
                  <a:srgbClr val="00A2FF"/>
                </a:solidFill>
              </a:rPr>
              <a:t>leve</a:t>
            </a:r>
            <a:r>
              <a:rPr lang="ru-RU" sz="2400" dirty="0">
                <a:solidFill>
                  <a:srgbClr val="00A2FF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645" y="4787682"/>
            <a:ext cx="1277870" cy="4982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67778" y="5551988"/>
            <a:ext cx="8847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Полностью соответствует требованиям ГОСТ </a:t>
            </a:r>
            <a:r>
              <a:rPr lang="en-US" b="1" dirty="0">
                <a:solidFill>
                  <a:srgbClr val="FF0000"/>
                </a:solidFill>
              </a:rPr>
              <a:t>EN</a:t>
            </a:r>
            <a:r>
              <a:rPr lang="ru-RU" b="1" dirty="0">
                <a:solidFill>
                  <a:srgbClr val="FF0000"/>
                </a:solidFill>
              </a:rPr>
              <a:t> 13795-1,2,3-2011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фактически замещает импортные аналоги, обладая такими же высоким свойствами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влаго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микробной непроницаемости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BEDC53-8480-0352-C2F0-C0D8001F2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  <a14:imgEffect>
                      <a14:brightnessContrast bright="2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9" t="21204" r="5173" b="13511"/>
          <a:stretch/>
        </p:blipFill>
        <p:spPr>
          <a:xfrm>
            <a:off x="3279730" y="2923596"/>
            <a:ext cx="2741887" cy="18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714213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AutoNum type="arabicPeriod"/>
            </a:pPr>
            <a:r>
              <a:rPr lang="ru-RU" sz="1500" b="1" dirty="0"/>
              <a:t>Факторы, связанные с состоянием пациента </a:t>
            </a:r>
            <a:r>
              <a:rPr lang="ru-RU" sz="1500" dirty="0"/>
              <a:t>(характер основного заболевания; сопутствующие заболевания, возраст; курение; др.) </a:t>
            </a:r>
          </a:p>
          <a:p>
            <a:endParaRPr lang="ru-RU" sz="1500" dirty="0"/>
          </a:p>
          <a:p>
            <a:pPr indent="-342900">
              <a:buAutoNum type="arabicPeriod" startAt="2"/>
            </a:pPr>
            <a:r>
              <a:rPr lang="ru-RU" sz="1500" b="1" dirty="0"/>
              <a:t>Предоперационные факторы </a:t>
            </a:r>
            <a:r>
              <a:rPr lang="ru-RU" sz="1500" dirty="0"/>
              <a:t>(длительность пребывания больных в стационаре перед операцией; неадекватная антибиотикопрофилактика; неадекватная подготовка кожи к оперативному вмешательству; предоперационная подготовка кишечника, др.) </a:t>
            </a:r>
          </a:p>
          <a:p>
            <a:pPr indent="-342900">
              <a:buAutoNum type="arabicPeriod" startAt="2"/>
            </a:pPr>
            <a:endParaRPr lang="ru-RU" sz="1500" dirty="0"/>
          </a:p>
          <a:p>
            <a:pPr indent="-342900"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</a:rPr>
              <a:t>Операционные факторы </a:t>
            </a:r>
          </a:p>
          <a:p>
            <a:pPr indent="-342900">
              <a:buAutoNum type="arabicPeriod" startAt="2"/>
            </a:pPr>
            <a:endParaRPr lang="ru-RU" sz="1500" b="1" dirty="0">
              <a:solidFill>
                <a:srgbClr val="FF0000"/>
              </a:solidFill>
            </a:endParaRPr>
          </a:p>
          <a:p>
            <a:pPr indent="-342900"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</a:rPr>
              <a:t>Факторы внутренней среды стационара </a:t>
            </a:r>
          </a:p>
          <a:p>
            <a:pPr indent="-342900">
              <a:buAutoNum type="arabicPeriod" startAt="2"/>
            </a:pPr>
            <a:endParaRPr lang="ru-RU" sz="1500" dirty="0"/>
          </a:p>
          <a:p>
            <a:pPr indent="-342900">
              <a:buAutoNum type="arabicPeriod" startAt="2"/>
            </a:pPr>
            <a:r>
              <a:rPr lang="ru-RU" sz="1500" b="1" dirty="0"/>
              <a:t>Послеоперационные факторы </a:t>
            </a:r>
            <a:r>
              <a:rPr lang="ru-RU" sz="1500" dirty="0"/>
              <a:t>(послеоперационные процедуры и манипуляции; несоблюдение правил асептики при контакте с пациентом; нарушение порядка осуществления перевязок в одном помещении; наличие среди персонала носителей штаммов MRSA; парентеральное питание; уровень гликемии у больных сахарным диабетом [1, 2], др.)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5095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Факторы риска возникновения ИОХВ </a:t>
            </a:r>
          </a:p>
        </p:txBody>
      </p:sp>
    </p:spTree>
    <p:extLst>
      <p:ext uri="{BB962C8B-B14F-4D97-AF65-F5344CB8AC3E}">
        <p14:creationId xmlns:p14="http://schemas.microsoft.com/office/powerpoint/2010/main" val="1872765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Заключение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494759"/>
              </p:ext>
            </p:extLst>
          </p:nvPr>
        </p:nvGraphicFramePr>
        <p:xfrm>
          <a:off x="1737361" y="1500241"/>
          <a:ext cx="9731830" cy="5241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768">
                  <a:extLst>
                    <a:ext uri="{9D8B030D-6E8A-4147-A177-3AD203B41FA5}">
                      <a16:colId xmlns:a16="http://schemas.microsoft.com/office/drawing/2014/main" val="4280690082"/>
                    </a:ext>
                  </a:extLst>
                </a:gridCol>
                <a:gridCol w="1387469">
                  <a:extLst>
                    <a:ext uri="{9D8B030D-6E8A-4147-A177-3AD203B41FA5}">
                      <a16:colId xmlns:a16="http://schemas.microsoft.com/office/drawing/2014/main" val="2157821875"/>
                    </a:ext>
                  </a:extLst>
                </a:gridCol>
                <a:gridCol w="4221593">
                  <a:extLst>
                    <a:ext uri="{9D8B030D-6E8A-4147-A177-3AD203B41FA5}">
                      <a16:colId xmlns:a16="http://schemas.microsoft.com/office/drawing/2014/main" val="1309180632"/>
                    </a:ext>
                  </a:extLst>
                </a:gridCol>
              </a:tblGrid>
              <a:tr h="1095770">
                <a:tc>
                  <a:txBody>
                    <a:bodyPr/>
                    <a:lstStyle/>
                    <a:p>
                      <a:r>
                        <a:rPr lang="ru-RU" sz="13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Борьба с инфекциями, связанными с хирургическими вмешательством, – сложная и комплексная проблема, требующая приложения усилий с разных сторон.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Наличие технической документации, подтверждающее те или иные характеристики продукта, также должно быть обязательными для изучения при принятии решения.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Создавая иллюзию защиты, некачественные материалы во многом способствуют инфицированию пациента как эндогенным путем, так и экзогенным.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Из международных рекомендаций по </a:t>
                      </a:r>
                      <a:r>
                        <a:rPr lang="ru-RU" sz="1300" b="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профилактике</a:t>
                      </a:r>
                      <a:r>
                        <a:rPr lang="ru-RU" sz="13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ИОХВ, сформулированных на основе организованных клинических и эпидемиологических исследований, следует, что одним из значимых мероприятий по профилактике ИОХВ является обязательное использование хирургических халатов и покрытий операционного поля из водонепроницаемых материалов (категория эффективности IВ)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885222"/>
                  </a:ext>
                </a:extLst>
              </a:tr>
              <a:tr h="18137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/>
                        <a:t>ИОХВ развивается там, где в операционную рану тем или иным путем попадают патогенные микроорганизмы. Зачастую к правилам асептики и антисептики относятся как к ни на что не влияющей рутине.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/>
                        <a:t>Но</a:t>
                      </a:r>
                      <a:r>
                        <a:rPr lang="ru-RU" sz="1300" baseline="0" dirty="0"/>
                        <a:t> </a:t>
                      </a:r>
                      <a:r>
                        <a:rPr lang="ru-RU" sz="1300" dirty="0"/>
                        <a:t>не следует забывать, что и выбор антисептика, и использование правильного операционного белья, а также индивидуальных средств защиты медицинского персонала в операционной в значительной степени влияют на появление ИОХВ.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93306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ru-RU" sz="11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5738" indent="0"/>
                      <a:endParaRPr lang="ru-RU" sz="13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1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11336"/>
                  </a:ext>
                </a:extLst>
              </a:tr>
              <a:tr h="885258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ru-RU" sz="1300" dirty="0"/>
                        <a:t>Существуют качественные характеристики, которые определяют способность операционного белья и халатов снижать риски инфицирования операционной раны. Микробная проницаемость, плотность, </a:t>
                      </a:r>
                      <a:r>
                        <a:rPr lang="ru-RU" sz="1300" dirty="0" err="1"/>
                        <a:t>впитываемость</a:t>
                      </a:r>
                      <a:r>
                        <a:rPr lang="ru-RU" sz="1300" dirty="0"/>
                        <a:t> играют ключевую роль в инфекционной безопасности.</a:t>
                      </a:r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300" b="0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A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19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076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94BC92E-A4A7-CFA5-2875-DEFBD96BED3F}"/>
              </a:ext>
            </a:extLst>
          </p:cNvPr>
          <p:cNvSpPr txBox="1">
            <a:spLocks/>
          </p:cNvSpPr>
          <p:nvPr/>
        </p:nvSpPr>
        <p:spPr>
          <a:xfrm>
            <a:off x="2109840" y="1728787"/>
            <a:ext cx="9202594" cy="4737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109840" y="23968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>
                <a:solidFill>
                  <a:srgbClr val="28B9EC"/>
                </a:solidFill>
                <a:latin typeface="+mn-lt"/>
                <a:cs typeface="Calibri" panose="020F0502020204030204" pitchFamily="34" charset="0"/>
              </a:rPr>
              <a:t>Спасибо за внимание!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192870" y="4404214"/>
            <a:ext cx="8229600" cy="1825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Контакты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143405, РФ, Московская обл. г. Красногорск,</a:t>
            </a:r>
          </a:p>
          <a:p>
            <a:pPr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деревня </a:t>
            </a:r>
            <a:r>
              <a:rPr lang="ru-RU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Гольёво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ул. Центральная, д. 3,</a:t>
            </a:r>
          </a:p>
          <a:p>
            <a:pPr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 А, А1, А2, а, пом. 304</a:t>
            </a:r>
          </a:p>
          <a:p>
            <a:pPr>
              <a:defRPr/>
            </a:pP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www.med.gexa.ru</a:t>
            </a:r>
            <a:endParaRPr lang="ru-RU" sz="19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4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6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17907" y="2792465"/>
            <a:ext cx="30393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AutoNum type="arabicPeriod"/>
            </a:pPr>
            <a:r>
              <a:rPr lang="ru-RU" sz="1600" dirty="0"/>
              <a:t>Хирургическая техника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>
                <a:solidFill>
                  <a:srgbClr val="FF0000"/>
                </a:solidFill>
              </a:rPr>
              <a:t>Нарушение правил асептики и антисептики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Длительность операции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Недостаточный гемостаз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Хирургические дренажи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Травма тканей </a:t>
            </a:r>
            <a:endParaRPr lang="ru-RU" sz="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04845" y="2149445"/>
            <a:ext cx="3460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Операционные факторы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046" y="2068959"/>
            <a:ext cx="3639135" cy="2720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93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7142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AutoNum type="arabicPeriod"/>
            </a:pPr>
            <a:r>
              <a:rPr lang="ru-RU" sz="1600" dirty="0"/>
              <a:t>Неадекватная стерилизация (инструментов, хирургического материала)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Неадекватная вентиляция в операционной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 err="1"/>
              <a:t>Назофарингеальное</a:t>
            </a:r>
            <a:r>
              <a:rPr lang="ru-RU" sz="1600" dirty="0"/>
              <a:t> носительство MRSA </a:t>
            </a:r>
            <a:r>
              <a:rPr lang="en-US" sz="1600" dirty="0"/>
              <a:t>(</a:t>
            </a:r>
            <a:r>
              <a:rPr lang="ru-RU" sz="1600" dirty="0" err="1"/>
              <a:t>метициллин</a:t>
            </a:r>
            <a:r>
              <a:rPr lang="ru-RU" sz="1600" dirty="0"/>
              <a:t>-резистентный золотистый стафилококк</a:t>
            </a:r>
            <a:r>
              <a:rPr lang="en-US" sz="1600" dirty="0"/>
              <a:t>) </a:t>
            </a:r>
            <a:r>
              <a:rPr lang="ru-RU" sz="1600" dirty="0"/>
              <a:t>у членов операционной бригады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>
                <a:solidFill>
                  <a:srgbClr val="FF0000"/>
                </a:solidFill>
              </a:rPr>
              <a:t>Не соответствующая нагрузке и требованиям одежда персонала и хирургическое белье (в том числе для ограничения операционного поля) для пациента </a:t>
            </a:r>
          </a:p>
          <a:p>
            <a:pPr indent="-342900">
              <a:buAutoNum type="arabicPeriod"/>
            </a:pPr>
            <a:endParaRPr lang="ru-RU" sz="1600" dirty="0"/>
          </a:p>
          <a:p>
            <a:pPr indent="-342900">
              <a:buAutoNum type="arabicPeriod"/>
            </a:pPr>
            <a:r>
              <a:rPr lang="ru-RU" sz="1600" dirty="0"/>
              <a:t>Большое количество наблюдателей (обучающихся) в операционной</a:t>
            </a:r>
            <a:endParaRPr lang="ru-RU" sz="1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54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Факторы внутренней среды стационара </a:t>
            </a:r>
          </a:p>
        </p:txBody>
      </p:sp>
    </p:spTree>
    <p:extLst>
      <p:ext uri="{BB962C8B-B14F-4D97-AF65-F5344CB8AC3E}">
        <p14:creationId xmlns:p14="http://schemas.microsoft.com/office/powerpoint/2010/main" val="34276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ГОСТ ЕN 13795-3-2011 (в трех частях)</a:t>
            </a:r>
          </a:p>
          <a:p>
            <a:endParaRPr lang="ru-RU" sz="2400" b="1" dirty="0"/>
          </a:p>
          <a:p>
            <a:r>
              <a:rPr lang="ru-RU" sz="2400" dirty="0"/>
              <a:t>Хирургическая одежда и белье, применяемые как медицинские изделия для пациентов, хирургического персонала и оборудования.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3899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Нормативная документация</a:t>
            </a:r>
          </a:p>
        </p:txBody>
      </p:sp>
    </p:spTree>
    <p:extLst>
      <p:ext uri="{BB962C8B-B14F-4D97-AF65-F5344CB8AC3E}">
        <p14:creationId xmlns:p14="http://schemas.microsoft.com/office/powerpoint/2010/main" val="429038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6822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Устанавливает требования к изготовлению и обработке хирургической одежды и белью, используемых как медицинские изделия и </a:t>
            </a:r>
            <a:r>
              <a:rPr lang="ru-RU" sz="2400" dirty="0">
                <a:solidFill>
                  <a:srgbClr val="FF0000"/>
                </a:solidFill>
              </a:rPr>
              <a:t>предотвращающих передачу возбудителей инфекционных заболеваний между пациентом и хирургическим персоналом в ходе хирургических и других инвазивных процедур.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2960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Область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69669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04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 и одежде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3870495"/>
            <a:ext cx="682214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600" dirty="0"/>
              <a:t>Национальный стандарт РФ </a:t>
            </a:r>
          </a:p>
          <a:p>
            <a:pPr marL="457200" indent="-457200">
              <a:buFont typeface="+mj-lt"/>
              <a:buAutoNum type="arabicPeriod"/>
            </a:pPr>
            <a:endParaRPr lang="ru-RU" sz="1600" dirty="0"/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Хирургическая одежда – халаты и костюмы для чистых помещений</a:t>
            </a:r>
          </a:p>
          <a:p>
            <a:pPr marL="457200" indent="-457200">
              <a:buFont typeface="+mj-lt"/>
              <a:buAutoNum type="arabicPeriod"/>
            </a:pPr>
            <a:endParaRPr lang="ru-RU" sz="1600" dirty="0"/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Хирургическое белье – хирургический покровный материал</a:t>
            </a:r>
          </a:p>
          <a:p>
            <a:pPr marL="457200" indent="-457200">
              <a:buFont typeface="+mj-lt"/>
              <a:buAutoNum type="arabicPeriod"/>
            </a:pPr>
            <a:endParaRPr lang="ru-RU" sz="1600" dirty="0"/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Требования стандарта </a:t>
            </a:r>
            <a:r>
              <a:rPr lang="ru-RU" sz="1600" dirty="0">
                <a:solidFill>
                  <a:srgbClr val="FF0000"/>
                </a:solidFill>
              </a:rPr>
              <a:t>НЕ</a:t>
            </a:r>
            <a:r>
              <a:rPr lang="ru-RU" sz="1600" dirty="0"/>
              <a:t> распространяются на маски , хирургические перчатки, упаковочный материал, обувь и головные уборы</a:t>
            </a:r>
          </a:p>
          <a:p>
            <a:pPr marL="457200" indent="-457200">
              <a:buFont typeface="+mj-lt"/>
              <a:buAutoNum type="arabicPeriod"/>
            </a:pPr>
            <a:endParaRPr lang="ru-RU" sz="1600" dirty="0"/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Уровень защиты зависит от типа и продолжительности процедуры, влажности операционного поля, величины механической нагрузки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771345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A2FF"/>
                </a:solidFill>
              </a:rPr>
              <a:t>ГОСТ EN 13795-1,2,3-2011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Хирургическая одежда и белье,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применяемые как медицинские изделия для пациентов, </a:t>
            </a:r>
          </a:p>
          <a:p>
            <a:r>
              <a:rPr lang="ru-RU" sz="2400" dirty="0">
                <a:solidFill>
                  <a:srgbClr val="00A2FF"/>
                </a:solidFill>
              </a:rPr>
              <a:t>хирургического персонала и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24694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290625" cy="6915204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39C07FA-782D-2CAC-32BF-52CA0B0EE82E}"/>
              </a:ext>
            </a:extLst>
          </p:cNvPr>
          <p:cNvSpPr txBox="1">
            <a:spLocks/>
          </p:cNvSpPr>
          <p:nvPr/>
        </p:nvSpPr>
        <p:spPr>
          <a:xfrm>
            <a:off x="2382864" y="60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Требования, предъявляемые </a:t>
            </a:r>
          </a:p>
          <a:p>
            <a:pPr>
              <a:defRPr/>
            </a:pPr>
            <a:r>
              <a:rPr lang="ru-RU" sz="2800" dirty="0">
                <a:solidFill>
                  <a:srgbClr val="00A2FF"/>
                </a:solidFill>
                <a:latin typeface="+mn-lt"/>
                <a:cs typeface="Calibri" panose="020F0502020204030204" pitchFamily="34" charset="0"/>
              </a:rPr>
              <a:t>к операционному белью</a:t>
            </a:r>
            <a:endParaRPr lang="ru-RU" sz="2800" b="1" dirty="0">
              <a:solidFill>
                <a:srgbClr val="00A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90323" y="2792465"/>
            <a:ext cx="71421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Обеспечивать </a:t>
            </a:r>
            <a:r>
              <a:rPr lang="ru-RU" sz="2000" dirty="0">
                <a:solidFill>
                  <a:srgbClr val="FF0000"/>
                </a:solidFill>
              </a:rPr>
              <a:t>стерильность операционного пространства </a:t>
            </a:r>
            <a:r>
              <a:rPr lang="ru-RU" sz="2000" dirty="0"/>
              <a:t>(стерильных столов, операционного и манипуляционного столов)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/>
              <a:t>Огораживать операционное поле, </a:t>
            </a:r>
            <a:r>
              <a:rPr lang="ru-RU" sz="2000" dirty="0">
                <a:solidFill>
                  <a:srgbClr val="FF0000"/>
                </a:solidFill>
              </a:rPr>
              <a:t>защищая</a:t>
            </a:r>
            <a:r>
              <a:rPr lang="ru-RU" sz="2000" dirty="0"/>
              <a:t> хирургическую рану</a:t>
            </a:r>
            <a:r>
              <a:rPr lang="ru-RU" sz="2000" dirty="0">
                <a:solidFill>
                  <a:srgbClr val="FF0000"/>
                </a:solidFill>
              </a:rPr>
              <a:t> от проникновения инфекции</a:t>
            </a:r>
            <a:r>
              <a:rPr lang="ru-RU" sz="2000" dirty="0"/>
              <a:t>, в том числе с кожи самого пациента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FF0000"/>
                </a:solidFill>
              </a:rPr>
              <a:t>Предотвращать распространение </a:t>
            </a:r>
            <a:r>
              <a:rPr lang="ru-RU" sz="2000" dirty="0"/>
              <a:t>потенциально инфицированных </a:t>
            </a:r>
            <a:r>
              <a:rPr lang="ru-RU" sz="2000" dirty="0">
                <a:solidFill>
                  <a:srgbClr val="FF0000"/>
                </a:solidFill>
              </a:rPr>
              <a:t>биологических жидкостей и промывных вод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605" y="2149445"/>
            <a:ext cx="5866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A2FF"/>
                </a:solidFill>
              </a:rPr>
              <a:t>Основные функции операционного белья</a:t>
            </a:r>
          </a:p>
        </p:txBody>
      </p:sp>
    </p:spTree>
    <p:extLst>
      <p:ext uri="{BB962C8B-B14F-4D97-AF65-F5344CB8AC3E}">
        <p14:creationId xmlns:p14="http://schemas.microsoft.com/office/powerpoint/2010/main" val="3377696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6170</TotalTime>
  <Words>2047</Words>
  <Application>Microsoft Office PowerPoint</Application>
  <PresentationFormat>Широкоэкранный</PresentationFormat>
  <Paragraphs>322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Алексанова</dc:creator>
  <cp:lastModifiedBy>Сергей Ненашев</cp:lastModifiedBy>
  <cp:revision>58</cp:revision>
  <dcterms:created xsi:type="dcterms:W3CDTF">2024-01-11T11:18:20Z</dcterms:created>
  <dcterms:modified xsi:type="dcterms:W3CDTF">2024-02-21T18:26:07Z</dcterms:modified>
</cp:coreProperties>
</file>