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7" r:id="rId3"/>
    <p:sldId id="285" r:id="rId4"/>
    <p:sldId id="258" r:id="rId5"/>
    <p:sldId id="289" r:id="rId6"/>
    <p:sldId id="300" r:id="rId7"/>
    <p:sldId id="292" r:id="rId8"/>
    <p:sldId id="293" r:id="rId9"/>
    <p:sldId id="294" r:id="rId10"/>
    <p:sldId id="295" r:id="rId11"/>
    <p:sldId id="296" r:id="rId12"/>
    <p:sldId id="297" r:id="rId13"/>
    <p:sldId id="298" r:id="rId14"/>
    <p:sldId id="299" r:id="rId15"/>
    <p:sldId id="302" r:id="rId16"/>
    <p:sldId id="303" r:id="rId17"/>
    <p:sldId id="304" r:id="rId18"/>
    <p:sldId id="301" r:id="rId19"/>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82" d="100"/>
          <a:sy n="82" d="100"/>
        </p:scale>
        <p:origin x="-175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plotArea>
      <c:layout/>
      <c:barChart>
        <c:barDir val="col"/>
        <c:grouping val="clustered"/>
        <c:ser>
          <c:idx val="0"/>
          <c:order val="0"/>
          <c:tx>
            <c:strRef>
              <c:f>Лист1!$B$1</c:f>
              <c:strCache>
                <c:ptCount val="1"/>
                <c:pt idx="0">
                  <c:v>Сосудистые операции - 223- 2023 год</c:v>
                </c:pt>
              </c:strCache>
            </c:strRef>
          </c:tx>
          <c:spPr>
            <a:solidFill>
              <a:schemeClr val="accent1"/>
            </a:solidFill>
            <a:ln>
              <a:noFill/>
            </a:ln>
            <a:effectLst>
              <a:outerShdw blurRad="254000" sx="102000" sy="102000" algn="ctr" rotWithShape="0">
                <a:prstClr val="black">
                  <a:alpha val="20000"/>
                </a:prstClr>
              </a:outerShdw>
            </a:effectLst>
          </c:spPr>
          <c:dPt>
            <c:idx val="0"/>
            <c:extLst xmlns:c16r2="http://schemas.microsoft.com/office/drawing/2015/06/chart">
              <c:ext xmlns:c16="http://schemas.microsoft.com/office/drawing/2014/chart" uri="{C3380CC4-5D6E-409C-BE32-E72D297353CC}">
                <c16:uniqueId val="{00000001-F958-4F37-BA0A-AC13804C490F}"/>
              </c:ext>
            </c:extLst>
          </c:dPt>
          <c:dPt>
            <c:idx val="1"/>
            <c:extLst xmlns:c16r2="http://schemas.microsoft.com/office/drawing/2015/06/chart">
              <c:ext xmlns:c16="http://schemas.microsoft.com/office/drawing/2014/chart" uri="{C3380CC4-5D6E-409C-BE32-E72D297353CC}">
                <c16:uniqueId val="{00000003-F958-4F37-BA0A-AC13804C490F}"/>
              </c:ext>
            </c:extLst>
          </c:dPt>
          <c:dPt>
            <c:idx val="2"/>
            <c:extLst xmlns:c16r2="http://schemas.microsoft.com/office/drawing/2015/06/chart">
              <c:ext xmlns:c16="http://schemas.microsoft.com/office/drawing/2014/chart" uri="{C3380CC4-5D6E-409C-BE32-E72D297353CC}">
                <c16:uniqueId val="{00000005-F958-4F37-BA0A-AC13804C490F}"/>
              </c:ext>
            </c:extLst>
          </c:dPt>
          <c:dPt>
            <c:idx val="3"/>
            <c:extLst xmlns:c16r2="http://schemas.microsoft.com/office/drawing/2015/06/chart">
              <c:ext xmlns:c16="http://schemas.microsoft.com/office/drawing/2014/chart" uri="{C3380CC4-5D6E-409C-BE32-E72D297353CC}">
                <c16:uniqueId val="{00000007-F958-4F37-BA0A-AC13804C490F}"/>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spPr>
              <a:noFill/>
              <a:ln w="9525">
                <a:solidFill>
                  <a:schemeClr val="dk1">
                    <a:lumMod val="65000"/>
                    <a:lumOff val="35000"/>
                  </a:schemeClr>
                </a:solidFill>
                <a:round/>
              </a:ln>
              <a:effectLst/>
            </c:spPr>
          </c:errBars>
          <c:cat>
            <c:strRef>
              <c:f>Лист1!$A$2:$A$5</c:f>
              <c:strCache>
                <c:ptCount val="4"/>
                <c:pt idx="1">
                  <c:v>Комбинированная флебэктомия и  - 80 </c:v>
                </c:pt>
                <c:pt idx="2">
                  <c:v>Перевязка БПВ ( оперю Троянова) - 73</c:v>
                </c:pt>
                <c:pt idx="3">
                  <c:v>Тромбэктомия ПБА - 70</c:v>
                </c:pt>
              </c:strCache>
            </c:strRef>
          </c:cat>
          <c:val>
            <c:numRef>
              <c:f>Лист1!$B$2:$B$5</c:f>
              <c:numCache>
                <c:formatCode>General</c:formatCode>
                <c:ptCount val="4"/>
                <c:pt idx="1">
                  <c:v>80</c:v>
                </c:pt>
                <c:pt idx="2">
                  <c:v>73</c:v>
                </c:pt>
                <c:pt idx="3">
                  <c:v>70</c:v>
                </c:pt>
              </c:numCache>
            </c:numRef>
          </c:val>
          <c:extLst xmlns:c16r2="http://schemas.microsoft.com/office/drawing/2015/06/chart">
            <c:ext xmlns:c16="http://schemas.microsoft.com/office/drawing/2014/chart" uri="{C3380CC4-5D6E-409C-BE32-E72D297353CC}">
              <c16:uniqueId val="{00000000-AB92-4420-BF13-91F5485B0A12}"/>
            </c:ext>
          </c:extLst>
        </c:ser>
        <c:dLbls>
          <c:showVal val="1"/>
        </c:dLbls>
        <c:gapWidth val="100"/>
        <c:axId val="150424576"/>
        <c:axId val="150430464"/>
      </c:barChart>
      <c:catAx>
        <c:axId val="150424576"/>
        <c:scaling>
          <c:orientation val="minMax"/>
        </c:scaling>
        <c:delete val="1"/>
        <c:axPos val="b"/>
        <c:numFmt formatCode="General" sourceLinked="1"/>
        <c:tickLblPos val="none"/>
        <c:crossAx val="150430464"/>
        <c:crosses val="autoZero"/>
        <c:auto val="1"/>
        <c:lblAlgn val="ctr"/>
        <c:lblOffset val="100"/>
      </c:catAx>
      <c:valAx>
        <c:axId val="150430464"/>
        <c:scaling>
          <c:orientation val="minMax"/>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50424576"/>
        <c:crosses val="autoZero"/>
        <c:crossBetween val="between"/>
      </c:valAx>
      <c:spPr>
        <a:noFill/>
        <a:ln>
          <a:noFill/>
        </a:ln>
        <a:effectLst/>
      </c:spPr>
    </c:plotArea>
    <c:legend>
      <c:legendPos val="r"/>
      <c:legendEntry>
        <c:idx val="0"/>
        <c:delete val="1"/>
      </c:legendEntry>
      <c:layout>
        <c:manualLayout>
          <c:xMode val="edge"/>
          <c:yMode val="edge"/>
          <c:x val="0.64099630011061537"/>
          <c:y val="0.27047113470471135"/>
          <c:w val="0.34159944215014304"/>
          <c:h val="0.60927296547734511"/>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dirty="0"/>
              <a:t>Сосудистые операции - </a:t>
            </a:r>
            <a:r>
              <a:rPr lang="en-US" dirty="0"/>
              <a:t>181</a:t>
            </a:r>
            <a:r>
              <a:rPr lang="ru-RU" dirty="0"/>
              <a:t>- 202</a:t>
            </a:r>
            <a:r>
              <a:rPr lang="en-US" dirty="0"/>
              <a:t>2</a:t>
            </a:r>
            <a:r>
              <a:rPr lang="ru-RU" dirty="0"/>
              <a:t> год</a:t>
            </a:r>
          </a:p>
        </c:rich>
      </c:tx>
      <c:layout/>
      <c:spPr>
        <a:noFill/>
        <a:ln>
          <a:noFill/>
        </a:ln>
        <a:effectLst/>
      </c:spPr>
    </c:title>
    <c:plotArea>
      <c:layout/>
      <c:barChart>
        <c:barDir val="col"/>
        <c:grouping val="clustered"/>
        <c:ser>
          <c:idx val="0"/>
          <c:order val="0"/>
          <c:tx>
            <c:strRef>
              <c:f>Лист1!$B$1</c:f>
              <c:strCache>
                <c:ptCount val="1"/>
                <c:pt idx="0">
                  <c:v>Сосудистые операции - 223- 2023 год</c:v>
                </c:pt>
              </c:strCache>
            </c:strRef>
          </c:tx>
          <c:spPr>
            <a:solidFill>
              <a:schemeClr val="accent1"/>
            </a:solidFill>
            <a:ln>
              <a:noFill/>
            </a:ln>
            <a:effectLst>
              <a:outerShdw blurRad="254000" sx="102000" sy="102000" algn="ctr" rotWithShape="0">
                <a:prstClr val="black">
                  <a:alpha val="20000"/>
                </a:prstClr>
              </a:outerShdw>
            </a:effectLst>
          </c:spPr>
          <c:dPt>
            <c:idx val="0"/>
            <c:extLst xmlns:c16r2="http://schemas.microsoft.com/office/drawing/2015/06/chart">
              <c:ext xmlns:c16="http://schemas.microsoft.com/office/drawing/2014/chart" uri="{C3380CC4-5D6E-409C-BE32-E72D297353CC}">
                <c16:uniqueId val="{00000001-6150-4799-A125-01508B83B490}"/>
              </c:ext>
            </c:extLst>
          </c:dPt>
          <c:dPt>
            <c:idx val="1"/>
            <c:extLst xmlns:c16r2="http://schemas.microsoft.com/office/drawing/2015/06/chart">
              <c:ext xmlns:c16="http://schemas.microsoft.com/office/drawing/2014/chart" uri="{C3380CC4-5D6E-409C-BE32-E72D297353CC}">
                <c16:uniqueId val="{00000003-6150-4799-A125-01508B83B490}"/>
              </c:ext>
            </c:extLst>
          </c:dPt>
          <c:dPt>
            <c:idx val="2"/>
            <c:extLst xmlns:c16r2="http://schemas.microsoft.com/office/drawing/2015/06/chart">
              <c:ext xmlns:c16="http://schemas.microsoft.com/office/drawing/2014/chart" uri="{C3380CC4-5D6E-409C-BE32-E72D297353CC}">
                <c16:uniqueId val="{00000005-6150-4799-A125-01508B83B490}"/>
              </c:ext>
            </c:extLst>
          </c:dPt>
          <c:dPt>
            <c:idx val="3"/>
            <c:extLst xmlns:c16r2="http://schemas.microsoft.com/office/drawing/2015/06/chart">
              <c:ext xmlns:c16="http://schemas.microsoft.com/office/drawing/2014/chart" uri="{C3380CC4-5D6E-409C-BE32-E72D297353CC}">
                <c16:uniqueId val="{00000007-6150-4799-A125-01508B83B490}"/>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spPr>
              <a:noFill/>
              <a:ln w="9525">
                <a:solidFill>
                  <a:schemeClr val="dk1">
                    <a:lumMod val="65000"/>
                    <a:lumOff val="35000"/>
                  </a:schemeClr>
                </a:solidFill>
                <a:round/>
              </a:ln>
              <a:effectLst/>
            </c:spPr>
          </c:errBars>
          <c:cat>
            <c:strRef>
              <c:f>Лист1!$A$2:$A$5</c:f>
              <c:strCache>
                <c:ptCount val="4"/>
                <c:pt idx="1">
                  <c:v>Комбинированная флебэктомия и  - 73 </c:v>
                </c:pt>
                <c:pt idx="2">
                  <c:v>Перевязка БПВ ( оперю Троянова) - 65</c:v>
                </c:pt>
                <c:pt idx="3">
                  <c:v>Тромбэктомия ПБА - 43</c:v>
                </c:pt>
              </c:strCache>
            </c:strRef>
          </c:cat>
          <c:val>
            <c:numRef>
              <c:f>Лист1!$B$2:$B$5</c:f>
              <c:numCache>
                <c:formatCode>General</c:formatCode>
                <c:ptCount val="4"/>
                <c:pt idx="1">
                  <c:v>73</c:v>
                </c:pt>
                <c:pt idx="2">
                  <c:v>65</c:v>
                </c:pt>
                <c:pt idx="3">
                  <c:v>43</c:v>
                </c:pt>
              </c:numCache>
            </c:numRef>
          </c:val>
          <c:extLst xmlns:c16r2="http://schemas.microsoft.com/office/drawing/2015/06/chart">
            <c:ext xmlns:c16="http://schemas.microsoft.com/office/drawing/2014/chart" uri="{C3380CC4-5D6E-409C-BE32-E72D297353CC}">
              <c16:uniqueId val="{00000009-6150-4799-A125-01508B83B490}"/>
            </c:ext>
          </c:extLst>
        </c:ser>
        <c:dLbls>
          <c:showVal val="1"/>
        </c:dLbls>
        <c:gapWidth val="100"/>
        <c:axId val="150361600"/>
        <c:axId val="150363136"/>
      </c:barChart>
      <c:catAx>
        <c:axId val="150361600"/>
        <c:scaling>
          <c:orientation val="minMax"/>
        </c:scaling>
        <c:delete val="1"/>
        <c:axPos val="b"/>
        <c:numFmt formatCode="General" sourceLinked="1"/>
        <c:tickLblPos val="none"/>
        <c:crossAx val="150363136"/>
        <c:crosses val="autoZero"/>
        <c:auto val="1"/>
        <c:lblAlgn val="ctr"/>
        <c:lblOffset val="100"/>
      </c:catAx>
      <c:valAx>
        <c:axId val="150363136"/>
        <c:scaling>
          <c:orientation val="minMax"/>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50361600"/>
        <c:crosses val="autoZero"/>
        <c:crossBetween val="between"/>
      </c:valAx>
      <c:spPr>
        <a:noFill/>
        <a:ln>
          <a:noFill/>
        </a:ln>
        <a:effectLst/>
      </c:spPr>
    </c:plotArea>
    <c:legend>
      <c:legendPos val="r"/>
      <c:legendEntry>
        <c:idx val="0"/>
        <c:delete val="1"/>
      </c:legendEntry>
      <c:layout>
        <c:manualLayout>
          <c:xMode val="edge"/>
          <c:yMode val="edge"/>
          <c:x val="0.64099630011061537"/>
          <c:y val="0.22725401119561703"/>
          <c:w val="0.34159944215014304"/>
          <c:h val="0.65249008898643934"/>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FD2F27B-FE78-43EE-919D-C8496128D5A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D2F27B-FE78-43EE-919D-C8496128D5A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D2F27B-FE78-43EE-919D-C8496128D5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051B3E61-1DC5-479A-B5B3-3151286B6132}" type="datetimeFigureOut">
              <a:rPr lang="ru-RU" smtClean="0"/>
              <a:pPr/>
              <a:t>12.02.2024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FD2F27B-FE78-43EE-919D-C8496128D5A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1B3E61-1DC5-479A-B5B3-3151286B6132}" type="datetimeFigureOut">
              <a:rPr lang="ru-RU" smtClean="0"/>
              <a:pPr/>
              <a:t>12.02.2024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D2F27B-FE78-43EE-919D-C8496128D5A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E:\&#1042;&#1048;&#1050;&#1040;\&#1042;&#1048;&#1044;&#1045;&#1054;%201.m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E:\&#1042;&#1048;&#1050;&#1040;\&#1042;&#1048;&#1044;&#1045;&#1054;%202.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E:\&#1042;&#1048;&#1050;&#1040;\&#1042;&#1048;&#1044;&#1045;&#1054;%203.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Autofit/>
          </a:bodyPr>
          <a:lstStyle/>
          <a:p>
            <a:pPr algn="ctr"/>
            <a:r>
              <a:rPr lang="ru-RU" sz="1600" dirty="0">
                <a:solidFill>
                  <a:schemeClr val="tx1"/>
                </a:solidFill>
                <a:latin typeface="Times New Roman" panose="02020603050405020304" pitchFamily="18" charset="0"/>
                <a:cs typeface="Times New Roman" panose="02020603050405020304" pitchFamily="18" charset="0"/>
              </a:rPr>
              <a:t>Общество с ограниченной ответственностью «</a:t>
            </a:r>
            <a:r>
              <a:rPr lang="ru-RU" sz="1600" dirty="0" err="1">
                <a:solidFill>
                  <a:schemeClr val="tx1"/>
                </a:solidFill>
                <a:latin typeface="Times New Roman" panose="02020603050405020304" pitchFamily="18" charset="0"/>
                <a:cs typeface="Times New Roman" panose="02020603050405020304" pitchFamily="18" charset="0"/>
              </a:rPr>
              <a:t>МедГард</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3" name="Содержимое 2"/>
          <p:cNvSpPr>
            <a:spLocks noGrp="1"/>
          </p:cNvSpPr>
          <p:nvPr>
            <p:ph idx="1"/>
          </p:nvPr>
        </p:nvSpPr>
        <p:spPr>
          <a:xfrm>
            <a:off x="390364" y="1484784"/>
            <a:ext cx="8363272" cy="4839816"/>
          </a:xfrm>
        </p:spPr>
        <p:txBody>
          <a:bodyPr>
            <a:normAutofit lnSpcReduction="10000"/>
          </a:bodyPr>
          <a:lstStyle/>
          <a:p>
            <a:pPr>
              <a:buNone/>
            </a:pPr>
            <a:endParaRPr lang="ru-RU" dirty="0"/>
          </a:p>
          <a:p>
            <a:pPr>
              <a:buNone/>
            </a:pPr>
            <a:endParaRPr lang="ru-RU" dirty="0"/>
          </a:p>
          <a:p>
            <a:pPr>
              <a:buNone/>
            </a:pPr>
            <a:endParaRPr lang="ru-RU" dirty="0"/>
          </a:p>
          <a:p>
            <a:pPr algn="ctr">
              <a:buNone/>
            </a:pPr>
            <a:r>
              <a:rPr lang="ru-RU" dirty="0">
                <a:latin typeface="Times New Roman" panose="02020603050405020304" pitchFamily="18" charset="0"/>
                <a:cs typeface="Times New Roman" panose="02020603050405020304" pitchFamily="18" charset="0"/>
              </a:rPr>
              <a:t>на тему:</a:t>
            </a:r>
          </a:p>
          <a:p>
            <a:pPr algn="ctr">
              <a:buNone/>
            </a:pPr>
            <a:r>
              <a:rPr lang="ru-RU" dirty="0">
                <a:latin typeface="Times New Roman" panose="02020603050405020304" pitchFamily="18" charset="0"/>
                <a:cs typeface="Times New Roman" panose="02020603050405020304" pitchFamily="18" charset="0"/>
              </a:rPr>
              <a:t>« Современный подход к оперативному лечению варикозной болезни нижних конечностей»</a:t>
            </a:r>
          </a:p>
          <a:p>
            <a:pPr>
              <a:buNone/>
            </a:pPr>
            <a:endParaRPr lang="ru-RU" dirty="0">
              <a:latin typeface="Times New Roman" panose="02020603050405020304" pitchFamily="18" charset="0"/>
              <a:cs typeface="Times New Roman" panose="02020603050405020304" pitchFamily="18" charset="0"/>
            </a:endParaRPr>
          </a:p>
          <a:p>
            <a:pPr>
              <a:buNone/>
            </a:pPr>
            <a:endParaRPr lang="ru-RU" dirty="0">
              <a:latin typeface="Times New Roman" panose="02020603050405020304" pitchFamily="18" charset="0"/>
              <a:cs typeface="Times New Roman" panose="02020603050405020304" pitchFamily="18" charset="0"/>
            </a:endParaRPr>
          </a:p>
          <a:p>
            <a:pPr algn="r">
              <a:buNone/>
            </a:pPr>
            <a:r>
              <a:rPr lang="ru-RU" sz="1800" dirty="0">
                <a:latin typeface="Times New Roman" panose="02020603050405020304" pitchFamily="18" charset="0"/>
                <a:cs typeface="Times New Roman" panose="02020603050405020304" pitchFamily="18" charset="0"/>
              </a:rPr>
              <a:t>Подготовила: медицинская операционная медсестра</a:t>
            </a:r>
          </a:p>
          <a:p>
            <a:pPr algn="r">
              <a:buNone/>
            </a:pPr>
            <a:r>
              <a:rPr lang="ru-RU" sz="1800" dirty="0">
                <a:latin typeface="Times New Roman" panose="02020603050405020304" pitchFamily="18" charset="0"/>
                <a:cs typeface="Times New Roman" panose="02020603050405020304" pitchFamily="18" charset="0"/>
              </a:rPr>
              <a:t>Щеркина В.В.</a:t>
            </a:r>
          </a:p>
          <a:p>
            <a:pPr algn="ctr">
              <a:buNone/>
            </a:pPr>
            <a:endParaRPr lang="ru-RU" sz="1800" dirty="0">
              <a:latin typeface="Times New Roman" panose="02020603050405020304" pitchFamily="18" charset="0"/>
              <a:cs typeface="Times New Roman" panose="02020603050405020304" pitchFamily="18" charset="0"/>
            </a:endParaRPr>
          </a:p>
          <a:p>
            <a:pPr algn="ctr">
              <a:buNone/>
            </a:pPr>
            <a:r>
              <a:rPr lang="ru-RU" sz="1800" dirty="0">
                <a:latin typeface="Times New Roman" panose="02020603050405020304" pitchFamily="18" charset="0"/>
                <a:cs typeface="Times New Roman" panose="02020603050405020304" pitchFamily="18" charset="0"/>
              </a:rPr>
              <a:t>г. Самара 2024 г. </a:t>
            </a:r>
          </a:p>
        </p:txBody>
      </p:sp>
      <p:sp>
        <p:nvSpPr>
          <p:cNvPr id="6" name="Прямоугольник 5">
            <a:extLst>
              <a:ext uri="{FF2B5EF4-FFF2-40B4-BE49-F238E27FC236}">
                <a16:creationId xmlns:a16="http://schemas.microsoft.com/office/drawing/2014/main" xmlns="" id="{734A0B90-6B95-6493-4705-DFDB30B63CF1}"/>
              </a:ext>
            </a:extLst>
          </p:cNvPr>
          <p:cNvSpPr/>
          <p:nvPr/>
        </p:nvSpPr>
        <p:spPr>
          <a:xfrm>
            <a:off x="2051720" y="1844824"/>
            <a:ext cx="4707059"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Презентация</a:t>
            </a:r>
          </a:p>
        </p:txBody>
      </p:sp>
    </p:spTree>
    <p:extLst>
      <p:ext uri="{BB962C8B-B14F-4D97-AF65-F5344CB8AC3E}">
        <p14:creationId xmlns:p14="http://schemas.microsoft.com/office/powerpoint/2010/main" xmlns="" val="33434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ТЕХНИКА ВЫПОЛНЕНИЯ ЭЛВО</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8" y="949953"/>
            <a:ext cx="5059414" cy="5866350"/>
          </a:xfrm>
          <a:prstGeom prst="rect">
            <a:avLst/>
          </a:prstGeom>
          <a:noFill/>
        </p:spPr>
        <p:txBody>
          <a:bodyPr wrap="square">
            <a:spAutoFit/>
          </a:bodyPr>
          <a:lstStyle/>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Введение световода в БПВ через внутривенный катетер. После подведения светящейся точки пилотного луча к зоне СФС (рис.5), над этим местом устанавливают датчик и начинают позиционирование рабочей части световода. Используя попеременно поперечное и продольное (по отношению к оси вены) положение датчика ультразвукового сканера, добиваются расположения торца световода </a:t>
            </a:r>
            <a:r>
              <a:rPr lang="ru-RU" sz="1800" dirty="0" err="1">
                <a:solidFill>
                  <a:srgbClr val="181717"/>
                </a:solidFill>
                <a:effectLst/>
                <a:latin typeface="Times New Roman" panose="02020603050405020304" pitchFamily="18" charset="0"/>
                <a:ea typeface="Calibri" panose="020F0502020204030204" pitchFamily="34" charset="0"/>
              </a:rPr>
              <a:t>superficialis</a:t>
            </a:r>
            <a:r>
              <a:rPr lang="ru-RU" sz="1800" dirty="0">
                <a:solidFill>
                  <a:srgbClr val="181717"/>
                </a:solidFill>
                <a:effectLst/>
                <a:latin typeface="Times New Roman" panose="02020603050405020304" pitchFamily="18" charset="0"/>
                <a:ea typeface="Calibri" panose="020F0502020204030204" pitchFamily="34" charset="0"/>
              </a:rPr>
              <a:t>.</a:t>
            </a:r>
          </a:p>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Начало позиционирования рабочей у места впадения </a:t>
            </a:r>
            <a:r>
              <a:rPr lang="ru-RU" sz="1800" dirty="0" err="1">
                <a:solidFill>
                  <a:srgbClr val="181717"/>
                </a:solidFill>
                <a:effectLst/>
                <a:latin typeface="Times New Roman" panose="02020603050405020304" pitchFamily="18" charset="0"/>
                <a:ea typeface="Calibri" panose="020F0502020204030204" pitchFamily="34" charset="0"/>
              </a:rPr>
              <a:t>v.epigastrica</a:t>
            </a:r>
            <a:r>
              <a:rPr lang="ru-RU" sz="1800" dirty="0">
                <a:solidFill>
                  <a:srgbClr val="181717"/>
                </a:solidFill>
                <a:effectLst/>
                <a:latin typeface="Times New Roman" panose="02020603050405020304" pitchFamily="18" charset="0"/>
                <a:ea typeface="Calibri" panose="020F0502020204030204" pitchFamily="34" charset="0"/>
              </a:rPr>
              <a:t> части световода. </a:t>
            </a:r>
          </a:p>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Показан момент подведения световода к соустью.</a:t>
            </a:r>
            <a:endParaRPr lang="ru-RU" sz="1800" dirty="0">
              <a:effectLst/>
              <a:latin typeface="Calibri" panose="020F0502020204030204" pitchFamily="34" charset="0"/>
              <a:ea typeface="Calibri" panose="020F0502020204030204" pitchFamily="34" charset="0"/>
            </a:endParaRPr>
          </a:p>
          <a:p>
            <a:pPr algn="just">
              <a:lnSpc>
                <a:spcPct val="150000"/>
              </a:lnSpc>
            </a:pPr>
            <a:endParaRPr lang="ru-RU"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3" name="Рисунок 2">
            <a:extLst>
              <a:ext uri="{FF2B5EF4-FFF2-40B4-BE49-F238E27FC236}">
                <a16:creationId xmlns:a16="http://schemas.microsoft.com/office/drawing/2014/main" xmlns="" id="{64FAE08D-A7FD-B7D0-7699-DBAB188A0BAA}"/>
              </a:ext>
            </a:extLst>
          </p:cNvPr>
          <p:cNvPicPr>
            <a:picLocks noChangeAspect="1"/>
          </p:cNvPicPr>
          <p:nvPr/>
        </p:nvPicPr>
        <p:blipFill>
          <a:blip r:embed="rId2" cstate="print"/>
          <a:stretch>
            <a:fillRect/>
          </a:stretch>
        </p:blipFill>
        <p:spPr>
          <a:xfrm>
            <a:off x="5544376" y="949953"/>
            <a:ext cx="2375728" cy="1859689"/>
          </a:xfrm>
          <a:prstGeom prst="rect">
            <a:avLst/>
          </a:prstGeom>
        </p:spPr>
      </p:pic>
      <p:pic>
        <p:nvPicPr>
          <p:cNvPr id="7" name="Рисунок 6">
            <a:extLst>
              <a:ext uri="{FF2B5EF4-FFF2-40B4-BE49-F238E27FC236}">
                <a16:creationId xmlns:a16="http://schemas.microsoft.com/office/drawing/2014/main" xmlns="" id="{1E8331B4-C7E9-3C8C-A7D2-008919BF76A0}"/>
              </a:ext>
            </a:extLst>
          </p:cNvPr>
          <p:cNvPicPr>
            <a:picLocks noChangeAspect="1"/>
          </p:cNvPicPr>
          <p:nvPr/>
        </p:nvPicPr>
        <p:blipFill>
          <a:blip r:embed="rId3" cstate="print"/>
          <a:stretch>
            <a:fillRect/>
          </a:stretch>
        </p:blipFill>
        <p:spPr>
          <a:xfrm>
            <a:off x="6724218" y="2863365"/>
            <a:ext cx="2170584" cy="2073683"/>
          </a:xfrm>
          <a:prstGeom prst="rect">
            <a:avLst/>
          </a:prstGeom>
        </p:spPr>
      </p:pic>
      <p:pic>
        <p:nvPicPr>
          <p:cNvPr id="8" name="Рисунок 7">
            <a:extLst>
              <a:ext uri="{FF2B5EF4-FFF2-40B4-BE49-F238E27FC236}">
                <a16:creationId xmlns:a16="http://schemas.microsoft.com/office/drawing/2014/main" xmlns="" id="{B44AF826-6C0E-9B34-A67C-4DA962F43624}"/>
              </a:ext>
            </a:extLst>
          </p:cNvPr>
          <p:cNvPicPr>
            <a:picLocks noChangeAspect="1"/>
          </p:cNvPicPr>
          <p:nvPr/>
        </p:nvPicPr>
        <p:blipFill>
          <a:blip r:embed="rId4" cstate="print"/>
          <a:stretch>
            <a:fillRect/>
          </a:stretch>
        </p:blipFill>
        <p:spPr>
          <a:xfrm>
            <a:off x="5428260" y="4937048"/>
            <a:ext cx="2381250" cy="1795908"/>
          </a:xfrm>
          <a:prstGeom prst="rect">
            <a:avLst/>
          </a:prstGeom>
        </p:spPr>
      </p:pic>
    </p:spTree>
    <p:extLst>
      <p:ext uri="{BB962C8B-B14F-4D97-AF65-F5344CB8AC3E}">
        <p14:creationId xmlns:p14="http://schemas.microsoft.com/office/powerpoint/2010/main" xmlns="" val="82016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СОЗДАНИЕ ТУМЕНСЦЕНТНОЙ АНЕСТЕЗИИ. МОДИЦИКАЦИЯ РАСТВОРА КЛЯЙНА.</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8" y="949953"/>
            <a:ext cx="4106778" cy="6032421"/>
          </a:xfrm>
          <a:prstGeom prst="rect">
            <a:avLst/>
          </a:prstGeom>
          <a:noFill/>
        </p:spPr>
        <p:txBody>
          <a:bodyPr wrap="square">
            <a:spAutoFit/>
          </a:bodyPr>
          <a:lstStyle/>
          <a:p>
            <a:pPr indent="450215" algn="just" fontAlgn="t">
              <a:lnSpc>
                <a:spcPct val="150000"/>
              </a:lnSpc>
              <a:spcAft>
                <a:spcPts val="1500"/>
              </a:spcAft>
            </a:pPr>
            <a:r>
              <a:rPr lang="ru-RU" sz="1400" dirty="0">
                <a:solidFill>
                  <a:srgbClr val="181717"/>
                </a:solidFill>
                <a:effectLst/>
                <a:latin typeface="Times New Roman" panose="02020603050405020304" pitchFamily="18" charset="0"/>
                <a:ea typeface="Times New Roman" panose="02020603050405020304" pitchFamily="18" charset="0"/>
              </a:rPr>
              <a:t>Следующим шагом создаётся </a:t>
            </a:r>
            <a:r>
              <a:rPr lang="ru-RU" sz="1400" dirty="0" err="1">
                <a:solidFill>
                  <a:srgbClr val="181717"/>
                </a:solidFill>
                <a:effectLst/>
                <a:latin typeface="Times New Roman" panose="02020603050405020304" pitchFamily="18" charset="0"/>
                <a:ea typeface="Times New Roman" panose="02020603050405020304" pitchFamily="18" charset="0"/>
              </a:rPr>
              <a:t>тумесцентная</a:t>
            </a:r>
            <a:r>
              <a:rPr lang="ru-RU" sz="1400" dirty="0">
                <a:solidFill>
                  <a:srgbClr val="181717"/>
                </a:solidFill>
                <a:effectLst/>
                <a:latin typeface="Times New Roman" panose="02020603050405020304" pitchFamily="18" charset="0"/>
                <a:ea typeface="Times New Roman" panose="02020603050405020304" pitchFamily="18" charset="0"/>
              </a:rPr>
              <a:t> анестезия вокруг ствола БПВ (МПВ). Этот ответственный этап должен проводиться под ультразвуковым контролем. Раствор анестетика вокруг сосуда поглощает тепловую энергию лазерного излучения, предупреждая тем самым повреждение окружающих тканей. Кроме этого, она необходима для адекватного обезболивания. Сразу после окончательного позиционирования рабочей части световода, внутривенный катетер извлекается. </a:t>
            </a:r>
            <a:endParaRPr lang="ru-RU" sz="1400" dirty="0">
              <a:solidFill>
                <a:srgbClr val="181717"/>
              </a:solidFill>
              <a:latin typeface="Calibri" panose="020F0502020204030204" pitchFamily="34" charset="0"/>
              <a:ea typeface="Times New Roman" panose="02020603050405020304" pitchFamily="18" charset="0"/>
            </a:endParaRPr>
          </a:p>
          <a:p>
            <a:pPr algn="just" fontAlgn="t">
              <a:lnSpc>
                <a:spcPct val="150000"/>
              </a:lnSpc>
              <a:spcAft>
                <a:spcPts val="1500"/>
              </a:spcAft>
            </a:pPr>
            <a:r>
              <a:rPr lang="ru-RU" sz="1400" b="1" dirty="0">
                <a:solidFill>
                  <a:srgbClr val="000000"/>
                </a:solidFill>
                <a:effectLst/>
                <a:latin typeface="Times New Roman" panose="02020603050405020304" pitchFamily="18" charset="0"/>
                <a:ea typeface="Times New Roman" panose="02020603050405020304" pitchFamily="18" charset="0"/>
              </a:rPr>
              <a:t>ПРОВЕДЕНИЕ ЭНДОВЕНОЗНОЙ ЛАЗЕРНОЙ ОБЛИТЕРАЦИИ</a:t>
            </a:r>
            <a:endParaRPr lang="ru-RU" sz="1400" b="1" dirty="0">
              <a:latin typeface="Times New Roman" panose="02020603050405020304" pitchFamily="18" charset="0"/>
              <a:ea typeface="Times New Roman" panose="02020603050405020304" pitchFamily="18" charset="0"/>
            </a:endParaRPr>
          </a:p>
          <a:p>
            <a:pPr algn="just" fontAlgn="t">
              <a:lnSpc>
                <a:spcPct val="150000"/>
              </a:lnSpc>
              <a:spcAft>
                <a:spcPts val="1500"/>
              </a:spcAft>
            </a:pPr>
            <a:r>
              <a:rPr lang="ru-RU" sz="1400" dirty="0">
                <a:solidFill>
                  <a:srgbClr val="181717"/>
                </a:solidFill>
                <a:effectLst/>
                <a:latin typeface="Times New Roman" panose="02020603050405020304" pitchFamily="18" charset="0"/>
                <a:ea typeface="Calibri" panose="020F0502020204030204" pitchFamily="34" charset="0"/>
              </a:rPr>
              <a:t>Для проведения этого этапа важно правильно выбрать параметры излучения лазера. </a:t>
            </a:r>
          </a:p>
          <a:p>
            <a:pPr algn="just" fontAlgn="t">
              <a:lnSpc>
                <a:spcPct val="150000"/>
              </a:lnSpc>
              <a:spcAft>
                <a:spcPts val="1500"/>
              </a:spcAft>
            </a:pPr>
            <a:r>
              <a:rPr lang="ru-RU" sz="1400" dirty="0">
                <a:solidFill>
                  <a:srgbClr val="181717"/>
                </a:solidFill>
                <a:effectLst/>
                <a:latin typeface="Times New Roman" panose="02020603050405020304" pitchFamily="18" charset="0"/>
                <a:ea typeface="Calibri" panose="020F0502020204030204" pitchFamily="34" charset="0"/>
              </a:rPr>
              <a:t>Мы применяем мощность излучения от 5 до 12 Вт.</a:t>
            </a:r>
            <a:endParaRPr lang="ru-RU" sz="1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2" name="Рисунок 1">
            <a:extLst>
              <a:ext uri="{FF2B5EF4-FFF2-40B4-BE49-F238E27FC236}">
                <a16:creationId xmlns:a16="http://schemas.microsoft.com/office/drawing/2014/main" xmlns="" id="{70A2E708-CDE3-B80C-A0F3-4FFD7CFC42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2498" y="1196752"/>
            <a:ext cx="3955556" cy="5400600"/>
          </a:xfrm>
          <a:prstGeom prst="rect">
            <a:avLst/>
          </a:prstGeom>
        </p:spPr>
      </p:pic>
    </p:spTree>
    <p:extLst>
      <p:ext uri="{BB962C8B-B14F-4D97-AF65-F5344CB8AC3E}">
        <p14:creationId xmlns:p14="http://schemas.microsoft.com/office/powerpoint/2010/main" xmlns="" val="2458650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СОЗДАНИЕ ТУМЕНСЦЕНТНОЙ АНЕСТЕЗИИ. МОДИЦИКАЦИЯ РАСТВОРА КЛЯЙНА.</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7" y="949953"/>
            <a:ext cx="8549921" cy="6186309"/>
          </a:xfrm>
          <a:prstGeom prst="rect">
            <a:avLst/>
          </a:prstGeom>
          <a:noFill/>
        </p:spPr>
        <p:txBody>
          <a:bodyPr wrap="square">
            <a:spAutoFit/>
          </a:bodyPr>
          <a:lstStyle/>
          <a:p>
            <a:pPr algn="just">
              <a:lnSpc>
                <a:spcPct val="150000"/>
              </a:lnSpc>
            </a:pPr>
            <a:r>
              <a:rPr lang="ru-RU" sz="1600" dirty="0">
                <a:solidFill>
                  <a:srgbClr val="181717"/>
                </a:solidFill>
                <a:effectLst/>
                <a:latin typeface="Times New Roman" panose="02020603050405020304" pitchFamily="18" charset="0"/>
                <a:ea typeface="Calibri" panose="020F0502020204030204" pitchFamily="34" charset="0"/>
              </a:rPr>
              <a:t>      </a:t>
            </a:r>
            <a:r>
              <a:rPr lang="ru-RU" dirty="0">
                <a:solidFill>
                  <a:srgbClr val="181717"/>
                </a:solidFill>
                <a:effectLst/>
                <a:latin typeface="Times New Roman" panose="02020603050405020304" pitchFamily="18" charset="0"/>
                <a:ea typeface="Calibri" panose="020F0502020204030204" pitchFamily="34" charset="0"/>
              </a:rPr>
              <a:t>Параметры лазерного излучения при диаметре вены возле соустья 8 мм. Лазерный аппарат «</a:t>
            </a:r>
            <a:r>
              <a:rPr lang="en-US" dirty="0" err="1">
                <a:solidFill>
                  <a:srgbClr val="181717"/>
                </a:solidFill>
                <a:latin typeface="Times New Roman" panose="02020603050405020304" pitchFamily="18" charset="0"/>
                <a:ea typeface="Calibri" panose="020F0502020204030204" pitchFamily="34" charset="0"/>
              </a:rPr>
              <a:t>FiberLase</a:t>
            </a:r>
            <a:r>
              <a:rPr lang="ru-RU" dirty="0">
                <a:solidFill>
                  <a:srgbClr val="181717"/>
                </a:solidFill>
                <a:effectLst/>
                <a:latin typeface="Times New Roman" panose="02020603050405020304" pitchFamily="18" charset="0"/>
                <a:ea typeface="Calibri" panose="020F0502020204030204" pitchFamily="34" charset="0"/>
              </a:rPr>
              <a:t>» с длиной волны 1560 нм и регулируемой мощностью от 5 до 12 Вт.</a:t>
            </a:r>
            <a:r>
              <a:rPr lang="ru-RU" dirty="0">
                <a:latin typeface="Calibri" panose="020F0502020204030204" pitchFamily="34" charset="0"/>
                <a:ea typeface="Calibri" panose="020F0502020204030204" pitchFamily="34" charset="0"/>
              </a:rPr>
              <a:t> </a:t>
            </a:r>
            <a:r>
              <a:rPr lang="ru-RU" dirty="0">
                <a:solidFill>
                  <a:srgbClr val="181717"/>
                </a:solidFill>
                <a:effectLst/>
                <a:latin typeface="Times New Roman" panose="02020603050405020304" pitchFamily="18" charset="0"/>
                <a:ea typeface="Calibri" panose="020F0502020204030204" pitchFamily="34" charset="0"/>
              </a:rPr>
              <a:t>Во время проведения ЭВЛО необходим ультразвуковой контроль движущегося световода. На экране монитора ультразвукового сканера при этом хорошо видно образование газа перед рабочей частью световода.</a:t>
            </a:r>
          </a:p>
          <a:p>
            <a:pPr algn="just">
              <a:lnSpc>
                <a:spcPct val="150000"/>
              </a:lnSpc>
            </a:pPr>
            <a:r>
              <a:rPr lang="ru-RU" dirty="0">
                <a:solidFill>
                  <a:srgbClr val="181717"/>
                </a:solidFill>
                <a:effectLst/>
                <a:latin typeface="Times New Roman" panose="02020603050405020304" pitchFamily="18" charset="0"/>
                <a:ea typeface="Calibri" panose="020F0502020204030204" pitchFamily="34" charset="0"/>
              </a:rPr>
              <a:t>      Момент выполнения лазерной облитерации. Отчетливо видны рабочая часть световода, газ и вена, с уплотнёнными </a:t>
            </a:r>
            <a:r>
              <a:rPr lang="ru-RU" dirty="0" err="1">
                <a:solidFill>
                  <a:srgbClr val="181717"/>
                </a:solidFill>
                <a:effectLst/>
                <a:latin typeface="Times New Roman" panose="02020603050405020304" pitchFamily="18" charset="0"/>
                <a:ea typeface="Calibri" panose="020F0502020204030204" pitchFamily="34" charset="0"/>
              </a:rPr>
              <a:t>гиперэхогенными</a:t>
            </a:r>
            <a:r>
              <a:rPr lang="ru-RU" dirty="0">
                <a:solidFill>
                  <a:srgbClr val="181717"/>
                </a:solidFill>
                <a:effectLst/>
                <a:latin typeface="Times New Roman" panose="02020603050405020304" pitchFamily="18" charset="0"/>
                <a:ea typeface="Calibri" panose="020F0502020204030204" pitchFamily="34" charset="0"/>
              </a:rPr>
              <a:t> стенками в участке, обработанном лазером.</a:t>
            </a:r>
            <a:endParaRPr lang="ru-RU" dirty="0">
              <a:effectLst/>
              <a:latin typeface="Calibri" panose="020F0502020204030204" pitchFamily="34" charset="0"/>
              <a:ea typeface="Calibri" panose="020F0502020204030204" pitchFamily="34" charset="0"/>
            </a:endParaRPr>
          </a:p>
          <a:p>
            <a:pPr indent="450215" algn="just">
              <a:lnSpc>
                <a:spcPct val="150000"/>
              </a:lnSpc>
            </a:pPr>
            <a:endParaRPr lang="ru-RU" dirty="0">
              <a:solidFill>
                <a:srgbClr val="181717"/>
              </a:solidFill>
              <a:effectLst/>
              <a:latin typeface="Times New Roman" panose="02020603050405020304" pitchFamily="18" charset="0"/>
              <a:ea typeface="Calibri" panose="020F0502020204030204" pitchFamily="34" charset="0"/>
            </a:endParaRPr>
          </a:p>
          <a:p>
            <a:pPr indent="450215"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indent="450215"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indent="450215" algn="just">
              <a:lnSpc>
                <a:spcPct val="150000"/>
              </a:lnSpc>
            </a:pPr>
            <a:endParaRPr lang="ru-RU" dirty="0">
              <a:solidFill>
                <a:srgbClr val="181717"/>
              </a:solidFill>
              <a:effectLst/>
              <a:latin typeface="Times New Roman" panose="02020603050405020304" pitchFamily="18" charset="0"/>
              <a:ea typeface="Calibri" panose="020F0502020204030204" pitchFamily="34" charset="0"/>
            </a:endParaRPr>
          </a:p>
          <a:p>
            <a:pPr indent="450215" algn="just">
              <a:lnSpc>
                <a:spcPct val="150000"/>
              </a:lnSpc>
            </a:pPr>
            <a:r>
              <a:rPr lang="ru-RU" dirty="0">
                <a:solidFill>
                  <a:srgbClr val="181717"/>
                </a:solidFill>
                <a:effectLst/>
                <a:latin typeface="Times New Roman" panose="02020603050405020304" pitchFamily="18" charset="0"/>
                <a:ea typeface="Calibri" panose="020F0502020204030204" pitchFamily="34" charset="0"/>
              </a:rPr>
              <a:t>Всего на облитерацию БПВ от СФС до нижней трети бедра требуется около 300–350 импульсов.</a:t>
            </a:r>
            <a:endParaRPr lang="ru-RU" dirty="0">
              <a:effectLst/>
              <a:latin typeface="Calibri" panose="020F0502020204030204" pitchFamily="34" charset="0"/>
              <a:ea typeface="Calibri" panose="020F0502020204030204" pitchFamily="34" charset="0"/>
            </a:endParaRPr>
          </a:p>
          <a:p>
            <a:endParaRPr lang="ru-RU"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3" name="Рисунок 2">
            <a:extLst>
              <a:ext uri="{FF2B5EF4-FFF2-40B4-BE49-F238E27FC236}">
                <a16:creationId xmlns:a16="http://schemas.microsoft.com/office/drawing/2014/main" xmlns="" id="{36D47AB0-D264-D244-F48F-55559654260B}"/>
              </a:ext>
            </a:extLst>
          </p:cNvPr>
          <p:cNvPicPr>
            <a:picLocks noChangeAspect="1"/>
          </p:cNvPicPr>
          <p:nvPr/>
        </p:nvPicPr>
        <p:blipFill>
          <a:blip r:embed="rId2" cstate="print"/>
          <a:stretch>
            <a:fillRect/>
          </a:stretch>
        </p:blipFill>
        <p:spPr>
          <a:xfrm>
            <a:off x="2699792" y="3951656"/>
            <a:ext cx="3312368" cy="1847850"/>
          </a:xfrm>
          <a:prstGeom prst="rect">
            <a:avLst/>
          </a:prstGeom>
        </p:spPr>
      </p:pic>
    </p:spTree>
    <p:extLst>
      <p:ext uri="{BB962C8B-B14F-4D97-AF65-F5344CB8AC3E}">
        <p14:creationId xmlns:p14="http://schemas.microsoft.com/office/powerpoint/2010/main" xmlns="" val="375362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СОЗДАНИЕ ТУМЕНСЦЕНТНОЙ АНЕСТЕЗИИ. МОДИЦИКАЦИЯ РАСТВОРА КЛЯЙНА.</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8" y="980728"/>
            <a:ext cx="8549921" cy="4247317"/>
          </a:xfrm>
          <a:prstGeom prst="rect">
            <a:avLst/>
          </a:prstGeom>
          <a:noFill/>
        </p:spPr>
        <p:txBody>
          <a:bodyPr wrap="square">
            <a:spAutoFit/>
          </a:bodyPr>
          <a:lstStyle/>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rPr>
              <a:t>По окончанию процедуры ЭВЛО, хирург прекращает подачу лазерного излучения на расстоянии 1,5–2 см от места прокола кожи, чтобы не вызвать её ожога. Затем световод извлекается из вены. Далее проводится контроль выполненной процедуры. Ультразвуковой датчик вновь устанавливается в проекции СФС (СПС). Проверяется состояние магистральной глубокой вены. Затем, в поперечном положении к оси коагулированной вены, ультразвуковой датчик проводится в дистальном направлении. Проверяется полнота обработки вены и наличие перфораций.    </a:t>
            </a:r>
          </a:p>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rPr>
              <a:t>Наложение компрессионного бандажа служит двум целям: уменьшению диаметра и созданию своего рода иммобилизации коагулированной вены.</a:t>
            </a:r>
            <a:endParaRPr lang="ru-RU" sz="1400" dirty="0">
              <a:effectLst/>
              <a:latin typeface="Calibri" panose="020F0502020204030204" pitchFamily="34" charset="0"/>
              <a:ea typeface="Calibri" panose="020F0502020204030204" pitchFamily="34" charset="0"/>
            </a:endParaRPr>
          </a:p>
          <a:p>
            <a:pPr indent="450215"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a:p>
            <a:pPr algn="just">
              <a:lnSpc>
                <a:spcPct val="150000"/>
              </a:lnSpc>
            </a:pPr>
            <a:r>
              <a:rPr lang="ru-RU" sz="2000" dirty="0">
                <a:solidFill>
                  <a:srgbClr val="181717"/>
                </a:solidFill>
                <a:effectLst/>
                <a:latin typeface="Times New Roman" panose="02020603050405020304" pitchFamily="18" charset="0"/>
                <a:ea typeface="Calibri" panose="020F0502020204030204" pitchFamily="34" charset="0"/>
              </a:rPr>
              <a:t> </a:t>
            </a:r>
            <a:endParaRPr lang="ru-RU" sz="2000" dirty="0">
              <a:effectLst/>
              <a:latin typeface="Calibri" panose="020F0502020204030204" pitchFamily="34" charset="0"/>
              <a:ea typeface="Calibri" panose="020F0502020204030204" pitchFamily="34" charset="0"/>
            </a:endParaRPr>
          </a:p>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a:p>
            <a:endParaRPr lang="ru-RU" sz="1800" dirty="0">
              <a:effectLst/>
              <a:latin typeface="Times New Roman" panose="02020603050405020304" pitchFamily="18" charset="0"/>
              <a:ea typeface="Times New Roman" panose="02020603050405020304" pitchFamily="18" charset="0"/>
            </a:endParaRPr>
          </a:p>
        </p:txBody>
      </p:sp>
      <p:pic>
        <p:nvPicPr>
          <p:cNvPr id="20" name="Рисунок 19">
            <a:extLst>
              <a:ext uri="{FF2B5EF4-FFF2-40B4-BE49-F238E27FC236}">
                <a16:creationId xmlns:a16="http://schemas.microsoft.com/office/drawing/2014/main" xmlns="" id="{DD9A8092-2FD6-5173-EEAC-3BF782BE5A3A}"/>
              </a:ext>
            </a:extLst>
          </p:cNvPr>
          <p:cNvPicPr>
            <a:picLocks noChangeAspect="1"/>
          </p:cNvPicPr>
          <p:nvPr/>
        </p:nvPicPr>
        <p:blipFill>
          <a:blip r:embed="rId2" cstate="print"/>
          <a:stretch>
            <a:fillRect/>
          </a:stretch>
        </p:blipFill>
        <p:spPr>
          <a:xfrm>
            <a:off x="2195736" y="3645024"/>
            <a:ext cx="4752528" cy="2724445"/>
          </a:xfrm>
          <a:prstGeom prst="rect">
            <a:avLst/>
          </a:prstGeom>
        </p:spPr>
      </p:pic>
    </p:spTree>
    <p:extLst>
      <p:ext uri="{BB962C8B-B14F-4D97-AF65-F5344CB8AC3E}">
        <p14:creationId xmlns:p14="http://schemas.microsoft.com/office/powerpoint/2010/main" xmlns="" val="2423817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
            </a:r>
            <a:br>
              <a:rPr lang="ru-RU" sz="2200" b="1" dirty="0">
                <a:solidFill>
                  <a:srgbClr val="002060"/>
                </a:solidFill>
                <a:latin typeface="Times New Roman" panose="02020603050405020304" pitchFamily="18" charset="0"/>
              </a:rPr>
            </a:br>
            <a:r>
              <a:rPr lang="ru-RU" sz="2200" b="1" dirty="0">
                <a:solidFill>
                  <a:srgbClr val="002060"/>
                </a:solidFill>
                <a:latin typeface="Times New Roman" panose="02020603050405020304" pitchFamily="18" charset="0"/>
              </a:rPr>
              <a:t>СТАТИСТИКА СОСУДИСТЫХ ОПЕРАЦИЙ ЗА 2022 – 2023 ГГ.</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8" y="980728"/>
            <a:ext cx="8549921" cy="463397"/>
          </a:xfrm>
          <a:prstGeom prst="rect">
            <a:avLst/>
          </a:prstGeom>
          <a:noFill/>
        </p:spPr>
        <p:txBody>
          <a:bodyPr wrap="square">
            <a:spAutoFit/>
          </a:bodyPr>
          <a:lstStyle/>
          <a:p>
            <a:pPr indent="450215" algn="just">
              <a:lnSpc>
                <a:spcPct val="150000"/>
              </a:lnSpc>
            </a:pPr>
            <a:r>
              <a:rPr lang="ru-RU" sz="1800" dirty="0">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graphicFrame>
        <p:nvGraphicFramePr>
          <p:cNvPr id="5" name="Диаграмма 4">
            <a:extLst>
              <a:ext uri="{FF2B5EF4-FFF2-40B4-BE49-F238E27FC236}">
                <a16:creationId xmlns:a16="http://schemas.microsoft.com/office/drawing/2014/main" xmlns="" id="{D96EF882-42D1-EA62-3536-E3DC1D9B771D}"/>
              </a:ext>
            </a:extLst>
          </p:cNvPr>
          <p:cNvGraphicFramePr/>
          <p:nvPr>
            <p:extLst>
              <p:ext uri="{D42A27DB-BD31-4B8C-83A1-F6EECF244321}">
                <p14:modId xmlns:p14="http://schemas.microsoft.com/office/powerpoint/2010/main" xmlns="" val="1774221777"/>
              </p:ext>
            </p:extLst>
          </p:nvPr>
        </p:nvGraphicFramePr>
        <p:xfrm>
          <a:off x="4625162" y="1832192"/>
          <a:ext cx="4378239" cy="35263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Диаграмма 1">
            <a:extLst>
              <a:ext uri="{FF2B5EF4-FFF2-40B4-BE49-F238E27FC236}">
                <a16:creationId xmlns:a16="http://schemas.microsoft.com/office/drawing/2014/main" xmlns="" id="{BEC4BBFE-ABB2-4250-BE17-76D404569E85}"/>
              </a:ext>
            </a:extLst>
          </p:cNvPr>
          <p:cNvGraphicFramePr/>
          <p:nvPr>
            <p:extLst>
              <p:ext uri="{D42A27DB-BD31-4B8C-83A1-F6EECF244321}">
                <p14:modId xmlns:p14="http://schemas.microsoft.com/office/powerpoint/2010/main" xmlns="" val="1385067982"/>
              </p:ext>
            </p:extLst>
          </p:nvPr>
        </p:nvGraphicFramePr>
        <p:xfrm>
          <a:off x="140599" y="1832192"/>
          <a:ext cx="4378239" cy="3526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36974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Franklin Gothic Medium" pitchFamily="34" charset="0"/>
              </a:rPr>
              <a:t>1 ЭТАП ОПЕРАЦИИ</a:t>
            </a:r>
            <a:endParaRPr lang="ru-RU" dirty="0">
              <a:latin typeface="Franklin Gothic Medium" pitchFamily="34" charset="0"/>
            </a:endParaRPr>
          </a:p>
        </p:txBody>
      </p:sp>
      <p:pic>
        <p:nvPicPr>
          <p:cNvPr id="4" name="ВИДЕО 1.mov">
            <a:hlinkClick r:id="" action="ppaction://media"/>
          </p:cNvPr>
          <p:cNvPicPr>
            <a:picLocks noGrp="1" noRot="1" noChangeAspect="1"/>
          </p:cNvPicPr>
          <p:nvPr>
            <p:ph idx="1"/>
            <a:videoFile r:link="rId1"/>
          </p:nvPr>
        </p:nvPicPr>
        <p:blipFill>
          <a:blip r:embed="rId3" cstate="print"/>
          <a:stretch>
            <a:fillRect/>
          </a:stretch>
        </p:blipFill>
        <p:spPr>
          <a:xfrm>
            <a:off x="899592" y="2276872"/>
            <a:ext cx="7632848" cy="37444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Franklin Gothic Medium" pitchFamily="34" charset="0"/>
              </a:rPr>
              <a:t>2 ЭТАП ОПЕРАЦИИ</a:t>
            </a:r>
            <a:endParaRPr lang="ru-RU" dirty="0">
              <a:latin typeface="Franklin Gothic Medium" pitchFamily="34" charset="0"/>
            </a:endParaRPr>
          </a:p>
        </p:txBody>
      </p:sp>
      <p:pic>
        <p:nvPicPr>
          <p:cNvPr id="4" name="ВИДЕО 2.MP4">
            <a:hlinkClick r:id="" action="ppaction://media"/>
          </p:cNvPr>
          <p:cNvPicPr>
            <a:picLocks noGrp="1" noRot="1" noChangeAspect="1"/>
          </p:cNvPicPr>
          <p:nvPr>
            <p:ph idx="1"/>
            <a:videoFile r:link="rId1"/>
          </p:nvPr>
        </p:nvPicPr>
        <p:blipFill>
          <a:blip r:embed="rId3" cstate="print"/>
          <a:stretch>
            <a:fillRect/>
          </a:stretch>
        </p:blipFill>
        <p:spPr>
          <a:xfrm>
            <a:off x="755576" y="2132856"/>
            <a:ext cx="7848872" cy="38884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Franklin Gothic Medium" pitchFamily="34" charset="0"/>
              </a:rPr>
              <a:t>3 ЭТАП ОПЕРАЦИИ</a:t>
            </a:r>
            <a:endParaRPr lang="ru-RU" dirty="0">
              <a:latin typeface="Franklin Gothic Medium" pitchFamily="34" charset="0"/>
            </a:endParaRPr>
          </a:p>
        </p:txBody>
      </p:sp>
      <p:pic>
        <p:nvPicPr>
          <p:cNvPr id="4" name="ВИДЕО 3.MP4">
            <a:hlinkClick r:id="" action="ppaction://media"/>
          </p:cNvPr>
          <p:cNvPicPr>
            <a:picLocks noGrp="1" noRot="1" noChangeAspect="1"/>
          </p:cNvPicPr>
          <p:nvPr>
            <p:ph idx="1"/>
            <a:videoFile r:link="rId1"/>
          </p:nvPr>
        </p:nvPicPr>
        <p:blipFill>
          <a:blip r:embed="rId3" cstate="print"/>
          <a:stretch>
            <a:fillRect/>
          </a:stretch>
        </p:blipFill>
        <p:spPr>
          <a:xfrm>
            <a:off x="395536" y="2276872"/>
            <a:ext cx="8280920" cy="41044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249198" y="980728"/>
            <a:ext cx="8549921" cy="463397"/>
          </a:xfrm>
          <a:prstGeom prst="rect">
            <a:avLst/>
          </a:prstGeom>
          <a:noFill/>
        </p:spPr>
        <p:txBody>
          <a:bodyPr wrap="square">
            <a:spAutoFit/>
          </a:bodyPr>
          <a:lstStyle/>
          <a:p>
            <a:pPr indent="450215" algn="just">
              <a:lnSpc>
                <a:spcPct val="150000"/>
              </a:lnSpc>
            </a:pPr>
            <a:r>
              <a:rPr lang="ru-RU" sz="1800" dirty="0">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sp>
        <p:nvSpPr>
          <p:cNvPr id="2" name="Прямоугольник 1">
            <a:extLst>
              <a:ext uri="{FF2B5EF4-FFF2-40B4-BE49-F238E27FC236}">
                <a16:creationId xmlns:a16="http://schemas.microsoft.com/office/drawing/2014/main" xmlns="" id="{E48A48D3-D39F-E920-DA3A-C6DEADC75D34}"/>
              </a:ext>
            </a:extLst>
          </p:cNvPr>
          <p:cNvSpPr/>
          <p:nvPr/>
        </p:nvSpPr>
        <p:spPr>
          <a:xfrm>
            <a:off x="729191" y="2967335"/>
            <a:ext cx="7685630" cy="923330"/>
          </a:xfrm>
          <a:prstGeom prst="rect">
            <a:avLst/>
          </a:prstGeom>
          <a:noFill/>
        </p:spPr>
        <p:txBody>
          <a:bodyPr wrap="none" lIns="91440" tIns="45720" rIns="91440" bIns="45720">
            <a:spAutoFit/>
          </a:bodyPr>
          <a:lstStyle/>
          <a:p>
            <a:pPr algn="ctr"/>
            <a:r>
              <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Спасибо за внимание!</a:t>
            </a:r>
          </a:p>
        </p:txBody>
      </p:sp>
    </p:spTree>
    <p:extLst>
      <p:ext uri="{BB962C8B-B14F-4D97-AF65-F5344CB8AC3E}">
        <p14:creationId xmlns:p14="http://schemas.microsoft.com/office/powerpoint/2010/main" xmlns="" val="365540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Autofit/>
          </a:bodyPr>
          <a:lstStyle/>
          <a:p>
            <a:r>
              <a:rPr lang="ru-RU" sz="2800" dirty="0">
                <a:solidFill>
                  <a:srgbClr val="002060"/>
                </a:solidFill>
                <a:latin typeface="Times New Roman" panose="02020603050405020304" pitchFamily="18" charset="0"/>
                <a:cs typeface="Times New Roman" panose="02020603050405020304" pitchFamily="18" charset="0"/>
              </a:rPr>
              <a:t>ВВЕДЕНИЕ</a:t>
            </a:r>
          </a:p>
        </p:txBody>
      </p:sp>
      <p:sp>
        <p:nvSpPr>
          <p:cNvPr id="3" name="Содержимое 2"/>
          <p:cNvSpPr>
            <a:spLocks noGrp="1"/>
          </p:cNvSpPr>
          <p:nvPr>
            <p:ph idx="1"/>
          </p:nvPr>
        </p:nvSpPr>
        <p:spPr>
          <a:xfrm>
            <a:off x="323528" y="1412776"/>
            <a:ext cx="6120680" cy="5112568"/>
          </a:xfrm>
        </p:spPr>
        <p:txBody>
          <a:bodyPr>
            <a:normAutofit/>
          </a:bodyPr>
          <a:lstStyle/>
          <a:p>
            <a:pPr indent="0" algn="just">
              <a:lnSpc>
                <a:spcPct val="150000"/>
              </a:lnSpc>
              <a:buNone/>
            </a:pPr>
            <a:r>
              <a:rPr lang="ru-RU" sz="1800" dirty="0">
                <a:effectLst/>
                <a:latin typeface="Times New Roman" panose="02020603050405020304" pitchFamily="18" charset="0"/>
                <a:ea typeface="Calibri" panose="020F0502020204030204" pitchFamily="34" charset="0"/>
              </a:rPr>
              <a:t>— Что такое варикозное расширение вен и от чего развивается это заболевание?</a:t>
            </a:r>
            <a:endParaRPr lang="en-US" sz="1800" dirty="0">
              <a:latin typeface="Calibri" panose="020F0502020204030204" pitchFamily="34" charset="0"/>
              <a:ea typeface="Calibri" panose="020F0502020204030204" pitchFamily="34" charset="0"/>
            </a:endParaRPr>
          </a:p>
          <a:p>
            <a:pPr indent="0" algn="just">
              <a:lnSpc>
                <a:spcPct val="150000"/>
              </a:lnSpc>
              <a:buNone/>
            </a:pPr>
            <a:r>
              <a:rPr lang="ru-RU" sz="1800" dirty="0">
                <a:effectLst/>
                <a:latin typeface="Times New Roman" panose="02020603050405020304" pitchFamily="18" charset="0"/>
                <a:ea typeface="Calibri" panose="020F0502020204030204" pitchFamily="34" charset="0"/>
              </a:rPr>
              <a:t>— Варикозное расширение вен – это патологическое состояние, связанное с застоем или извращением кровотока в венозной системе нижних конечностей. </a:t>
            </a:r>
            <a:endParaRPr lang="ru-RU" dirty="0"/>
          </a:p>
        </p:txBody>
      </p:sp>
      <p:pic>
        <p:nvPicPr>
          <p:cNvPr id="11" name="Рисунок 10">
            <a:extLst>
              <a:ext uri="{FF2B5EF4-FFF2-40B4-BE49-F238E27FC236}">
                <a16:creationId xmlns:a16="http://schemas.microsoft.com/office/drawing/2014/main" xmlns="" id="{66A9FE5C-2ADF-F8E8-80E8-4A43CCEA77BE}"/>
              </a:ext>
            </a:extLst>
          </p:cNvPr>
          <p:cNvPicPr>
            <a:picLocks noChangeAspect="1"/>
          </p:cNvPicPr>
          <p:nvPr/>
        </p:nvPicPr>
        <p:blipFill>
          <a:blip r:embed="rId2" cstate="print"/>
          <a:stretch>
            <a:fillRect/>
          </a:stretch>
        </p:blipFill>
        <p:spPr>
          <a:xfrm>
            <a:off x="6660232" y="1844824"/>
            <a:ext cx="2276475" cy="3756982"/>
          </a:xfrm>
          <a:prstGeom prst="rect">
            <a:avLst/>
          </a:prstGeom>
        </p:spPr>
      </p:pic>
      <p:pic>
        <p:nvPicPr>
          <p:cNvPr id="1026" name="Picture 2" descr="Варикоз стопы признаки развития патологии | Варикоз стопы признаки развития  патологии - статьи медицинского центра доктора Бегмы в Москве">
            <a:extLst>
              <a:ext uri="{FF2B5EF4-FFF2-40B4-BE49-F238E27FC236}">
                <a16:creationId xmlns:a16="http://schemas.microsoft.com/office/drawing/2014/main" xmlns="" id="{B91F4D97-079B-AFD5-34FD-4A62C12B50B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3717033"/>
            <a:ext cx="4464496" cy="27774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indent="450215" algn="just">
              <a:lnSpc>
                <a:spcPct val="150000"/>
              </a:lnSpc>
            </a:pPr>
            <a:r>
              <a:rPr lang="ru-RU" sz="1800" dirty="0">
                <a:effectLst/>
                <a:latin typeface="Times New Roman" panose="02020603050405020304" pitchFamily="18" charset="0"/>
                <a:ea typeface="Calibri" panose="020F0502020204030204" pitchFamily="34" charset="0"/>
              </a:rPr>
              <a:t>К развитию хронической венозной недостаточности приводят две основные причины: варикозная болезнь и тромбоз глубоких вен нижних конечностей, перенесенный ранее. </a:t>
            </a:r>
            <a:endParaRPr lang="ru-RU" sz="1800" dirty="0">
              <a:effectLst/>
              <a:latin typeface="Calibri" panose="020F0502020204030204" pitchFamily="34" charset="0"/>
              <a:ea typeface="Calibri" panose="020F0502020204030204" pitchFamily="34" charset="0"/>
            </a:endParaRPr>
          </a:p>
          <a:p>
            <a:pPr indent="0" algn="just">
              <a:lnSpc>
                <a:spcPct val="150000"/>
              </a:lnSpc>
              <a:buNone/>
            </a:pPr>
            <a:endParaRPr lang="ru-RU" sz="1800" dirty="0">
              <a:effectLst/>
              <a:latin typeface="Calibri" panose="020F0502020204030204" pitchFamily="34" charset="0"/>
              <a:ea typeface="Calibri" panose="020F0502020204030204" pitchFamily="34" charset="0"/>
            </a:endParaRPr>
          </a:p>
          <a:p>
            <a:endParaRPr lang="ru-RU" dirty="0"/>
          </a:p>
        </p:txBody>
      </p:sp>
      <p:pic>
        <p:nvPicPr>
          <p:cNvPr id="2054" name="Picture 6" descr="Факторы развития варикоза">
            <a:extLst>
              <a:ext uri="{FF2B5EF4-FFF2-40B4-BE49-F238E27FC236}">
                <a16:creationId xmlns:a16="http://schemas.microsoft.com/office/drawing/2014/main" xmlns="" id="{64EF02E3-D6D2-5621-503C-6536A232DF2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254482"/>
            <a:ext cx="6912768" cy="38920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80920" cy="3672408"/>
          </a:xfrm>
        </p:spPr>
        <p:txBody>
          <a:bodyPr>
            <a:noAutofit/>
          </a:bodyPr>
          <a:lstStyle/>
          <a:p>
            <a:pPr indent="450215">
              <a:lnSpc>
                <a:spcPct val="150000"/>
              </a:lnSpc>
            </a:pP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r>
              <a:rPr lang="ru-RU" sz="1800" dirty="0">
                <a:effectLst/>
                <a:latin typeface="Calibri" panose="020F0502020204030204" pitchFamily="34" charset="0"/>
                <a:ea typeface="Calibri" panose="020F0502020204030204" pitchFamily="34" charset="0"/>
              </a:rPr>
              <a:t/>
            </a:r>
            <a:br>
              <a:rPr lang="ru-RU" sz="1800" dirty="0">
                <a:effectLst/>
                <a:latin typeface="Calibri" panose="020F0502020204030204" pitchFamily="34"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b="1" dirty="0">
                <a:effectLst/>
                <a:latin typeface="Times New Roman" panose="02020603050405020304" pitchFamily="18" charset="0"/>
                <a:ea typeface="Calibri" panose="020F0502020204030204" pitchFamily="34" charset="0"/>
              </a:rPr>
              <a:t/>
            </a:r>
            <a:br>
              <a:rPr lang="ru-RU" sz="3200" b="1" dirty="0">
                <a:effectLst/>
                <a:latin typeface="Times New Roman" panose="02020603050405020304" pitchFamily="18"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3200" dirty="0">
                <a:effectLst/>
                <a:latin typeface="Calibri" panose="020F0502020204030204" pitchFamily="34" charset="0"/>
                <a:ea typeface="Calibri" panose="020F0502020204030204" pitchFamily="34" charset="0"/>
              </a:rPr>
              <a:t/>
            </a:r>
            <a:br>
              <a:rPr lang="ru-RU" sz="3200" dirty="0">
                <a:effectLst/>
                <a:latin typeface="Calibri" panose="020F0502020204030204" pitchFamily="34" charset="0"/>
                <a:ea typeface="Calibri" panose="020F0502020204030204" pitchFamily="34" charset="0"/>
              </a:rPr>
            </a:br>
            <a:r>
              <a:rPr lang="ru-RU" sz="2000" b="1" dirty="0">
                <a:effectLst/>
                <a:latin typeface="Times New Roman" panose="02020603050405020304" pitchFamily="18" charset="0"/>
                <a:ea typeface="Calibri" panose="020F0502020204030204" pitchFamily="34" charset="0"/>
              </a:rPr>
              <a:t>ИСТОРИЯ ВОЗНИКНОВЕНИЕ БОЛЕЗНИ И ПУТИ ЕЕ ЛЕЧЕНИЯ.</a:t>
            </a:r>
            <a:r>
              <a:rPr lang="ru-RU" sz="2000" dirty="0">
                <a:solidFill>
                  <a:schemeClr val="tx1"/>
                </a:solidFill>
              </a:rPr>
              <a:t/>
            </a:r>
            <a:br>
              <a:rPr lang="ru-RU" sz="2000" dirty="0">
                <a:solidFill>
                  <a:schemeClr val="tx1"/>
                </a:solidFill>
              </a:rPr>
            </a:br>
            <a:r>
              <a:rPr lang="ru-RU" sz="1800" dirty="0">
                <a:solidFill>
                  <a:srgbClr val="181717"/>
                </a:solidFill>
                <a:effectLst/>
                <a:latin typeface="Times New Roman" panose="02020603050405020304" pitchFamily="18" charset="0"/>
                <a:ea typeface="Calibri" panose="020F0502020204030204" pitchFamily="34" charset="0"/>
              </a:rPr>
              <a:t>Варикозное расширение вен нижних конечностей сопровождает человечество на протяжении всей его истории. Упоминания об этой болезни можно найти и в Ветхом Завете, и у византийских авторов.</a:t>
            </a:r>
            <a:r>
              <a:rPr lang="en-US" sz="1800" dirty="0">
                <a:solidFill>
                  <a:srgbClr val="181717"/>
                </a:solidFill>
                <a:effectLst/>
                <a:latin typeface="Times New Roman" panose="02020603050405020304" pitchFamily="18" charset="0"/>
                <a:ea typeface="Calibri" panose="020F0502020204030204" pitchFamily="34" charset="0"/>
              </a:rPr>
              <a:t> </a:t>
            </a:r>
            <a:r>
              <a:rPr lang="ru-RU" sz="1800" dirty="0">
                <a:solidFill>
                  <a:srgbClr val="181717"/>
                </a:solidFill>
                <a:effectLst/>
                <a:latin typeface="Times New Roman" panose="02020603050405020304" pitchFamily="18" charset="0"/>
                <a:ea typeface="Calibri" panose="020F0502020204030204" pitchFamily="34" charset="0"/>
              </a:rPr>
              <a:t>Считая причиной варикозной болезни наличие рефлюкса через </a:t>
            </a:r>
            <a:r>
              <a:rPr lang="ru-RU" sz="1800" dirty="0" err="1">
                <a:solidFill>
                  <a:srgbClr val="181717"/>
                </a:solidFill>
                <a:effectLst/>
                <a:latin typeface="Times New Roman" panose="02020603050405020304" pitchFamily="18" charset="0"/>
                <a:ea typeface="Calibri" panose="020F0502020204030204" pitchFamily="34" charset="0"/>
              </a:rPr>
              <a:t>сафено-феморальное</a:t>
            </a:r>
            <a:r>
              <a:rPr lang="ru-RU" sz="1800" dirty="0">
                <a:solidFill>
                  <a:srgbClr val="181717"/>
                </a:solidFill>
                <a:effectLst/>
                <a:latin typeface="Times New Roman" panose="02020603050405020304" pitchFamily="18" charset="0"/>
                <a:ea typeface="Calibri" panose="020F0502020204030204" pitchFamily="34" charset="0"/>
              </a:rPr>
              <a:t> соустье, </a:t>
            </a:r>
            <a:r>
              <a:rPr lang="ru-RU" sz="1800" dirty="0" err="1">
                <a:solidFill>
                  <a:srgbClr val="181717"/>
                </a:solidFill>
                <a:effectLst/>
                <a:latin typeface="Times New Roman" panose="02020603050405020304" pitchFamily="18" charset="0"/>
                <a:ea typeface="Calibri" panose="020F0502020204030204" pitchFamily="34" charset="0"/>
              </a:rPr>
              <a:t>Fridrich</a:t>
            </a:r>
            <a:r>
              <a:rPr lang="ru-RU" sz="1800" dirty="0">
                <a:solidFill>
                  <a:srgbClr val="181717"/>
                </a:solidFill>
                <a:effectLst/>
                <a:latin typeface="Times New Roman" panose="02020603050405020304" pitchFamily="18" charset="0"/>
                <a:ea typeface="Calibri" panose="020F0502020204030204" pitchFamily="34" charset="0"/>
              </a:rPr>
              <a:t> </a:t>
            </a:r>
            <a:r>
              <a:rPr lang="ru-RU" sz="1800" dirty="0" err="1">
                <a:solidFill>
                  <a:srgbClr val="181717"/>
                </a:solidFill>
                <a:effectLst/>
                <a:latin typeface="Times New Roman" panose="02020603050405020304" pitchFamily="18" charset="0"/>
                <a:ea typeface="Calibri" panose="020F0502020204030204" pitchFamily="34" charset="0"/>
              </a:rPr>
              <a:t>von</a:t>
            </a:r>
            <a:r>
              <a:rPr lang="ru-RU" sz="1800" dirty="0">
                <a:solidFill>
                  <a:srgbClr val="181717"/>
                </a:solidFill>
                <a:effectLst/>
                <a:latin typeface="Times New Roman" panose="02020603050405020304" pitchFamily="18" charset="0"/>
                <a:ea typeface="Calibri" panose="020F0502020204030204" pitchFamily="34" charset="0"/>
              </a:rPr>
              <a:t> </a:t>
            </a:r>
            <a:r>
              <a:rPr lang="ru-RU" sz="1800" dirty="0" err="1">
                <a:solidFill>
                  <a:srgbClr val="181717"/>
                </a:solidFill>
                <a:effectLst/>
                <a:latin typeface="Times New Roman" panose="02020603050405020304" pitchFamily="18" charset="0"/>
                <a:ea typeface="Calibri" panose="020F0502020204030204" pitchFamily="34" charset="0"/>
              </a:rPr>
              <a:t>Trendelenburg</a:t>
            </a:r>
            <a:r>
              <a:rPr lang="ru-RU" sz="1800" dirty="0">
                <a:solidFill>
                  <a:srgbClr val="181717"/>
                </a:solidFill>
                <a:effectLst/>
                <a:latin typeface="Times New Roman" panose="02020603050405020304" pitchFamily="18" charset="0"/>
                <a:ea typeface="Calibri" panose="020F0502020204030204" pitchFamily="34" charset="0"/>
              </a:rPr>
              <a:t> в 1860 году предложил выполнять через поперечный разрез в верхней трети бедра </a:t>
            </a:r>
            <a:r>
              <a:rPr lang="ru-RU" sz="1800" dirty="0" err="1">
                <a:solidFill>
                  <a:srgbClr val="181717"/>
                </a:solidFill>
                <a:effectLst/>
                <a:latin typeface="Times New Roman" panose="02020603050405020304" pitchFamily="18" charset="0"/>
                <a:ea typeface="Calibri" panose="020F0502020204030204" pitchFamily="34" charset="0"/>
              </a:rPr>
              <a:t>лигирование</a:t>
            </a:r>
            <a:r>
              <a:rPr lang="ru-RU" sz="1800" dirty="0">
                <a:solidFill>
                  <a:srgbClr val="181717"/>
                </a:solidFill>
                <a:effectLst/>
                <a:latin typeface="Times New Roman" panose="02020603050405020304" pitchFamily="18" charset="0"/>
                <a:ea typeface="Calibri" panose="020F0502020204030204" pitchFamily="34" charset="0"/>
              </a:rPr>
              <a:t> и пересечение большой подкожной вены.</a:t>
            </a:r>
            <a:r>
              <a:rPr lang="ru-RU" sz="1800" dirty="0">
                <a:effectLst/>
                <a:latin typeface="Calibri" panose="020F0502020204030204" pitchFamily="34" charset="0"/>
                <a:ea typeface="Calibri" panose="020F0502020204030204" pitchFamily="34" charset="0"/>
              </a:rPr>
              <a:t/>
            </a:r>
            <a:br>
              <a:rPr lang="ru-RU" sz="1800" dirty="0">
                <a:effectLst/>
                <a:latin typeface="Calibri" panose="020F0502020204030204" pitchFamily="34" charset="0"/>
                <a:ea typeface="Calibri" panose="020F0502020204030204" pitchFamily="34" charset="0"/>
              </a:rPr>
            </a:br>
            <a:endParaRPr lang="ru-RU" sz="3600" dirty="0"/>
          </a:p>
        </p:txBody>
      </p:sp>
      <p:pic>
        <p:nvPicPr>
          <p:cNvPr id="4" name="Рисунок 3">
            <a:extLst>
              <a:ext uri="{FF2B5EF4-FFF2-40B4-BE49-F238E27FC236}">
                <a16:creationId xmlns:a16="http://schemas.microsoft.com/office/drawing/2014/main" xmlns="" id="{8B59BBD4-8989-36C4-B6F3-AB0CD6391B8B}"/>
              </a:ext>
            </a:extLst>
          </p:cNvPr>
          <p:cNvPicPr>
            <a:picLocks noChangeAspect="1"/>
          </p:cNvPicPr>
          <p:nvPr/>
        </p:nvPicPr>
        <p:blipFill>
          <a:blip r:embed="rId2" cstate="print"/>
          <a:stretch>
            <a:fillRect/>
          </a:stretch>
        </p:blipFill>
        <p:spPr>
          <a:xfrm>
            <a:off x="2051720" y="3429000"/>
            <a:ext cx="6408712" cy="33740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effectLst/>
                <a:latin typeface="Times New Roman" panose="02020603050405020304" pitchFamily="18" charset="0"/>
                <a:ea typeface="Calibri" panose="020F0502020204030204" pitchFamily="34" charset="0"/>
              </a:rPr>
              <a:t>ИСТОРИЯ ВОЗНИКНОВЕНИЕ БОЛЕЗНИ И ПУТИ ЕЕ ЛЕЧЕНИЯ</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179512" y="1094436"/>
            <a:ext cx="4104456" cy="5916813"/>
          </a:xfrm>
          <a:prstGeom prst="rect">
            <a:avLst/>
          </a:prstGeom>
          <a:noFill/>
        </p:spPr>
        <p:txBody>
          <a:bodyPr wrap="square">
            <a:spAutoFit/>
          </a:bodyPr>
          <a:lstStyle/>
          <a:p>
            <a:pPr indent="450215" algn="just">
              <a:lnSpc>
                <a:spcPct val="150000"/>
              </a:lnSpc>
            </a:pP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В 1905 году </a:t>
            </a:r>
            <a:r>
              <a:rPr lang="ru-RU" sz="16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Keller</a:t>
            </a: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описал </a:t>
            </a:r>
            <a:r>
              <a:rPr lang="ru-RU" sz="16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инвагинационное</a:t>
            </a: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удаление БПВ. В просвет БПВ вводилась витая проволока и фиксировалась к вене. При потягивании за проволоку вена выворачивалась и удалялась.</a:t>
            </a:r>
          </a:p>
          <a:p>
            <a:pPr indent="450215" algn="just">
              <a:lnSpc>
                <a:spcPct val="150000"/>
              </a:lnSpc>
            </a:pP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В НМХЦ им. </a:t>
            </a:r>
            <a:r>
              <a:rPr lang="ru-RU" sz="16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Н.И.Пирогова</a:t>
            </a: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ЭВЛО проводится с 2002 года. Эта технология активно применяется как в стационаре, так и в амбулаторных условиях на базе поликлиник Центра. Опыт лечения с применением ЭВЛО составляет более 3000 пациентов.</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pPr>
            <a:r>
              <a:rPr lang="ru-RU" sz="16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В настоящее время появляются новые технические устройства для выполнения ЭВЛО.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Операция Rindfleish и её результаты (1908)">
            <a:extLst>
              <a:ext uri="{FF2B5EF4-FFF2-40B4-BE49-F238E27FC236}">
                <a16:creationId xmlns:a16="http://schemas.microsoft.com/office/drawing/2014/main" xmlns="" id="{BC41556C-A0E0-C7A9-E0DC-6F6A87AE602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9522" y="929364"/>
            <a:ext cx="3876675"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 , ,">
            <a:extLst>
              <a:ext uri="{FF2B5EF4-FFF2-40B4-BE49-F238E27FC236}">
                <a16:creationId xmlns:a16="http://schemas.microsoft.com/office/drawing/2014/main" xmlns="" id="{56C4409A-E6C1-CBEC-E030-9777E679065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869386"/>
            <a:ext cx="3253033" cy="20261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Варикоз вен конечностей: причины, лечение, стадии, профилактика с помощью  компрессионного трикотажа">
            <a:extLst>
              <a:ext uri="{FF2B5EF4-FFF2-40B4-BE49-F238E27FC236}">
                <a16:creationId xmlns:a16="http://schemas.microsoft.com/office/drawing/2014/main" xmlns="" id="{1188D9B0-38D9-92A8-C174-6D5C9B83403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3055" y="4979955"/>
            <a:ext cx="3017239" cy="1776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538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636680"/>
          </a:xfrm>
        </p:spPr>
        <p:txBody>
          <a:bodyPr>
            <a:normAutofit fontScale="90000"/>
          </a:bodyPr>
          <a:lstStyle/>
          <a:p>
            <a:pPr algn="ctr"/>
            <a:r>
              <a:rPr lang="ru-RU" sz="2200" b="1" dirty="0">
                <a:latin typeface="Times New Roman" panose="02020603050405020304" pitchFamily="18" charset="0"/>
                <a:ea typeface="Calibri" panose="020F0502020204030204" pitchFamily="34" charset="0"/>
              </a:rPr>
              <a:t>ЛЕЧЕНИЕ ВАРИКОЗНОЙ </a:t>
            </a:r>
            <a:r>
              <a:rPr lang="ru-RU" sz="2200" b="1" dirty="0">
                <a:effectLst/>
                <a:latin typeface="Times New Roman" panose="02020603050405020304" pitchFamily="18" charset="0"/>
                <a:ea typeface="Calibri" panose="020F0502020204030204" pitchFamily="34" charset="0"/>
              </a:rPr>
              <a:t> БОЛЕЗНИ В НАШЕЙ КЛИНИКЕ</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179512" y="1094436"/>
            <a:ext cx="4968552" cy="5870646"/>
          </a:xfrm>
          <a:prstGeom prst="rect">
            <a:avLst/>
          </a:prstGeom>
          <a:noFill/>
        </p:spPr>
        <p:txBody>
          <a:bodyPr wrap="square">
            <a:spAutoFit/>
          </a:bodyPr>
          <a:lstStyle/>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В ООО « </a:t>
            </a:r>
            <a:r>
              <a:rPr lang="ru-RU" sz="14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Медгард</a:t>
            </a: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проводятся разнообразные оперативные вмешательства в том числе уникальная </a:t>
            </a:r>
            <a:r>
              <a:rPr lang="ru-RU" sz="14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холицистолитотомия</a:t>
            </a: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уретролитотомия</a:t>
            </a: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офтальмологические, проктологические, офтальмологические, пластические и сосудистые операции. В 2022 году их было 181. В 2023 году - 223 операций.</a:t>
            </a:r>
            <a:r>
              <a:rPr lang="ru-RU" sz="14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В настоящее время наш </a:t>
            </a: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операционный блок состоит из 7 операционных, оснащенных самой современной техникой. Все операционные медсестры взаимозаменяемые и могут ассистировать на всех операциях. </a:t>
            </a:r>
          </a:p>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В нашей клинике проводятся операции ЭВЛО. Оперирующий хирург Неровный Константин Геннадьевич и Евдокимов Виталий Юрьевич. Наш первый аппарат ЭВЛО лазерный аппарат «Лами» с длиной волны 1030 нм. И мощностью от 0,25 до 25 Вт.</a:t>
            </a:r>
          </a:p>
          <a:p>
            <a:pPr indent="450215" algn="just">
              <a:lnSpc>
                <a:spcPct val="150000"/>
              </a:lnSpc>
            </a:pPr>
            <a:r>
              <a:rPr lang="ru-RU" sz="14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На смену этого аппарата в 2021 году пришел более современный и модернизированный аппарат л</a:t>
            </a:r>
            <a:r>
              <a:rPr lang="ru-RU" sz="1400" dirty="0">
                <a:solidFill>
                  <a:srgbClr val="181717"/>
                </a:solidFill>
                <a:latin typeface="Times New Roman" panose="02020603050405020304" pitchFamily="18" charset="0"/>
                <a:ea typeface="Calibri" panose="020F0502020204030204" pitchFamily="34" charset="0"/>
              </a:rPr>
              <a:t>азер</a:t>
            </a:r>
            <a:r>
              <a:rPr lang="en-US" sz="1400" dirty="0">
                <a:solidFill>
                  <a:srgbClr val="181717"/>
                </a:solidFill>
                <a:latin typeface="Times New Roman" panose="02020603050405020304" pitchFamily="18" charset="0"/>
                <a:ea typeface="Calibri" panose="020F0502020204030204" pitchFamily="34" charset="0"/>
              </a:rPr>
              <a:t> </a:t>
            </a:r>
            <a:r>
              <a:rPr lang="ru-RU" sz="1400" dirty="0">
                <a:solidFill>
                  <a:srgbClr val="181717"/>
                </a:solidFill>
                <a:latin typeface="Times New Roman" panose="02020603050405020304" pitchFamily="18" charset="0"/>
                <a:ea typeface="Calibri" panose="020F0502020204030204" pitchFamily="34" charset="0"/>
              </a:rPr>
              <a:t>«</a:t>
            </a:r>
            <a:r>
              <a:rPr lang="en-US" sz="1400" dirty="0" err="1">
                <a:solidFill>
                  <a:srgbClr val="181717"/>
                </a:solidFill>
                <a:latin typeface="Times New Roman" panose="02020603050405020304" pitchFamily="18" charset="0"/>
                <a:ea typeface="Calibri" panose="020F0502020204030204" pitchFamily="34" charset="0"/>
              </a:rPr>
              <a:t>FiberLase</a:t>
            </a:r>
            <a:r>
              <a:rPr lang="ru-RU" sz="1400" dirty="0">
                <a:solidFill>
                  <a:srgbClr val="181717"/>
                </a:solidFill>
                <a:latin typeface="Times New Roman" panose="02020603050405020304" pitchFamily="18" charset="0"/>
                <a:ea typeface="Calibri" panose="020F0502020204030204" pitchFamily="34" charset="0"/>
              </a:rPr>
              <a:t>». </a:t>
            </a:r>
            <a:endPar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Неровный Константин Геннадьевич">
            <a:extLst>
              <a:ext uri="{FF2B5EF4-FFF2-40B4-BE49-F238E27FC236}">
                <a16:creationId xmlns:a16="http://schemas.microsoft.com/office/drawing/2014/main" xmlns="" id="{4E395D5A-9BE5-B676-F335-D83393833B3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3325" y="1127755"/>
            <a:ext cx="1681163" cy="20288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Евдокимов Виталий Юрьевич">
            <a:extLst>
              <a:ext uri="{FF2B5EF4-FFF2-40B4-BE49-F238E27FC236}">
                <a16:creationId xmlns:a16="http://schemas.microsoft.com/office/drawing/2014/main" xmlns="" id="{B5E98888-BC50-52D0-EE3F-66C8D914D81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1628" y="1129521"/>
            <a:ext cx="1682874" cy="202709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Рисунок 6">
            <a:extLst>
              <a:ext uri="{FF2B5EF4-FFF2-40B4-BE49-F238E27FC236}">
                <a16:creationId xmlns:a16="http://schemas.microsoft.com/office/drawing/2014/main" xmlns="" id="{1084F825-8BD8-8FC5-E0DC-D234BD1F99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09525" y="3789269"/>
            <a:ext cx="1908713" cy="1821420"/>
          </a:xfrm>
          <a:prstGeom prst="rect">
            <a:avLst/>
          </a:prstGeom>
        </p:spPr>
      </p:pic>
      <p:pic>
        <p:nvPicPr>
          <p:cNvPr id="11" name="Рисунок 10">
            <a:extLst>
              <a:ext uri="{FF2B5EF4-FFF2-40B4-BE49-F238E27FC236}">
                <a16:creationId xmlns:a16="http://schemas.microsoft.com/office/drawing/2014/main" xmlns="" id="{917CB422-92C2-687B-1DD9-4C0F671D0419}"/>
              </a:ext>
            </a:extLst>
          </p:cNvPr>
          <p:cNvPicPr>
            <a:picLocks noChangeAspect="1"/>
          </p:cNvPicPr>
          <p:nvPr/>
        </p:nvPicPr>
        <p:blipFill>
          <a:blip r:embed="rId5" cstate="print"/>
          <a:stretch>
            <a:fillRect/>
          </a:stretch>
        </p:blipFill>
        <p:spPr>
          <a:xfrm>
            <a:off x="7179699" y="4332492"/>
            <a:ext cx="1784789" cy="1821420"/>
          </a:xfrm>
          <a:prstGeom prst="rect">
            <a:avLst/>
          </a:prstGeom>
        </p:spPr>
      </p:pic>
      <p:sp>
        <p:nvSpPr>
          <p:cNvPr id="14" name="TextBox 13">
            <a:extLst>
              <a:ext uri="{FF2B5EF4-FFF2-40B4-BE49-F238E27FC236}">
                <a16:creationId xmlns:a16="http://schemas.microsoft.com/office/drawing/2014/main" xmlns="" id="{7454482F-61D7-9CF0-870E-65543CB58A07}"/>
              </a:ext>
            </a:extLst>
          </p:cNvPr>
          <p:cNvSpPr txBox="1"/>
          <p:nvPr/>
        </p:nvSpPr>
        <p:spPr>
          <a:xfrm>
            <a:off x="5209525" y="3286444"/>
            <a:ext cx="3754963" cy="307777"/>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       Евдокимов В.Ю.              Неровный К.Г.</a:t>
            </a:r>
          </a:p>
        </p:txBody>
      </p:sp>
      <p:sp>
        <p:nvSpPr>
          <p:cNvPr id="16" name="TextBox 15">
            <a:extLst>
              <a:ext uri="{FF2B5EF4-FFF2-40B4-BE49-F238E27FC236}">
                <a16:creationId xmlns:a16="http://schemas.microsoft.com/office/drawing/2014/main" xmlns="" id="{8361A9E4-49FB-F91A-93C9-BEBBFC65B5DE}"/>
              </a:ext>
            </a:extLst>
          </p:cNvPr>
          <p:cNvSpPr txBox="1"/>
          <p:nvPr/>
        </p:nvSpPr>
        <p:spPr>
          <a:xfrm>
            <a:off x="4931837" y="5728479"/>
            <a:ext cx="2186401" cy="307777"/>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       Аппарат « Лами»</a:t>
            </a:r>
          </a:p>
        </p:txBody>
      </p:sp>
      <p:sp>
        <p:nvSpPr>
          <p:cNvPr id="17" name="TextBox 16">
            <a:extLst>
              <a:ext uri="{FF2B5EF4-FFF2-40B4-BE49-F238E27FC236}">
                <a16:creationId xmlns:a16="http://schemas.microsoft.com/office/drawing/2014/main" xmlns="" id="{6FDF75BC-1670-D11D-73F5-5458C94432E9}"/>
              </a:ext>
            </a:extLst>
          </p:cNvPr>
          <p:cNvSpPr txBox="1"/>
          <p:nvPr/>
        </p:nvSpPr>
        <p:spPr>
          <a:xfrm>
            <a:off x="7087006" y="6271702"/>
            <a:ext cx="2186401" cy="523220"/>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dirty="0">
                <a:solidFill>
                  <a:srgbClr val="181717"/>
                </a:solidFill>
                <a:latin typeface="Times New Roman" panose="02020603050405020304" pitchFamily="18" charset="0"/>
                <a:cs typeface="Times New Roman" panose="02020603050405020304" pitchFamily="18" charset="0"/>
              </a:rPr>
              <a:t>Л</a:t>
            </a:r>
            <a:r>
              <a:rPr lang="ru-RU" sz="1400" dirty="0">
                <a:solidFill>
                  <a:srgbClr val="181717"/>
                </a:solidFill>
                <a:latin typeface="Times New Roman" panose="02020603050405020304" pitchFamily="18" charset="0"/>
                <a:ea typeface="Calibri" panose="020F0502020204030204" pitchFamily="34" charset="0"/>
              </a:rPr>
              <a:t>азер</a:t>
            </a:r>
            <a:r>
              <a:rPr lang="en-US" sz="1400" dirty="0">
                <a:solidFill>
                  <a:srgbClr val="181717"/>
                </a:solidFill>
                <a:latin typeface="Times New Roman" panose="02020603050405020304" pitchFamily="18" charset="0"/>
                <a:ea typeface="Calibri" panose="020F0502020204030204" pitchFamily="34" charset="0"/>
              </a:rPr>
              <a:t> </a:t>
            </a:r>
            <a:r>
              <a:rPr lang="ru-RU" sz="1400" dirty="0">
                <a:solidFill>
                  <a:srgbClr val="181717"/>
                </a:solidFill>
                <a:latin typeface="Times New Roman" panose="02020603050405020304" pitchFamily="18" charset="0"/>
                <a:ea typeface="Calibri" panose="020F0502020204030204" pitchFamily="34" charset="0"/>
              </a:rPr>
              <a:t>«</a:t>
            </a:r>
            <a:r>
              <a:rPr lang="en-US" sz="1400" dirty="0" err="1">
                <a:solidFill>
                  <a:srgbClr val="181717"/>
                </a:solidFill>
                <a:latin typeface="Times New Roman" panose="02020603050405020304" pitchFamily="18" charset="0"/>
                <a:ea typeface="Calibri" panose="020F0502020204030204" pitchFamily="34" charset="0"/>
              </a:rPr>
              <a:t>FiberLase</a:t>
            </a:r>
            <a:r>
              <a:rPr lang="ru-RU" sz="1400" dirty="0">
                <a:solidFill>
                  <a:srgbClr val="181717"/>
                </a:solidFill>
                <a:latin typeface="Times New Roman" panose="02020603050405020304" pitchFamily="18" charset="0"/>
                <a:ea typeface="Calibri" panose="020F0502020204030204" pitchFamily="34" charset="0"/>
              </a:rPr>
              <a:t>». </a:t>
            </a:r>
            <a:endParaRPr lang="ru-RU" sz="140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45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latin typeface="Times New Roman" panose="02020603050405020304" pitchFamily="18" charset="0"/>
                <a:ea typeface="Calibri" panose="020F0502020204030204" pitchFamily="34" charset="0"/>
              </a:rPr>
              <a:t>ПОДГОТОВКА К ОПЕРАЦИИ</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179512" y="1094436"/>
            <a:ext cx="8784976" cy="2542363"/>
          </a:xfrm>
          <a:prstGeom prst="rect">
            <a:avLst/>
          </a:prstGeom>
          <a:noFill/>
        </p:spPr>
        <p:txBody>
          <a:bodyPr wrap="square">
            <a:spAutoFit/>
          </a:bodyPr>
          <a:lstStyle/>
          <a:p>
            <a:pPr indent="450215" algn="just">
              <a:lnSpc>
                <a:spcPct val="150000"/>
              </a:lnSpc>
            </a:pPr>
            <a:r>
              <a:rPr lang="ru-RU" b="1" dirty="0">
                <a:solidFill>
                  <a:srgbClr val="181717"/>
                </a:solidFill>
                <a:effectLst/>
                <a:latin typeface="Times New Roman" panose="02020603050405020304" pitchFamily="18" charset="0"/>
                <a:ea typeface="Calibri" panose="020F0502020204030204" pitchFamily="34" charset="0"/>
              </a:rPr>
              <a:t>Подготовка аппаратуры:</a:t>
            </a:r>
          </a:p>
          <a:p>
            <a:pPr marL="342900" indent="-342900" algn="just">
              <a:lnSpc>
                <a:spcPct val="150000"/>
              </a:lnSpc>
              <a:buAutoNum type="arabicPeriod"/>
            </a:pPr>
            <a:r>
              <a:rPr lang="ru-RU" dirty="0">
                <a:solidFill>
                  <a:srgbClr val="181717"/>
                </a:solidFill>
                <a:latin typeface="Times New Roman" panose="02020603050405020304" pitchFamily="18" charset="0"/>
                <a:ea typeface="Calibri" panose="020F0502020204030204" pitchFamily="34" charset="0"/>
              </a:rPr>
              <a:t>Лазер</a:t>
            </a:r>
            <a:r>
              <a:rPr lang="en-US" dirty="0">
                <a:solidFill>
                  <a:srgbClr val="181717"/>
                </a:solidFill>
                <a:latin typeface="Times New Roman" panose="02020603050405020304" pitchFamily="18" charset="0"/>
                <a:ea typeface="Calibri" panose="020F0502020204030204" pitchFamily="34" charset="0"/>
              </a:rPr>
              <a:t> </a:t>
            </a:r>
            <a:r>
              <a:rPr lang="en-US" dirty="0" err="1">
                <a:solidFill>
                  <a:srgbClr val="181717"/>
                </a:solidFill>
                <a:latin typeface="Times New Roman" panose="02020603050405020304" pitchFamily="18" charset="0"/>
                <a:ea typeface="Calibri" panose="020F0502020204030204" pitchFamily="34" charset="0"/>
              </a:rPr>
              <a:t>FiberLase</a:t>
            </a:r>
            <a:r>
              <a:rPr lang="ru-RU" dirty="0">
                <a:solidFill>
                  <a:srgbClr val="181717"/>
                </a:solidFill>
                <a:latin typeface="Times New Roman" panose="02020603050405020304" pitchFamily="18" charset="0"/>
                <a:ea typeface="Calibri" panose="020F0502020204030204" pitchFamily="34" charset="0"/>
              </a:rPr>
              <a:t> – для прижигания вен. </a:t>
            </a:r>
          </a:p>
          <a:p>
            <a:pPr marL="342900" indent="-342900" algn="just">
              <a:lnSpc>
                <a:spcPct val="150000"/>
              </a:lnSpc>
              <a:buFontTx/>
              <a:buAutoNum type="arabicPeriod"/>
            </a:pPr>
            <a:r>
              <a:rPr lang="ru-RU" dirty="0">
                <a:solidFill>
                  <a:srgbClr val="181717"/>
                </a:solidFill>
                <a:effectLst/>
                <a:latin typeface="Times New Roman" panose="02020603050405020304" pitchFamily="18" charset="0"/>
                <a:ea typeface="Calibri" panose="020F0502020204030204" pitchFamily="34" charset="0"/>
              </a:rPr>
              <a:t>Диспенсер </a:t>
            </a:r>
            <a:r>
              <a:rPr lang="en-US" dirty="0">
                <a:solidFill>
                  <a:srgbClr val="181717"/>
                </a:solidFill>
                <a:latin typeface="Times New Roman" panose="02020603050405020304" pitchFamily="18" charset="0"/>
                <a:ea typeface="Calibri" panose="020F0502020204030204" pitchFamily="34" charset="0"/>
              </a:rPr>
              <a:t>DP 30 - </a:t>
            </a:r>
            <a:r>
              <a:rPr lang="ru-RU" dirty="0">
                <a:solidFill>
                  <a:srgbClr val="181717"/>
                </a:solidFill>
                <a:latin typeface="Times New Roman" panose="02020603050405020304" pitchFamily="18" charset="0"/>
                <a:ea typeface="Calibri" panose="020F0502020204030204" pitchFamily="34" charset="0"/>
              </a:rPr>
              <a:t>и</a:t>
            </a:r>
            <a:r>
              <a:rPr lang="ru-RU" sz="1800" dirty="0">
                <a:solidFill>
                  <a:srgbClr val="181717"/>
                </a:solidFill>
                <a:effectLst/>
                <a:latin typeface="Times New Roman" panose="02020603050405020304" pitchFamily="18" charset="0"/>
                <a:ea typeface="Calibri" panose="020F0502020204030204" pitchFamily="34" charset="0"/>
              </a:rPr>
              <a:t>нфильтрационная помпа DP 30 -— это насос для инфильтрации, специально разработанный для лечения варикозного расширения вен, подающий точно жидкость с оптимально отрегулированным давлением.</a:t>
            </a:r>
            <a:endParaRPr lang="ru-RU" sz="1800" dirty="0">
              <a:effectLst/>
              <a:latin typeface="Calibri" panose="020F0502020204030204" pitchFamily="34" charset="0"/>
              <a:ea typeface="Calibri" panose="020F0502020204030204" pitchFamily="34" charset="0"/>
            </a:endParaRPr>
          </a:p>
          <a:p>
            <a:pPr marL="342900" indent="-342900" algn="just">
              <a:lnSpc>
                <a:spcPct val="150000"/>
              </a:lnSpc>
              <a:buAutoNum type="arabicPeriod"/>
            </a:pPr>
            <a:endParaRPr lang="ru-RU" dirty="0">
              <a:effectLst/>
              <a:latin typeface="Calibri" panose="020F0502020204030204" pitchFamily="34" charset="0"/>
              <a:ea typeface="Calibri" panose="020F0502020204030204" pitchFamily="34" charset="0"/>
            </a:endParaRPr>
          </a:p>
        </p:txBody>
      </p:sp>
      <p:pic>
        <p:nvPicPr>
          <p:cNvPr id="10" name="Рисунок 9">
            <a:extLst>
              <a:ext uri="{FF2B5EF4-FFF2-40B4-BE49-F238E27FC236}">
                <a16:creationId xmlns:a16="http://schemas.microsoft.com/office/drawing/2014/main" xmlns="" id="{41B390E1-4E7D-1A97-E6BF-0C5B04B2DBD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V="1">
            <a:off x="6766723" y="2726303"/>
            <a:ext cx="1581150" cy="1258513"/>
          </a:xfrm>
          <a:prstGeom prst="rect">
            <a:avLst/>
          </a:prstGeom>
          <a:noFill/>
          <a:ln>
            <a:noFill/>
          </a:ln>
        </p:spPr>
      </p:pic>
      <p:sp>
        <p:nvSpPr>
          <p:cNvPr id="12" name="TextBox 11">
            <a:extLst>
              <a:ext uri="{FF2B5EF4-FFF2-40B4-BE49-F238E27FC236}">
                <a16:creationId xmlns:a16="http://schemas.microsoft.com/office/drawing/2014/main" xmlns="" id="{E81A0A88-0426-B647-615B-3EC27B3287C8}"/>
              </a:ext>
            </a:extLst>
          </p:cNvPr>
          <p:cNvSpPr txBox="1"/>
          <p:nvPr/>
        </p:nvSpPr>
        <p:spPr>
          <a:xfrm>
            <a:off x="132926" y="3478195"/>
            <a:ext cx="4583016" cy="369332"/>
          </a:xfrm>
          <a:prstGeom prst="rect">
            <a:avLst/>
          </a:prstGeom>
          <a:noFill/>
        </p:spPr>
        <p:txBody>
          <a:bodyPr wrap="square">
            <a:spAutoFit/>
          </a:bodyPr>
          <a:lstStyle/>
          <a:p>
            <a:r>
              <a:rPr lang="ru-RU" dirty="0">
                <a:solidFill>
                  <a:srgbClr val="181717"/>
                </a:solidFill>
                <a:latin typeface="Times New Roman" panose="02020603050405020304" pitchFamily="18" charset="0"/>
                <a:ea typeface="Calibri" panose="020F0502020204030204" pitchFamily="34" charset="0"/>
              </a:rPr>
              <a:t>3. УЗИ аппарат – для контроля работы.</a:t>
            </a:r>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14" name="Рисунок 13">
            <a:extLst>
              <a:ext uri="{FF2B5EF4-FFF2-40B4-BE49-F238E27FC236}">
                <a16:creationId xmlns:a16="http://schemas.microsoft.com/office/drawing/2014/main" xmlns="" id="{9AA5DBC2-DA07-397C-6B3E-93C269908029}"/>
              </a:ext>
            </a:extLst>
          </p:cNvPr>
          <p:cNvPicPr>
            <a:picLocks noChangeAspect="1"/>
          </p:cNvPicPr>
          <p:nvPr/>
        </p:nvPicPr>
        <p:blipFill>
          <a:blip r:embed="rId3" cstate="print"/>
          <a:stretch>
            <a:fillRect/>
          </a:stretch>
        </p:blipFill>
        <p:spPr>
          <a:xfrm>
            <a:off x="4294452" y="3356074"/>
            <a:ext cx="1315587" cy="1872209"/>
          </a:xfrm>
          <a:prstGeom prst="rect">
            <a:avLst/>
          </a:prstGeom>
        </p:spPr>
      </p:pic>
      <p:sp>
        <p:nvSpPr>
          <p:cNvPr id="16" name="TextBox 15">
            <a:extLst>
              <a:ext uri="{FF2B5EF4-FFF2-40B4-BE49-F238E27FC236}">
                <a16:creationId xmlns:a16="http://schemas.microsoft.com/office/drawing/2014/main" xmlns="" id="{B8307237-7B31-51EC-E760-57FBF4E966A1}"/>
              </a:ext>
            </a:extLst>
          </p:cNvPr>
          <p:cNvSpPr txBox="1"/>
          <p:nvPr/>
        </p:nvSpPr>
        <p:spPr>
          <a:xfrm rot="10800000" flipV="1">
            <a:off x="132926" y="2703905"/>
            <a:ext cx="5375178" cy="3782061"/>
          </a:xfrm>
          <a:prstGeom prst="rect">
            <a:avLst/>
          </a:prstGeom>
          <a:noFill/>
        </p:spPr>
        <p:txBody>
          <a:bodyPr wrap="square">
            <a:spAutoFit/>
          </a:bodyPr>
          <a:lstStyle/>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r>
              <a:rPr lang="ru-RU" dirty="0">
                <a:solidFill>
                  <a:srgbClr val="181717"/>
                </a:solidFill>
                <a:latin typeface="Times New Roman" panose="02020603050405020304" pitchFamily="18" charset="0"/>
                <a:ea typeface="Calibri" panose="020F0502020204030204" pitchFamily="34" charset="0"/>
              </a:rPr>
              <a:t>4.Медсестра готовит инструменты: В/В катетеры, два шприца 20 гр., световод и стрипы.</a:t>
            </a:r>
            <a:endParaRPr lang="en-US" dirty="0">
              <a:solidFill>
                <a:srgbClr val="181717"/>
              </a:solidFill>
              <a:latin typeface="Times New Roman" panose="02020603050405020304" pitchFamily="18" charset="0"/>
              <a:ea typeface="Calibri" panose="020F0502020204030204" pitchFamily="34" charset="0"/>
            </a:endParaRPr>
          </a:p>
        </p:txBody>
      </p:sp>
      <p:pic>
        <p:nvPicPr>
          <p:cNvPr id="17" name="Рисунок 16">
            <a:extLst>
              <a:ext uri="{FF2B5EF4-FFF2-40B4-BE49-F238E27FC236}">
                <a16:creationId xmlns:a16="http://schemas.microsoft.com/office/drawing/2014/main" xmlns="" id="{13BB9AE4-0880-76F8-3C02-2DE8A2582619}"/>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4820431"/>
            <a:ext cx="2551737" cy="1916130"/>
          </a:xfrm>
          <a:prstGeom prst="rect">
            <a:avLst/>
          </a:prstGeom>
          <a:noFill/>
          <a:ln>
            <a:noFill/>
          </a:ln>
        </p:spPr>
      </p:pic>
      <p:pic>
        <p:nvPicPr>
          <p:cNvPr id="2" name="Рисунок 1">
            <a:extLst>
              <a:ext uri="{FF2B5EF4-FFF2-40B4-BE49-F238E27FC236}">
                <a16:creationId xmlns:a16="http://schemas.microsoft.com/office/drawing/2014/main" xmlns="" id="{CAFE2000-5E79-7C85-89AB-9E05310D1B66}"/>
              </a:ext>
            </a:extLst>
          </p:cNvPr>
          <p:cNvPicPr>
            <a:picLocks noChangeAspect="1"/>
          </p:cNvPicPr>
          <p:nvPr/>
        </p:nvPicPr>
        <p:blipFill>
          <a:blip r:embed="rId5" cstate="print"/>
          <a:stretch>
            <a:fillRect/>
          </a:stretch>
        </p:blipFill>
        <p:spPr>
          <a:xfrm>
            <a:off x="6766722" y="704088"/>
            <a:ext cx="1367595" cy="1395664"/>
          </a:xfrm>
          <a:prstGeom prst="rect">
            <a:avLst/>
          </a:prstGeom>
        </p:spPr>
      </p:pic>
    </p:spTree>
    <p:extLst>
      <p:ext uri="{BB962C8B-B14F-4D97-AF65-F5344CB8AC3E}">
        <p14:creationId xmlns:p14="http://schemas.microsoft.com/office/powerpoint/2010/main" xmlns="" val="3992414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ТЕХНИКА ВЫПОЛНЕНИЯ ЭЛВО</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143508" y="1058494"/>
            <a:ext cx="4428492" cy="5312352"/>
          </a:xfrm>
          <a:prstGeom prst="rect">
            <a:avLst/>
          </a:prstGeom>
          <a:noFill/>
        </p:spPr>
        <p:txBody>
          <a:bodyPr wrap="square">
            <a:spAutoFit/>
          </a:bodyPr>
          <a:lstStyle/>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rPr>
              <a:t>Процедура проводится под местной анестезией и под контролем УЗИ. </a:t>
            </a:r>
            <a:endParaRPr lang="ru-RU" sz="1400" dirty="0">
              <a:effectLst/>
              <a:latin typeface="Calibri" panose="020F0502020204030204" pitchFamily="34" charset="0"/>
              <a:ea typeface="Calibri" panose="020F0502020204030204" pitchFamily="34" charset="0"/>
            </a:endParaRPr>
          </a:p>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rPr>
              <a:t>Обработка операционного поля производится стандартно. Наименее травматичным является пункционный способ введения световода в БПВ (МПВ). Для этого возможно использование специальных ангиографических наборов с катетером диаметром 5F. Использование этих наборов обеспечивает несомненное удобство в работе. Ангиографический катетер позволяет пройти большинство изгибов магистральной вены.</a:t>
            </a:r>
            <a:endParaRPr lang="ru-RU" sz="1400" dirty="0">
              <a:effectLst/>
              <a:latin typeface="Calibri" panose="020F0502020204030204" pitchFamily="34" charset="0"/>
              <a:ea typeface="Calibri" panose="020F0502020204030204" pitchFamily="34" charset="0"/>
            </a:endParaRPr>
          </a:p>
          <a:p>
            <a:pPr indent="450215" algn="just">
              <a:lnSpc>
                <a:spcPct val="150000"/>
              </a:lnSpc>
            </a:pPr>
            <a:r>
              <a:rPr lang="ru-RU" sz="1400" dirty="0">
                <a:solidFill>
                  <a:srgbClr val="181717"/>
                </a:solidFill>
                <a:effectLst/>
                <a:latin typeface="Times New Roman" panose="02020603050405020304" pitchFamily="18" charset="0"/>
                <a:ea typeface="Calibri" panose="020F0502020204030204" pitchFamily="34" charset="0"/>
              </a:rPr>
              <a:t> Для его введения в вену требуется обычный катетер для внутривенных вливаний в периферические вены. Пунктируется БПВ (МПВ) внутривенным катетером 18 G под контролем ультразвука.</a:t>
            </a:r>
            <a:endParaRPr lang="ru-RU" sz="1400" dirty="0">
              <a:effectLst/>
              <a:latin typeface="Calibri" panose="020F0502020204030204" pitchFamily="34" charset="0"/>
              <a:ea typeface="Calibri" panose="020F0502020204030204" pitchFamily="34" charset="0"/>
            </a:endParaRPr>
          </a:p>
          <a:p>
            <a:pPr algn="just">
              <a:lnSpc>
                <a:spcPct val="150000"/>
              </a:lnSpc>
            </a:pPr>
            <a:endParaRPr lang="ru-RU"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3" name="Рисунок 2">
            <a:extLst>
              <a:ext uri="{FF2B5EF4-FFF2-40B4-BE49-F238E27FC236}">
                <a16:creationId xmlns:a16="http://schemas.microsoft.com/office/drawing/2014/main" xmlns="" id="{56780C29-C41B-9FAE-13D5-AFD7E6C2234D}"/>
              </a:ext>
            </a:extLst>
          </p:cNvPr>
          <p:cNvPicPr>
            <a:picLocks noChangeAspect="1"/>
          </p:cNvPicPr>
          <p:nvPr/>
        </p:nvPicPr>
        <p:blipFill>
          <a:blip r:embed="rId2" cstate="print"/>
          <a:stretch>
            <a:fillRect/>
          </a:stretch>
        </p:blipFill>
        <p:spPr>
          <a:xfrm>
            <a:off x="4885692" y="1122129"/>
            <a:ext cx="2782652" cy="1889325"/>
          </a:xfrm>
          <a:prstGeom prst="rect">
            <a:avLst/>
          </a:prstGeom>
        </p:spPr>
      </p:pic>
      <p:pic>
        <p:nvPicPr>
          <p:cNvPr id="9" name="Рисунок 8">
            <a:extLst>
              <a:ext uri="{FF2B5EF4-FFF2-40B4-BE49-F238E27FC236}">
                <a16:creationId xmlns:a16="http://schemas.microsoft.com/office/drawing/2014/main" xmlns="" id="{26E078E4-7816-DED3-AB14-6154C142097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85692" y="3075544"/>
            <a:ext cx="2782652" cy="3737702"/>
          </a:xfrm>
          <a:prstGeom prst="rect">
            <a:avLst/>
          </a:prstGeom>
        </p:spPr>
      </p:pic>
    </p:spTree>
    <p:extLst>
      <p:ext uri="{BB962C8B-B14F-4D97-AF65-F5344CB8AC3E}">
        <p14:creationId xmlns:p14="http://schemas.microsoft.com/office/powerpoint/2010/main" xmlns="" val="2399114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A5F7D75C-63D4-F46F-A4BB-760CDEC1840E}"/>
              </a:ext>
            </a:extLst>
          </p:cNvPr>
          <p:cNvSpPr>
            <a:spLocks noGrp="1"/>
          </p:cNvSpPr>
          <p:nvPr>
            <p:ph type="title"/>
          </p:nvPr>
        </p:nvSpPr>
        <p:spPr>
          <a:xfrm>
            <a:off x="457200" y="704088"/>
            <a:ext cx="8229600" cy="780696"/>
          </a:xfrm>
        </p:spPr>
        <p:txBody>
          <a:bodyPr>
            <a:normAutofit fontScale="90000"/>
          </a:bodyPr>
          <a:lstStyle/>
          <a:p>
            <a:pPr algn="ctr"/>
            <a:r>
              <a:rPr lang="ru-RU" sz="2200" b="1" dirty="0">
                <a:solidFill>
                  <a:srgbClr val="002060"/>
                </a:solidFill>
                <a:latin typeface="Times New Roman" panose="02020603050405020304" pitchFamily="18" charset="0"/>
              </a:rPr>
              <a:t>ТЕХНИКА ВЫПОЛНЕНИЯ ЭЛВО</a:t>
            </a:r>
            <a:r>
              <a:rPr lang="ru-RU" sz="5400" dirty="0">
                <a:solidFill>
                  <a:schemeClr val="tx1"/>
                </a:solidFill>
              </a:rPr>
              <a:t/>
            </a:r>
            <a:br>
              <a:rPr lang="ru-RU" sz="5400" dirty="0">
                <a:solidFill>
                  <a:schemeClr val="tx1"/>
                </a:solidFill>
              </a:rPr>
            </a:br>
            <a:endParaRPr lang="ru-RU" dirty="0"/>
          </a:p>
        </p:txBody>
      </p:sp>
      <p:sp>
        <p:nvSpPr>
          <p:cNvPr id="6" name="TextBox 5">
            <a:extLst>
              <a:ext uri="{FF2B5EF4-FFF2-40B4-BE49-F238E27FC236}">
                <a16:creationId xmlns:a16="http://schemas.microsoft.com/office/drawing/2014/main" xmlns="" id="{D7816E46-046D-8A8C-6588-D230E1E63E7C}"/>
              </a:ext>
            </a:extLst>
          </p:cNvPr>
          <p:cNvSpPr txBox="1"/>
          <p:nvPr/>
        </p:nvSpPr>
        <p:spPr>
          <a:xfrm>
            <a:off x="143508" y="1058494"/>
            <a:ext cx="4932548" cy="5835572"/>
          </a:xfrm>
          <a:prstGeom prst="rect">
            <a:avLst/>
          </a:prstGeom>
          <a:noFill/>
        </p:spPr>
        <p:txBody>
          <a:bodyPr wrap="square">
            <a:spAutoFit/>
          </a:bodyPr>
          <a:lstStyle/>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Игла внутривенного катетера заведена в ствол БПВ. Отчетливо визуализируется острие иглы. </a:t>
            </a:r>
            <a:endParaRPr lang="ru-RU" dirty="0">
              <a:solidFill>
                <a:srgbClr val="181717"/>
              </a:solidFill>
              <a:latin typeface="Times New Roman" panose="02020603050405020304" pitchFamily="18" charset="0"/>
              <a:ea typeface="Calibri" panose="020F0502020204030204" pitchFamily="34" charset="0"/>
            </a:endParaRPr>
          </a:p>
          <a:p>
            <a:pPr algn="just">
              <a:lnSpc>
                <a:spcPct val="150000"/>
              </a:lnSpc>
            </a:pPr>
            <a:r>
              <a:rPr lang="ru-RU" sz="1800" dirty="0">
                <a:solidFill>
                  <a:srgbClr val="181717"/>
                </a:solidFill>
                <a:effectLst/>
                <a:latin typeface="Times New Roman" panose="02020603050405020304" pitchFamily="18" charset="0"/>
                <a:ea typeface="Calibri" panose="020F0502020204030204" pitchFamily="34" charset="0"/>
              </a:rPr>
              <a:t>Игла извлечена, и в просвете вены остаётся катетер. Он визуализируется в виде структуры, ограниченной двумя параллельными </a:t>
            </a:r>
            <a:r>
              <a:rPr lang="ru-RU" sz="1800" dirty="0" err="1">
                <a:solidFill>
                  <a:srgbClr val="181717"/>
                </a:solidFill>
                <a:effectLst/>
                <a:latin typeface="Times New Roman" panose="02020603050405020304" pitchFamily="18" charset="0"/>
                <a:ea typeface="Calibri" panose="020F0502020204030204" pitchFamily="34" charset="0"/>
              </a:rPr>
              <a:t>гиперэхогенными</a:t>
            </a:r>
            <a:r>
              <a:rPr lang="ru-RU" sz="1800" dirty="0">
                <a:solidFill>
                  <a:srgbClr val="181717"/>
                </a:solidFill>
                <a:effectLst/>
                <a:latin typeface="Times New Roman" panose="02020603050405020304" pitchFamily="18" charset="0"/>
                <a:ea typeface="Calibri" panose="020F0502020204030204" pitchFamily="34" charset="0"/>
              </a:rPr>
              <a:t> полосками.</a:t>
            </a:r>
            <a:endParaRPr lang="ru-RU" sz="1800" dirty="0">
              <a:effectLst/>
              <a:latin typeface="Calibri" panose="020F0502020204030204" pitchFamily="34" charset="0"/>
              <a:ea typeface="Calibri" panose="020F0502020204030204" pitchFamily="34" charset="0"/>
            </a:endParaRPr>
          </a:p>
          <a:p>
            <a:pPr indent="450215" algn="just" fontAlgn="t">
              <a:lnSpc>
                <a:spcPct val="150000"/>
              </a:lnSpc>
              <a:spcAft>
                <a:spcPts val="1500"/>
              </a:spcAft>
            </a:pPr>
            <a:r>
              <a:rPr lang="ru-RU" sz="1800" dirty="0">
                <a:solidFill>
                  <a:srgbClr val="181717"/>
                </a:solidFill>
                <a:effectLst/>
                <a:latin typeface="Times New Roman" panose="02020603050405020304" pitchFamily="18" charset="0"/>
                <a:ea typeface="Times New Roman" panose="02020603050405020304" pitchFamily="18" charset="0"/>
              </a:rPr>
              <a:t>Далее в просвет вены через катетер вводится световод, который под ультразвуковым контролем или по пилотному лучу устанавливается в зоне СФС (СПС).</a:t>
            </a:r>
            <a:endParaRPr lang="ru-RU" sz="1800" dirty="0">
              <a:effectLst/>
              <a:latin typeface="Times New Roman" panose="02020603050405020304" pitchFamily="18" charset="0"/>
              <a:ea typeface="Times New Roman" panose="02020603050405020304" pitchFamily="18" charset="0"/>
            </a:endParaRPr>
          </a:p>
          <a:p>
            <a:pPr indent="450215" algn="just" fontAlgn="t">
              <a:lnSpc>
                <a:spcPct val="150000"/>
              </a:lnSpc>
              <a:spcAft>
                <a:spcPts val="1500"/>
              </a:spcAft>
            </a:pPr>
            <a:r>
              <a:rPr lang="ru-RU" sz="1800" dirty="0">
                <a:solidFill>
                  <a:srgbClr val="181717"/>
                </a:solidFill>
                <a:effectLst/>
                <a:latin typeface="Times New Roman" panose="02020603050405020304" pitchFamily="18" charset="0"/>
                <a:ea typeface="Times New Roman" panose="02020603050405020304" pitchFamily="18" charset="0"/>
              </a:rPr>
              <a:t>Во время проведения по просвету вены, световод должен проходить без усилий.</a:t>
            </a:r>
            <a:endParaRPr lang="ru-RU" sz="1800" dirty="0">
              <a:effectLst/>
              <a:latin typeface="Times New Roman" panose="02020603050405020304" pitchFamily="18" charset="0"/>
              <a:ea typeface="Times New Roman" panose="02020603050405020304" pitchFamily="18" charset="0"/>
            </a:endParaRPr>
          </a:p>
          <a:p>
            <a:pPr algn="just">
              <a:lnSpc>
                <a:spcPct val="150000"/>
              </a:lnSpc>
            </a:pPr>
            <a:endParaRPr lang="ru-RU"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xmlns="" id="{E81A0A88-0426-B647-615B-3EC27B3287C8}"/>
              </a:ext>
            </a:extLst>
          </p:cNvPr>
          <p:cNvSpPr txBox="1"/>
          <p:nvPr/>
        </p:nvSpPr>
        <p:spPr>
          <a:xfrm>
            <a:off x="4216103" y="5430174"/>
            <a:ext cx="4583016" cy="369332"/>
          </a:xfrm>
          <a:prstGeom prst="rect">
            <a:avLst/>
          </a:prstGeom>
          <a:noFill/>
        </p:spPr>
        <p:txBody>
          <a:bodyPr wrap="square">
            <a:spAutoFit/>
          </a:bodyPr>
          <a:lstStyle/>
          <a:p>
            <a:r>
              <a:rPr lang="en-US" dirty="0">
                <a:solidFill>
                  <a:srgbClr val="181717"/>
                </a:solidFill>
                <a:latin typeface="Times New Roman" panose="02020603050405020304" pitchFamily="18" charset="0"/>
                <a:ea typeface="Calibri" panose="020F0502020204030204" pitchFamily="34" charset="0"/>
              </a:rPr>
              <a:t> </a:t>
            </a:r>
            <a:endParaRPr lang="ru-RU" dirty="0"/>
          </a:p>
        </p:txBody>
      </p:sp>
      <p:pic>
        <p:nvPicPr>
          <p:cNvPr id="2" name="Рисунок 1">
            <a:extLst>
              <a:ext uri="{FF2B5EF4-FFF2-40B4-BE49-F238E27FC236}">
                <a16:creationId xmlns:a16="http://schemas.microsoft.com/office/drawing/2014/main" xmlns="" id="{EF671303-0483-5B38-EAE9-F5195BBF0EB1}"/>
              </a:ext>
            </a:extLst>
          </p:cNvPr>
          <p:cNvPicPr>
            <a:picLocks noChangeAspect="1"/>
          </p:cNvPicPr>
          <p:nvPr/>
        </p:nvPicPr>
        <p:blipFill>
          <a:blip r:embed="rId2" cstate="print"/>
          <a:stretch>
            <a:fillRect/>
          </a:stretch>
        </p:blipFill>
        <p:spPr>
          <a:xfrm>
            <a:off x="5652119" y="1248249"/>
            <a:ext cx="3099015" cy="2380951"/>
          </a:xfrm>
          <a:prstGeom prst="rect">
            <a:avLst/>
          </a:prstGeom>
        </p:spPr>
      </p:pic>
      <p:pic>
        <p:nvPicPr>
          <p:cNvPr id="5" name="Рисунок 4">
            <a:extLst>
              <a:ext uri="{FF2B5EF4-FFF2-40B4-BE49-F238E27FC236}">
                <a16:creationId xmlns:a16="http://schemas.microsoft.com/office/drawing/2014/main" xmlns="" id="{47D2A460-1DAD-8096-1544-BEB5688EB904}"/>
              </a:ext>
            </a:extLst>
          </p:cNvPr>
          <p:cNvPicPr>
            <a:picLocks noChangeAspect="1"/>
          </p:cNvPicPr>
          <p:nvPr/>
        </p:nvPicPr>
        <p:blipFill>
          <a:blip r:embed="rId3" cstate="print"/>
          <a:stretch>
            <a:fillRect/>
          </a:stretch>
        </p:blipFill>
        <p:spPr>
          <a:xfrm>
            <a:off x="5750469" y="3973162"/>
            <a:ext cx="2936331" cy="2291771"/>
          </a:xfrm>
          <a:prstGeom prst="rect">
            <a:avLst/>
          </a:prstGeom>
        </p:spPr>
      </p:pic>
    </p:spTree>
    <p:extLst>
      <p:ext uri="{BB962C8B-B14F-4D97-AF65-F5344CB8AC3E}">
        <p14:creationId xmlns:p14="http://schemas.microsoft.com/office/powerpoint/2010/main" xmlns="" val="1766985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612</TotalTime>
  <Words>894</Words>
  <Application>Microsoft Office PowerPoint</Application>
  <PresentationFormat>Экран (4:3)</PresentationFormat>
  <Paragraphs>91</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Общество с ограниченной ответственностью «МедГард»</vt:lpstr>
      <vt:lpstr>ВВЕДЕНИЕ</vt:lpstr>
      <vt:lpstr>Слайд 3</vt:lpstr>
      <vt:lpstr>                                                          ИСТОРИЯ ВОЗНИКНОВЕНИЕ БОЛЕЗНИ И ПУТИ ЕЕ ЛЕЧЕНИЯ. Варикозное расширение вен нижних конечностей сопровождает человечество на протяжении всей его истории. Упоминания об этой болезни можно найти и в Ветхом Завете, и у византийских авторов. Считая причиной варикозной болезни наличие рефлюкса через сафено-феморальное соустье, Fridrich von Trendelenburg в 1860 году предложил выполнять через поперечный разрез в верхней трети бедра лигирование и пересечение большой подкожной вены. </vt:lpstr>
      <vt:lpstr>ИСТОРИЯ ВОЗНИКНОВЕНИЕ БОЛЕЗНИ И ПУТИ ЕЕ ЛЕЧЕНИЯ </vt:lpstr>
      <vt:lpstr>ЛЕЧЕНИЕ ВАРИКОЗНОЙ  БОЛЕЗНИ В НАШЕЙ КЛИНИКЕ </vt:lpstr>
      <vt:lpstr>ПОДГОТОВКА К ОПЕРАЦИИ </vt:lpstr>
      <vt:lpstr>ТЕХНИКА ВЫПОЛНЕНИЯ ЭЛВО </vt:lpstr>
      <vt:lpstr>ТЕХНИКА ВЫПОЛНЕНИЯ ЭЛВО </vt:lpstr>
      <vt:lpstr>ТЕХНИКА ВЫПОЛНЕНИЯ ЭЛВО </vt:lpstr>
      <vt:lpstr>СОЗДАНИЕ ТУМЕНСЦЕНТНОЙ АНЕСТЕЗИИ. МОДИЦИКАЦИЯ РАСТВОРА КЛЯЙНА. </vt:lpstr>
      <vt:lpstr>СОЗДАНИЕ ТУМЕНСЦЕНТНОЙ АНЕСТЕЗИИ. МОДИЦИКАЦИЯ РАСТВОРА КЛЯЙНА. </vt:lpstr>
      <vt:lpstr>    СОЗДАНИЕ ТУМЕНСЦЕНТНОЙ АНЕСТЕЗИИ. МОДИЦИКАЦИЯ РАСТВОРА КЛЯЙНА. </vt:lpstr>
      <vt:lpstr>    СТАТИСТИКА СОСУДИСТЫХ ОПЕРАЦИЙ ЗА 2022 – 2023 ГГ. </vt:lpstr>
      <vt:lpstr>1 ЭТАП ОПЕРАЦИИ</vt:lpstr>
      <vt:lpstr>2 ЭТАП ОПЕРАЦИИ</vt:lpstr>
      <vt:lpstr>3 ЭТАП ОПЕРАЦИИ</vt:lpstr>
      <vt:lpstr>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Варикозное расширение вен</dc:title>
  <dc:creator>123</dc:creator>
  <cp:lastModifiedBy>DHDNurs</cp:lastModifiedBy>
  <cp:revision>69</cp:revision>
  <cp:lastPrinted>2024-02-05T13:19:47Z</cp:lastPrinted>
  <dcterms:created xsi:type="dcterms:W3CDTF">2013-09-24T15:43:22Z</dcterms:created>
  <dcterms:modified xsi:type="dcterms:W3CDTF">2024-02-12T12:13:13Z</dcterms:modified>
</cp:coreProperties>
</file>