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  <p:sldMasterId id="2147483778" r:id="rId11"/>
    <p:sldMasterId id="2147483791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1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heme" Target="theme/theme1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view3D>
      <c:rotX val="16"/>
      <c:rotY val="19"/>
      <c:rAngAx val="1"/>
    </c:view3D>
    <c:floor>
      <c:thickness val="0"/>
      <c:spPr>
        <a:noFill/>
        <a:ln w="6480">
          <a:solidFill>
            <a:srgbClr val="898989"/>
          </a:solidFill>
          <a:round/>
        </a:ln>
      </c:spPr>
    </c:floor>
    <c:sideWall>
      <c:thickness val="0"/>
      <c:spPr>
        <a:noFill/>
        <a:ln w="0">
          <a:noFill/>
        </a:ln>
      </c:spPr>
    </c:sideWall>
    <c:backWall>
      <c:thickness val="0"/>
      <c:spPr>
        <a:noFill/>
        <a:ln w="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Всего пострадавших</c:v>
                </c:pt>
              </c:strCache>
            </c:strRef>
          </c:tx>
          <c:spPr>
            <a:solidFill>
              <a:srgbClr val="5B9BD5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2021-2022</c:v>
                </c:pt>
                <c:pt idx="1">
                  <c:v>2023-2024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107</c:v>
                </c:pt>
                <c:pt idx="1">
                  <c:v>57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Госпитализация пострадавших</c:v>
                </c:pt>
              </c:strCache>
            </c:strRef>
          </c:tx>
          <c:spPr>
            <a:solidFill>
              <a:srgbClr val="ED7D31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2021-2022</c:v>
                </c:pt>
                <c:pt idx="1">
                  <c:v>2023-2024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"/>
                <c:pt idx="0">
                  <c:v>81</c:v>
                </c:pt>
                <c:pt idx="1">
                  <c:v>45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Отказ от госпитализации</c:v>
                </c:pt>
              </c:strCache>
            </c:strRef>
          </c:tx>
          <c:spPr>
            <a:solidFill>
              <a:srgbClr val="548235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2021-2022</c:v>
                </c:pt>
                <c:pt idx="1">
                  <c:v>2023-2024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2"/>
                <c:pt idx="0">
                  <c:v>25</c:v>
                </c:pt>
                <c:pt idx="1">
                  <c:v>11</c:v>
                </c:pt>
              </c:numCache>
            </c:numRef>
          </c:val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Смерть пострадавших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2021-2022</c:v>
                </c:pt>
                <c:pt idx="1">
                  <c:v>2023-2024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7515696"/>
        <c:axId val="437521680"/>
        <c:axId val="0"/>
      </c:bar3DChart>
      <c:catAx>
        <c:axId val="437515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6480">
            <a:solidFill>
              <a:srgbClr val="898989"/>
            </a:solidFill>
            <a:round/>
          </a:ln>
        </c:spPr>
        <c:txPr>
          <a:bodyPr/>
          <a:lstStyle/>
          <a:p>
            <a:pPr>
              <a:defRPr sz="1399" b="1" strike="noStrike" spc="-1">
                <a:solidFill>
                  <a:srgbClr val="000000"/>
                </a:solidFill>
                <a:latin typeface="Calibri"/>
              </a:defRPr>
            </a:pPr>
            <a:endParaRPr lang="ru-RU"/>
          </a:p>
        </c:txPr>
        <c:crossAx val="437521680"/>
        <c:crosses val="autoZero"/>
        <c:auto val="1"/>
        <c:lblAlgn val="ctr"/>
        <c:lblOffset val="100"/>
        <c:noMultiLvlLbl val="0"/>
      </c:catAx>
      <c:valAx>
        <c:axId val="437521680"/>
        <c:scaling>
          <c:orientation val="minMax"/>
        </c:scaling>
        <c:delete val="1"/>
        <c:axPos val="l"/>
        <c:majorGridlines>
          <c:spPr>
            <a:ln w="6480">
              <a:solidFill>
                <a:srgbClr val="898989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crossAx val="4375156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343548119927104"/>
          <c:y val="0.27443326827803599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210" b="1" strike="noStrike" spc="-1">
              <a:solidFill>
                <a:srgbClr val="000000"/>
              </a:solidFill>
              <a:latin typeface="Calibri"/>
            </a:defRPr>
          </a:pPr>
          <a:endParaRPr lang="ru-RU"/>
        </a:p>
      </c:txPr>
    </c:legend>
    <c:plotVisOnly val="0"/>
    <c:dispBlanksAs val="gap"/>
    <c:showDLblsOverMax val="1"/>
  </c:chart>
  <c:spPr>
    <a:noFill/>
    <a:ln w="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view3D>
      <c:rotX val="16"/>
      <c:rotY val="19"/>
      <c:rAngAx val="1"/>
    </c:view3D>
    <c:floor>
      <c:thickness val="0"/>
      <c:spPr>
        <a:noFill/>
        <a:ln w="0">
          <a:noFill/>
        </a:ln>
      </c:spPr>
    </c:floor>
    <c:sideWall>
      <c:thickness val="0"/>
      <c:spPr>
        <a:noFill/>
        <a:ln w="0">
          <a:noFill/>
        </a:ln>
      </c:spPr>
    </c:sideWall>
    <c:backWall>
      <c:thickness val="0"/>
      <c:spPr>
        <a:noFill/>
        <a:ln w="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Повреждения головы</c:v>
                </c:pt>
              </c:strCache>
            </c:strRef>
          </c:tx>
          <c:spPr>
            <a:solidFill>
              <a:srgbClr val="5B9BD5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"/>
                <c:pt idx="0">
                  <c:v>51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Повреждения верхних конечностей</c:v>
                </c:pt>
              </c:strCache>
            </c:strRef>
          </c:tx>
          <c:spPr>
            <a:solidFill>
              <a:srgbClr val="ED7D31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Повреждения нижних конечностей</c:v>
                </c:pt>
              </c:strCache>
            </c:strRef>
          </c:tx>
          <c:spPr>
            <a:solidFill>
              <a:srgbClr val="548235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Другие повреждения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7524944"/>
        <c:axId val="437517328"/>
        <c:axId val="0"/>
      </c:bar3DChart>
      <c:catAx>
        <c:axId val="437524944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low"/>
        <c:crossAx val="437517328"/>
        <c:crosses val="autoZero"/>
        <c:auto val="1"/>
        <c:lblAlgn val="ctr"/>
        <c:lblOffset val="100"/>
        <c:noMultiLvlLbl val="0"/>
      </c:catAx>
      <c:valAx>
        <c:axId val="437517328"/>
        <c:scaling>
          <c:orientation val="minMax"/>
        </c:scaling>
        <c:delete val="1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crossAx val="437524944"/>
        <c:crosses val="autoZero"/>
        <c:crossBetween val="between"/>
      </c:valAx>
    </c:plotArea>
    <c:legend>
      <c:legendPos val="b"/>
      <c:layout/>
      <c:overlay val="0"/>
      <c:spPr>
        <a:noFill/>
        <a:ln w="0">
          <a:noFill/>
        </a:ln>
      </c:spPr>
      <c:txPr>
        <a:bodyPr/>
        <a:lstStyle/>
        <a:p>
          <a:pPr>
            <a:defRPr sz="1399" b="1" strike="noStrike" spc="-1">
              <a:solidFill>
                <a:srgbClr val="595959"/>
              </a:solidFill>
              <a:latin typeface="Calibri"/>
            </a:defRPr>
          </a:pPr>
          <a:endParaRPr lang="ru-RU"/>
        </a:p>
      </c:txPr>
    </c:legend>
    <c:plotVisOnly val="0"/>
    <c:dispBlanksAs val="gap"/>
    <c:showDLblsOverMax val="1"/>
  </c:chart>
  <c:spPr>
    <a:noFill/>
    <a:ln w="0">
      <a:noFill/>
    </a:ln>
  </c:spPr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1260000" y="492408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5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subTitle"/>
          </p:nvPr>
        </p:nvSpPr>
        <p:spPr>
          <a:xfrm>
            <a:off x="1260000" y="1237320"/>
            <a:ext cx="7560360" cy="12201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1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4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5" name="PlaceHolder 4"/>
          <p:cNvSpPr>
            <a:spLocks noGrp="1"/>
          </p:cNvSpPr>
          <p:nvPr>
            <p:ph/>
          </p:nvPr>
        </p:nvSpPr>
        <p:spPr>
          <a:xfrm>
            <a:off x="513396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8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9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2" name="PlaceHolder 3"/>
          <p:cNvSpPr>
            <a:spLocks noGrp="1"/>
          </p:cNvSpPr>
          <p:nvPr>
            <p:ph/>
          </p:nvPr>
        </p:nvSpPr>
        <p:spPr>
          <a:xfrm>
            <a:off x="1260000" y="492408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6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7" name="PlaceHolder 5"/>
          <p:cNvSpPr>
            <a:spLocks noGrp="1"/>
          </p:cNvSpPr>
          <p:nvPr>
            <p:ph/>
          </p:nvPr>
        </p:nvSpPr>
        <p:spPr>
          <a:xfrm>
            <a:off x="513396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0" name="PlaceHolder 3"/>
          <p:cNvSpPr>
            <a:spLocks noGrp="1"/>
          </p:cNvSpPr>
          <p:nvPr>
            <p:ph/>
          </p:nvPr>
        </p:nvSpPr>
        <p:spPr>
          <a:xfrm>
            <a:off x="381636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1" name="PlaceHolder 4"/>
          <p:cNvSpPr>
            <a:spLocks noGrp="1"/>
          </p:cNvSpPr>
          <p:nvPr>
            <p:ph/>
          </p:nvPr>
        </p:nvSpPr>
        <p:spPr>
          <a:xfrm>
            <a:off x="637272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2" name="PlaceHolder 5"/>
          <p:cNvSpPr>
            <a:spLocks noGrp="1"/>
          </p:cNvSpPr>
          <p:nvPr>
            <p:ph/>
          </p:nvPr>
        </p:nvSpPr>
        <p:spPr>
          <a:xfrm>
            <a:off x="126000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3" name="PlaceHolder 6"/>
          <p:cNvSpPr>
            <a:spLocks noGrp="1"/>
          </p:cNvSpPr>
          <p:nvPr>
            <p:ph/>
          </p:nvPr>
        </p:nvSpPr>
        <p:spPr>
          <a:xfrm>
            <a:off x="381636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4" name="PlaceHolder 7"/>
          <p:cNvSpPr>
            <a:spLocks noGrp="1"/>
          </p:cNvSpPr>
          <p:nvPr>
            <p:ph/>
          </p:nvPr>
        </p:nvSpPr>
        <p:spPr>
          <a:xfrm>
            <a:off x="637272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3396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subTitle"/>
          </p:nvPr>
        </p:nvSpPr>
        <p:spPr>
          <a:xfrm>
            <a:off x="1260000" y="3970440"/>
            <a:ext cx="756036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756036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86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7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subTitle"/>
          </p:nvPr>
        </p:nvSpPr>
        <p:spPr>
          <a:xfrm>
            <a:off x="1260000" y="1237320"/>
            <a:ext cx="7560360" cy="12201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91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2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3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6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7" name="PlaceHolder 4"/>
          <p:cNvSpPr>
            <a:spLocks noGrp="1"/>
          </p:cNvSpPr>
          <p:nvPr>
            <p:ph/>
          </p:nvPr>
        </p:nvSpPr>
        <p:spPr>
          <a:xfrm>
            <a:off x="513396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0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1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/>
          </p:nvPr>
        </p:nvSpPr>
        <p:spPr>
          <a:xfrm>
            <a:off x="1260000" y="492408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7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8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9" name="PlaceHolder 5"/>
          <p:cNvSpPr>
            <a:spLocks noGrp="1"/>
          </p:cNvSpPr>
          <p:nvPr>
            <p:ph/>
          </p:nvPr>
        </p:nvSpPr>
        <p:spPr>
          <a:xfrm>
            <a:off x="513396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81636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37272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126000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81636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37272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11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2" name="PlaceHolder 3"/>
          <p:cNvSpPr>
            <a:spLocks noGrp="1"/>
          </p:cNvSpPr>
          <p:nvPr>
            <p:ph/>
          </p:nvPr>
        </p:nvSpPr>
        <p:spPr>
          <a:xfrm>
            <a:off x="381636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3" name="PlaceHolder 4"/>
          <p:cNvSpPr>
            <a:spLocks noGrp="1"/>
          </p:cNvSpPr>
          <p:nvPr>
            <p:ph/>
          </p:nvPr>
        </p:nvSpPr>
        <p:spPr>
          <a:xfrm>
            <a:off x="637272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4" name="PlaceHolder 5"/>
          <p:cNvSpPr>
            <a:spLocks noGrp="1"/>
          </p:cNvSpPr>
          <p:nvPr>
            <p:ph/>
          </p:nvPr>
        </p:nvSpPr>
        <p:spPr>
          <a:xfrm>
            <a:off x="126000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5" name="PlaceHolder 6"/>
          <p:cNvSpPr>
            <a:spLocks noGrp="1"/>
          </p:cNvSpPr>
          <p:nvPr>
            <p:ph/>
          </p:nvPr>
        </p:nvSpPr>
        <p:spPr>
          <a:xfrm>
            <a:off x="381636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6" name="PlaceHolder 7"/>
          <p:cNvSpPr>
            <a:spLocks noGrp="1"/>
          </p:cNvSpPr>
          <p:nvPr>
            <p:ph/>
          </p:nvPr>
        </p:nvSpPr>
        <p:spPr>
          <a:xfrm>
            <a:off x="637272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 type="subTitle"/>
          </p:nvPr>
        </p:nvSpPr>
        <p:spPr>
          <a:xfrm>
            <a:off x="1260000" y="3970440"/>
            <a:ext cx="756036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756036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27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28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subTitle"/>
          </p:nvPr>
        </p:nvSpPr>
        <p:spPr>
          <a:xfrm>
            <a:off x="1260000" y="1237320"/>
            <a:ext cx="7560360" cy="12201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32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33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34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36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37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38" name="PlaceHolder 4"/>
          <p:cNvSpPr>
            <a:spLocks noGrp="1"/>
          </p:cNvSpPr>
          <p:nvPr>
            <p:ph/>
          </p:nvPr>
        </p:nvSpPr>
        <p:spPr>
          <a:xfrm>
            <a:off x="513396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42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44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45" name="PlaceHolder 3"/>
          <p:cNvSpPr>
            <a:spLocks noGrp="1"/>
          </p:cNvSpPr>
          <p:nvPr>
            <p:ph/>
          </p:nvPr>
        </p:nvSpPr>
        <p:spPr>
          <a:xfrm>
            <a:off x="1260000" y="492408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48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49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50" name="PlaceHolder 5"/>
          <p:cNvSpPr>
            <a:spLocks noGrp="1"/>
          </p:cNvSpPr>
          <p:nvPr>
            <p:ph/>
          </p:nvPr>
        </p:nvSpPr>
        <p:spPr>
          <a:xfrm>
            <a:off x="513396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52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53" name="PlaceHolder 3"/>
          <p:cNvSpPr>
            <a:spLocks noGrp="1"/>
          </p:cNvSpPr>
          <p:nvPr>
            <p:ph/>
          </p:nvPr>
        </p:nvSpPr>
        <p:spPr>
          <a:xfrm>
            <a:off x="381636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54" name="PlaceHolder 4"/>
          <p:cNvSpPr>
            <a:spLocks noGrp="1"/>
          </p:cNvSpPr>
          <p:nvPr>
            <p:ph/>
          </p:nvPr>
        </p:nvSpPr>
        <p:spPr>
          <a:xfrm>
            <a:off x="637272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55" name="PlaceHolder 5"/>
          <p:cNvSpPr>
            <a:spLocks noGrp="1"/>
          </p:cNvSpPr>
          <p:nvPr>
            <p:ph/>
          </p:nvPr>
        </p:nvSpPr>
        <p:spPr>
          <a:xfrm>
            <a:off x="126000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56" name="PlaceHolder 6"/>
          <p:cNvSpPr>
            <a:spLocks noGrp="1"/>
          </p:cNvSpPr>
          <p:nvPr>
            <p:ph/>
          </p:nvPr>
        </p:nvSpPr>
        <p:spPr>
          <a:xfrm>
            <a:off x="381636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57" name="PlaceHolder 7"/>
          <p:cNvSpPr>
            <a:spLocks noGrp="1"/>
          </p:cNvSpPr>
          <p:nvPr>
            <p:ph/>
          </p:nvPr>
        </p:nvSpPr>
        <p:spPr>
          <a:xfrm>
            <a:off x="637272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 type="subTitle"/>
          </p:nvPr>
        </p:nvSpPr>
        <p:spPr>
          <a:xfrm>
            <a:off x="1260000" y="3970440"/>
            <a:ext cx="756036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756036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68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9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subTitle"/>
          </p:nvPr>
        </p:nvSpPr>
        <p:spPr>
          <a:xfrm>
            <a:off x="1260000" y="1237320"/>
            <a:ext cx="7560360" cy="12201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73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74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75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1260000" y="3970440"/>
            <a:ext cx="756036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77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78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79" name="PlaceHolder 4"/>
          <p:cNvSpPr>
            <a:spLocks noGrp="1"/>
          </p:cNvSpPr>
          <p:nvPr>
            <p:ph/>
          </p:nvPr>
        </p:nvSpPr>
        <p:spPr>
          <a:xfrm>
            <a:off x="513396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83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85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86" name="PlaceHolder 3"/>
          <p:cNvSpPr>
            <a:spLocks noGrp="1"/>
          </p:cNvSpPr>
          <p:nvPr>
            <p:ph/>
          </p:nvPr>
        </p:nvSpPr>
        <p:spPr>
          <a:xfrm>
            <a:off x="1260000" y="492408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89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90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91" name="PlaceHolder 5"/>
          <p:cNvSpPr>
            <a:spLocks noGrp="1"/>
          </p:cNvSpPr>
          <p:nvPr>
            <p:ph/>
          </p:nvPr>
        </p:nvSpPr>
        <p:spPr>
          <a:xfrm>
            <a:off x="513396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/>
          </p:nvPr>
        </p:nvSpPr>
        <p:spPr>
          <a:xfrm>
            <a:off x="381636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95" name="PlaceHolder 4"/>
          <p:cNvSpPr>
            <a:spLocks noGrp="1"/>
          </p:cNvSpPr>
          <p:nvPr>
            <p:ph/>
          </p:nvPr>
        </p:nvSpPr>
        <p:spPr>
          <a:xfrm>
            <a:off x="637272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96" name="PlaceHolder 5"/>
          <p:cNvSpPr>
            <a:spLocks noGrp="1"/>
          </p:cNvSpPr>
          <p:nvPr>
            <p:ph/>
          </p:nvPr>
        </p:nvSpPr>
        <p:spPr>
          <a:xfrm>
            <a:off x="126000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97" name="PlaceHolder 6"/>
          <p:cNvSpPr>
            <a:spLocks noGrp="1"/>
          </p:cNvSpPr>
          <p:nvPr>
            <p:ph/>
          </p:nvPr>
        </p:nvSpPr>
        <p:spPr>
          <a:xfrm>
            <a:off x="381636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98" name="PlaceHolder 7"/>
          <p:cNvSpPr>
            <a:spLocks noGrp="1"/>
          </p:cNvSpPr>
          <p:nvPr>
            <p:ph/>
          </p:nvPr>
        </p:nvSpPr>
        <p:spPr>
          <a:xfrm>
            <a:off x="637272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756036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260000" y="1237320"/>
            <a:ext cx="7560360" cy="12201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1260000" y="3970440"/>
            <a:ext cx="756036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13396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1260000" y="492408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13396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81636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37272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126000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81636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37272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1260000" y="3970440"/>
            <a:ext cx="756036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756036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756036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1260000" y="1237320"/>
            <a:ext cx="7560360" cy="12201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513396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1260000" y="492408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513396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381636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637272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126000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/>
          </p:nvPr>
        </p:nvSpPr>
        <p:spPr>
          <a:xfrm>
            <a:off x="381636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/>
          </p:nvPr>
        </p:nvSpPr>
        <p:spPr>
          <a:xfrm>
            <a:off x="637272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1260000" y="3970440"/>
            <a:ext cx="756036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756036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1260000" y="1237320"/>
            <a:ext cx="7560360" cy="12201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513396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1260000" y="492408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/>
          </p:nvPr>
        </p:nvSpPr>
        <p:spPr>
          <a:xfrm>
            <a:off x="513396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381636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/>
          </p:nvPr>
        </p:nvSpPr>
        <p:spPr>
          <a:xfrm>
            <a:off x="637272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/>
          </p:nvPr>
        </p:nvSpPr>
        <p:spPr>
          <a:xfrm>
            <a:off x="126000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/>
          </p:nvPr>
        </p:nvSpPr>
        <p:spPr>
          <a:xfrm>
            <a:off x="381636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/>
          </p:nvPr>
        </p:nvSpPr>
        <p:spPr>
          <a:xfrm>
            <a:off x="637272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ubTitle"/>
          </p:nvPr>
        </p:nvSpPr>
        <p:spPr>
          <a:xfrm>
            <a:off x="1260000" y="3970440"/>
            <a:ext cx="756036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756036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ubTitle"/>
          </p:nvPr>
        </p:nvSpPr>
        <p:spPr>
          <a:xfrm>
            <a:off x="1260000" y="1237320"/>
            <a:ext cx="7560360" cy="12201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/>
          </p:nvPr>
        </p:nvSpPr>
        <p:spPr>
          <a:xfrm>
            <a:off x="513396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/>
          </p:nvPr>
        </p:nvSpPr>
        <p:spPr>
          <a:xfrm>
            <a:off x="1260000" y="492408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/>
          </p:nvPr>
        </p:nvSpPr>
        <p:spPr>
          <a:xfrm>
            <a:off x="513396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260000" y="1237320"/>
            <a:ext cx="7560360" cy="12201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/>
          </p:nvPr>
        </p:nvSpPr>
        <p:spPr>
          <a:xfrm>
            <a:off x="381636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/>
          </p:nvPr>
        </p:nvSpPr>
        <p:spPr>
          <a:xfrm>
            <a:off x="637272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/>
          </p:nvPr>
        </p:nvSpPr>
        <p:spPr>
          <a:xfrm>
            <a:off x="126000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5" name="PlaceHolder 6"/>
          <p:cNvSpPr>
            <a:spLocks noGrp="1"/>
          </p:cNvSpPr>
          <p:nvPr>
            <p:ph/>
          </p:nvPr>
        </p:nvSpPr>
        <p:spPr>
          <a:xfrm>
            <a:off x="381636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6" name="PlaceHolder 7"/>
          <p:cNvSpPr>
            <a:spLocks noGrp="1"/>
          </p:cNvSpPr>
          <p:nvPr>
            <p:ph/>
          </p:nvPr>
        </p:nvSpPr>
        <p:spPr>
          <a:xfrm>
            <a:off x="637272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subTitle"/>
          </p:nvPr>
        </p:nvSpPr>
        <p:spPr>
          <a:xfrm>
            <a:off x="1260000" y="3970440"/>
            <a:ext cx="756036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756036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subTitle"/>
          </p:nvPr>
        </p:nvSpPr>
        <p:spPr>
          <a:xfrm>
            <a:off x="1260000" y="1237320"/>
            <a:ext cx="7560360" cy="12201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/>
          </p:nvPr>
        </p:nvSpPr>
        <p:spPr>
          <a:xfrm>
            <a:off x="513396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/>
          </p:nvPr>
        </p:nvSpPr>
        <p:spPr>
          <a:xfrm>
            <a:off x="1260000" y="492408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/>
          </p:nvPr>
        </p:nvSpPr>
        <p:spPr>
          <a:xfrm>
            <a:off x="513396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/>
          </p:nvPr>
        </p:nvSpPr>
        <p:spPr>
          <a:xfrm>
            <a:off x="381636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/>
          </p:nvPr>
        </p:nvSpPr>
        <p:spPr>
          <a:xfrm>
            <a:off x="637272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8" name="PlaceHolder 5"/>
          <p:cNvSpPr>
            <a:spLocks noGrp="1"/>
          </p:cNvSpPr>
          <p:nvPr>
            <p:ph/>
          </p:nvPr>
        </p:nvSpPr>
        <p:spPr>
          <a:xfrm>
            <a:off x="126000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9" name="PlaceHolder 6"/>
          <p:cNvSpPr>
            <a:spLocks noGrp="1"/>
          </p:cNvSpPr>
          <p:nvPr>
            <p:ph/>
          </p:nvPr>
        </p:nvSpPr>
        <p:spPr>
          <a:xfrm>
            <a:off x="381636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0" name="PlaceHolder 7"/>
          <p:cNvSpPr>
            <a:spLocks noGrp="1"/>
          </p:cNvSpPr>
          <p:nvPr>
            <p:ph/>
          </p:nvPr>
        </p:nvSpPr>
        <p:spPr>
          <a:xfrm>
            <a:off x="637272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subTitle"/>
          </p:nvPr>
        </p:nvSpPr>
        <p:spPr>
          <a:xfrm>
            <a:off x="1260000" y="3970440"/>
            <a:ext cx="756036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756036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subTitle"/>
          </p:nvPr>
        </p:nvSpPr>
        <p:spPr>
          <a:xfrm>
            <a:off x="1260000" y="1237320"/>
            <a:ext cx="7560360" cy="12201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8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3396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/>
          </p:nvPr>
        </p:nvSpPr>
        <p:spPr>
          <a:xfrm>
            <a:off x="513396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/>
          </p:nvPr>
        </p:nvSpPr>
        <p:spPr>
          <a:xfrm>
            <a:off x="1260000" y="492408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4" name="PlaceHolder 5"/>
          <p:cNvSpPr>
            <a:spLocks noGrp="1"/>
          </p:cNvSpPr>
          <p:nvPr>
            <p:ph/>
          </p:nvPr>
        </p:nvSpPr>
        <p:spPr>
          <a:xfrm>
            <a:off x="513396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/>
          </p:nvPr>
        </p:nvSpPr>
        <p:spPr>
          <a:xfrm>
            <a:off x="381636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/>
          </p:nvPr>
        </p:nvSpPr>
        <p:spPr>
          <a:xfrm>
            <a:off x="637272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9" name="PlaceHolder 5"/>
          <p:cNvSpPr>
            <a:spLocks noGrp="1"/>
          </p:cNvSpPr>
          <p:nvPr>
            <p:ph/>
          </p:nvPr>
        </p:nvSpPr>
        <p:spPr>
          <a:xfrm>
            <a:off x="126000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0" name="PlaceHolder 6"/>
          <p:cNvSpPr>
            <a:spLocks noGrp="1"/>
          </p:cNvSpPr>
          <p:nvPr>
            <p:ph/>
          </p:nvPr>
        </p:nvSpPr>
        <p:spPr>
          <a:xfrm>
            <a:off x="381636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1" name="PlaceHolder 7"/>
          <p:cNvSpPr>
            <a:spLocks noGrp="1"/>
          </p:cNvSpPr>
          <p:nvPr>
            <p:ph/>
          </p:nvPr>
        </p:nvSpPr>
        <p:spPr>
          <a:xfrm>
            <a:off x="637272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subTitle"/>
          </p:nvPr>
        </p:nvSpPr>
        <p:spPr>
          <a:xfrm>
            <a:off x="1260000" y="3970440"/>
            <a:ext cx="756036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756036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subTitle"/>
          </p:nvPr>
        </p:nvSpPr>
        <p:spPr>
          <a:xfrm>
            <a:off x="1260000" y="1237320"/>
            <a:ext cx="7560360" cy="12201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9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/>
          </p:nvPr>
        </p:nvSpPr>
        <p:spPr>
          <a:xfrm>
            <a:off x="513396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7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/>
          </p:nvPr>
        </p:nvSpPr>
        <p:spPr>
          <a:xfrm>
            <a:off x="1260000" y="4924080"/>
            <a:ext cx="756036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9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/>
          </p:nvPr>
        </p:nvSpPr>
        <p:spPr>
          <a:xfrm>
            <a:off x="5133960" y="397044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/>
          </p:nvPr>
        </p:nvSpPr>
        <p:spPr>
          <a:xfrm>
            <a:off x="126000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5" name="PlaceHolder 5"/>
          <p:cNvSpPr>
            <a:spLocks noGrp="1"/>
          </p:cNvSpPr>
          <p:nvPr>
            <p:ph/>
          </p:nvPr>
        </p:nvSpPr>
        <p:spPr>
          <a:xfrm>
            <a:off x="5133960" y="4924080"/>
            <a:ext cx="368928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72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8" name="PlaceHolder 3"/>
          <p:cNvSpPr>
            <a:spLocks noGrp="1"/>
          </p:cNvSpPr>
          <p:nvPr>
            <p:ph/>
          </p:nvPr>
        </p:nvSpPr>
        <p:spPr>
          <a:xfrm>
            <a:off x="381636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9" name="PlaceHolder 4"/>
          <p:cNvSpPr>
            <a:spLocks noGrp="1"/>
          </p:cNvSpPr>
          <p:nvPr>
            <p:ph/>
          </p:nvPr>
        </p:nvSpPr>
        <p:spPr>
          <a:xfrm>
            <a:off x="6372720" y="397044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0" name="PlaceHolder 5"/>
          <p:cNvSpPr>
            <a:spLocks noGrp="1"/>
          </p:cNvSpPr>
          <p:nvPr>
            <p:ph/>
          </p:nvPr>
        </p:nvSpPr>
        <p:spPr>
          <a:xfrm>
            <a:off x="126000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1" name="PlaceHolder 6"/>
          <p:cNvSpPr>
            <a:spLocks noGrp="1"/>
          </p:cNvSpPr>
          <p:nvPr>
            <p:ph/>
          </p:nvPr>
        </p:nvSpPr>
        <p:spPr>
          <a:xfrm>
            <a:off x="381636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2" name="PlaceHolder 7"/>
          <p:cNvSpPr>
            <a:spLocks noGrp="1"/>
          </p:cNvSpPr>
          <p:nvPr>
            <p:ph/>
          </p:nvPr>
        </p:nvSpPr>
        <p:spPr>
          <a:xfrm>
            <a:off x="6372720" y="4924080"/>
            <a:ext cx="2434320" cy="8704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 fontScale="63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 type="subTitle"/>
          </p:nvPr>
        </p:nvSpPr>
        <p:spPr>
          <a:xfrm>
            <a:off x="1260000" y="3970440"/>
            <a:ext cx="756036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/>
          </p:nvPr>
        </p:nvSpPr>
        <p:spPr>
          <a:xfrm>
            <a:off x="1260000" y="3970440"/>
            <a:ext cx="7560360" cy="1825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93000" y="402480"/>
            <a:ext cx="8694360" cy="146124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64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364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93000" y="2012400"/>
            <a:ext cx="8694360" cy="4796640"/>
          </a:xfrm>
          <a:prstGeom prst="rect">
            <a:avLst/>
          </a:prstGeom>
          <a:noFill/>
          <a:ln w="12600">
            <a:noFill/>
          </a:ln>
        </p:spPr>
        <p:txBody>
          <a:bodyPr anchor="t">
            <a:normAutofit/>
          </a:bodyPr>
          <a:lstStyle/>
          <a:p>
            <a:pPr marL="189000" indent="-189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32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2320" b="0" strike="noStrike" spc="-1">
              <a:latin typeface="Arial"/>
            </a:endParaRPr>
          </a:p>
          <a:p>
            <a:pPr marL="567000" lvl="1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99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endParaRPr lang="ru-RU" sz="1990" b="0" strike="noStrike" spc="-1">
              <a:latin typeface="Arial"/>
            </a:endParaRPr>
          </a:p>
          <a:p>
            <a:pPr marL="945000" lvl="2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66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endParaRPr lang="ru-RU" sz="1660" b="0" strike="noStrike" spc="-1">
              <a:latin typeface="Arial"/>
            </a:endParaRPr>
          </a:p>
          <a:p>
            <a:pPr marL="1323000" lvl="3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9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lang="ru-RU" sz="1490" b="0" strike="noStrike" spc="-1">
              <a:latin typeface="Arial"/>
            </a:endParaRPr>
          </a:p>
          <a:p>
            <a:pPr marL="1701000" lvl="4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49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490" b="0" strike="noStrike" spc="-1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93000" y="7006680"/>
            <a:ext cx="2268000" cy="4024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339360" y="7006680"/>
            <a:ext cx="3402360" cy="40248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119360" y="7006680"/>
            <a:ext cx="2268000" cy="4024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AB17266-6957-4C62-B10D-D7B6B21E471F}" type="slidenum">
              <a:rPr sz="989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989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694440" y="504000"/>
            <a:ext cx="3251160" cy="1764000"/>
          </a:xfrm>
          <a:prstGeom prst="rect">
            <a:avLst/>
          </a:prstGeom>
          <a:noFill/>
          <a:ln w="12600">
            <a:noFill/>
          </a:ln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65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2650" b="0" strike="noStrike" spc="-1"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title"/>
          </p:nvPr>
        </p:nvSpPr>
        <p:spPr>
          <a:xfrm>
            <a:off x="4285440" y="1088280"/>
            <a:ext cx="5103360" cy="5372280"/>
          </a:xfrm>
          <a:prstGeom prst="rect">
            <a:avLst/>
          </a:prstGeom>
          <a:noFill/>
          <a:ln w="12600">
            <a:noFill/>
          </a:ln>
        </p:spPr>
        <p:txBody>
          <a:bodyPr anchor="t">
            <a:norm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 type="body"/>
          </p:nvPr>
        </p:nvSpPr>
        <p:spPr>
          <a:xfrm>
            <a:off x="694440" y="2268000"/>
            <a:ext cx="3251160" cy="4201560"/>
          </a:xfrm>
          <a:prstGeom prst="rect">
            <a:avLst/>
          </a:prstGeom>
          <a:noFill/>
          <a:ln w="12600">
            <a:noFill/>
          </a:ln>
        </p:spPr>
        <p:txBody>
          <a:bodyPr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33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1330" b="0" strike="noStrike" spc="-1">
              <a:latin typeface="Arial"/>
            </a:endParaRPr>
          </a:p>
        </p:txBody>
      </p:sp>
      <p:sp>
        <p:nvSpPr>
          <p:cNvPr id="378" name="PlaceHolder 4"/>
          <p:cNvSpPr>
            <a:spLocks noGrp="1"/>
          </p:cNvSpPr>
          <p:nvPr>
            <p:ph type="dt"/>
          </p:nvPr>
        </p:nvSpPr>
        <p:spPr>
          <a:xfrm>
            <a:off x="693000" y="7006680"/>
            <a:ext cx="2268000" cy="4024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79" name="PlaceHolder 5"/>
          <p:cNvSpPr>
            <a:spLocks noGrp="1"/>
          </p:cNvSpPr>
          <p:nvPr>
            <p:ph type="ftr"/>
          </p:nvPr>
        </p:nvSpPr>
        <p:spPr>
          <a:xfrm>
            <a:off x="3339360" y="7006680"/>
            <a:ext cx="3402360" cy="40248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80" name="PlaceHolder 6"/>
          <p:cNvSpPr>
            <a:spLocks noGrp="1"/>
          </p:cNvSpPr>
          <p:nvPr>
            <p:ph type="sldNum"/>
          </p:nvPr>
        </p:nvSpPr>
        <p:spPr>
          <a:xfrm>
            <a:off x="7119360" y="7006680"/>
            <a:ext cx="2268000" cy="4024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A564EC64-0D33-4A75-BD7F-98BB8C59F7CD}" type="slidenum">
              <a:rPr sz="989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989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693000" y="402480"/>
            <a:ext cx="8694360" cy="146124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64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3640" b="0" strike="noStrike" spc="-1">
              <a:latin typeface="Arial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693000" y="2012400"/>
            <a:ext cx="8694360" cy="4796640"/>
          </a:xfrm>
          <a:prstGeom prst="rect">
            <a:avLst/>
          </a:prstGeom>
          <a:noFill/>
          <a:ln w="12600">
            <a:noFill/>
          </a:ln>
        </p:spPr>
        <p:txBody>
          <a:bodyPr vert="eaVert" anchor="t">
            <a:normAutofit/>
          </a:bodyPr>
          <a:lstStyle/>
          <a:p>
            <a:pPr marL="189000" indent="-189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32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2320" b="0" strike="noStrike" spc="-1">
              <a:latin typeface="Arial"/>
            </a:endParaRPr>
          </a:p>
          <a:p>
            <a:pPr marL="567000" lvl="1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99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endParaRPr lang="ru-RU" sz="1990" b="0" strike="noStrike" spc="-1">
              <a:latin typeface="Arial"/>
            </a:endParaRPr>
          </a:p>
          <a:p>
            <a:pPr marL="945000" lvl="2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66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endParaRPr lang="ru-RU" sz="1660" b="0" strike="noStrike" spc="-1">
              <a:latin typeface="Arial"/>
            </a:endParaRPr>
          </a:p>
          <a:p>
            <a:pPr marL="1323000" lvl="3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9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lang="ru-RU" sz="1490" b="0" strike="noStrike" spc="-1">
              <a:latin typeface="Arial"/>
            </a:endParaRPr>
          </a:p>
          <a:p>
            <a:pPr marL="1701000" lvl="4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49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490" b="0" strike="noStrike" spc="-1">
              <a:latin typeface="Arial"/>
            </a:endParaRPr>
          </a:p>
        </p:txBody>
      </p:sp>
      <p:sp>
        <p:nvSpPr>
          <p:cNvPr id="419" name="PlaceHolder 3"/>
          <p:cNvSpPr>
            <a:spLocks noGrp="1"/>
          </p:cNvSpPr>
          <p:nvPr>
            <p:ph type="dt"/>
          </p:nvPr>
        </p:nvSpPr>
        <p:spPr>
          <a:xfrm>
            <a:off x="693000" y="7006680"/>
            <a:ext cx="2268000" cy="4024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20" name="PlaceHolder 4"/>
          <p:cNvSpPr>
            <a:spLocks noGrp="1"/>
          </p:cNvSpPr>
          <p:nvPr>
            <p:ph type="ftr"/>
          </p:nvPr>
        </p:nvSpPr>
        <p:spPr>
          <a:xfrm>
            <a:off x="3339360" y="7006680"/>
            <a:ext cx="3402360" cy="40248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21" name="PlaceHolder 5"/>
          <p:cNvSpPr>
            <a:spLocks noGrp="1"/>
          </p:cNvSpPr>
          <p:nvPr>
            <p:ph type="sldNum"/>
          </p:nvPr>
        </p:nvSpPr>
        <p:spPr>
          <a:xfrm>
            <a:off x="7119360" y="7006680"/>
            <a:ext cx="2268000" cy="4024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60606669-84CF-445F-82E5-2A5867D39869}" type="slidenum">
              <a:rPr sz="989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989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title"/>
          </p:nvPr>
        </p:nvSpPr>
        <p:spPr>
          <a:xfrm>
            <a:off x="7214040" y="402480"/>
            <a:ext cx="2173680" cy="6406560"/>
          </a:xfrm>
          <a:prstGeom prst="rect">
            <a:avLst/>
          </a:prstGeom>
          <a:noFill/>
          <a:ln w="12600">
            <a:noFill/>
          </a:ln>
        </p:spPr>
        <p:txBody>
          <a:bodyPr vert="eaVert"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64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3640" b="0" strike="noStrike" spc="-1">
              <a:latin typeface="Arial"/>
            </a:endParaRPr>
          </a:p>
        </p:txBody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693000" y="402480"/>
            <a:ext cx="6395040" cy="6406560"/>
          </a:xfrm>
          <a:prstGeom prst="rect">
            <a:avLst/>
          </a:prstGeom>
          <a:noFill/>
          <a:ln w="12600">
            <a:noFill/>
          </a:ln>
        </p:spPr>
        <p:txBody>
          <a:bodyPr vert="eaVert" anchor="t">
            <a:normAutofit/>
          </a:bodyPr>
          <a:lstStyle/>
          <a:p>
            <a:pPr marL="189000" indent="-189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32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2320" b="0" strike="noStrike" spc="-1">
              <a:latin typeface="Arial"/>
            </a:endParaRPr>
          </a:p>
          <a:p>
            <a:pPr marL="567000" lvl="1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99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endParaRPr lang="ru-RU" sz="1990" b="0" strike="noStrike" spc="-1">
              <a:latin typeface="Arial"/>
            </a:endParaRPr>
          </a:p>
          <a:p>
            <a:pPr marL="945000" lvl="2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66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endParaRPr lang="ru-RU" sz="1660" b="0" strike="noStrike" spc="-1">
              <a:latin typeface="Arial"/>
            </a:endParaRPr>
          </a:p>
          <a:p>
            <a:pPr marL="1323000" lvl="3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9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lang="ru-RU" sz="1490" b="0" strike="noStrike" spc="-1">
              <a:latin typeface="Arial"/>
            </a:endParaRPr>
          </a:p>
          <a:p>
            <a:pPr marL="1701000" lvl="4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49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490" b="0" strike="noStrike" spc="-1">
              <a:latin typeface="Arial"/>
            </a:endParaRPr>
          </a:p>
        </p:txBody>
      </p:sp>
      <p:sp>
        <p:nvSpPr>
          <p:cNvPr id="460" name="PlaceHolder 3"/>
          <p:cNvSpPr>
            <a:spLocks noGrp="1"/>
          </p:cNvSpPr>
          <p:nvPr>
            <p:ph type="dt"/>
          </p:nvPr>
        </p:nvSpPr>
        <p:spPr>
          <a:xfrm>
            <a:off x="693000" y="7006680"/>
            <a:ext cx="2268000" cy="4024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61" name="PlaceHolder 4"/>
          <p:cNvSpPr>
            <a:spLocks noGrp="1"/>
          </p:cNvSpPr>
          <p:nvPr>
            <p:ph type="ftr"/>
          </p:nvPr>
        </p:nvSpPr>
        <p:spPr>
          <a:xfrm>
            <a:off x="3339360" y="7006680"/>
            <a:ext cx="3402360" cy="40248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62" name="PlaceHolder 5"/>
          <p:cNvSpPr>
            <a:spLocks noGrp="1"/>
          </p:cNvSpPr>
          <p:nvPr>
            <p:ph type="sldNum"/>
          </p:nvPr>
        </p:nvSpPr>
        <p:spPr>
          <a:xfrm>
            <a:off x="7119360" y="7006680"/>
            <a:ext cx="2268000" cy="4024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365AD948-B3DD-4E25-9B34-B4205D1A9506}" type="slidenum">
              <a:rPr sz="989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989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260000" y="1237320"/>
            <a:ext cx="7560360" cy="2631960"/>
          </a:xfrm>
          <a:prstGeom prst="rect">
            <a:avLst/>
          </a:prstGeom>
          <a:noFill/>
          <a:ln w="12600">
            <a:noFill/>
          </a:ln>
        </p:spPr>
        <p:txBody>
          <a:bodyPr anchor="b" anchorCtr="1"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496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960" b="0" strike="noStrike" spc="-1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93000" y="7006680"/>
            <a:ext cx="2268000" cy="4024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3339360" y="7006680"/>
            <a:ext cx="3402360" cy="40248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7119360" y="7006680"/>
            <a:ext cx="2268000" cy="4024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66ECB281-0B25-4BF5-9403-984CD5651FE8}" type="slidenum">
              <a:rPr sz="989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989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93000" y="402480"/>
            <a:ext cx="8694360" cy="146124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64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364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title"/>
          </p:nvPr>
        </p:nvSpPr>
        <p:spPr>
          <a:xfrm>
            <a:off x="693000" y="2012400"/>
            <a:ext cx="8694360" cy="4796640"/>
          </a:xfrm>
          <a:prstGeom prst="rect">
            <a:avLst/>
          </a:prstGeom>
          <a:noFill/>
          <a:ln w="12600">
            <a:noFill/>
          </a:ln>
        </p:spPr>
        <p:txBody>
          <a:bodyPr anchor="t">
            <a:normAutofit/>
          </a:bodyPr>
          <a:lstStyle/>
          <a:p>
            <a:pPr marL="189000" indent="-189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/>
              <a:buChar char="•"/>
            </a:pPr>
            <a:r>
              <a:rPr lang="ru-RU" sz="232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2320" b="0" strike="noStrike" spc="-1">
              <a:latin typeface="Arial"/>
            </a:endParaRPr>
          </a:p>
          <a:p>
            <a:pPr marL="567000" lvl="1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99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endParaRPr lang="ru-RU" sz="1990" b="0" strike="noStrike" spc="-1">
              <a:latin typeface="Arial"/>
            </a:endParaRPr>
          </a:p>
          <a:p>
            <a:pPr marL="945000" lvl="2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6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endParaRPr lang="ru-RU" sz="1660" b="0" strike="noStrike" spc="-1">
              <a:latin typeface="Arial"/>
            </a:endParaRPr>
          </a:p>
          <a:p>
            <a:pPr marL="1323000" lvl="3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49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lang="ru-RU" sz="1490" b="0" strike="noStrike" spc="-1">
              <a:latin typeface="Arial"/>
            </a:endParaRPr>
          </a:p>
          <a:p>
            <a:pPr marL="1701000" lvl="4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49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49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693000" y="7006680"/>
            <a:ext cx="2268000" cy="4024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3339360" y="7006680"/>
            <a:ext cx="3402360" cy="40248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7119360" y="7006680"/>
            <a:ext cx="2268000" cy="4024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DBF22CAA-4511-471D-964D-BE62830D44DD}" type="slidenum">
              <a:rPr sz="989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989" b="0" strike="noStrike" spc="-1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87960" y="1884600"/>
            <a:ext cx="8694360" cy="3144600"/>
          </a:xfrm>
          <a:prstGeom prst="rect">
            <a:avLst/>
          </a:prstGeom>
          <a:noFill/>
          <a:ln w="12600">
            <a:noFill/>
          </a:ln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496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960" b="0" strike="noStrike" spc="-1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687960" y="5059080"/>
            <a:ext cx="8694360" cy="1653840"/>
          </a:xfrm>
          <a:prstGeom prst="rect">
            <a:avLst/>
          </a:prstGeom>
          <a:noFill/>
          <a:ln w="12600">
            <a:noFill/>
          </a:ln>
        </p:spPr>
        <p:txBody>
          <a:bodyPr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990" b="0" strike="noStrike" spc="-1">
                <a:solidFill>
                  <a:srgbClr val="898989"/>
                </a:solidFill>
                <a:latin typeface="Calibri"/>
              </a:rPr>
              <a:t>Образец текста</a:t>
            </a:r>
            <a:endParaRPr lang="ru-RU" sz="1990" b="0" strike="noStrike" spc="-1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dt"/>
          </p:nvPr>
        </p:nvSpPr>
        <p:spPr>
          <a:xfrm>
            <a:off x="693000" y="7006680"/>
            <a:ext cx="2268000" cy="4024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ftr"/>
          </p:nvPr>
        </p:nvSpPr>
        <p:spPr>
          <a:xfrm>
            <a:off x="3339360" y="7006680"/>
            <a:ext cx="3402360" cy="40248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sldNum"/>
          </p:nvPr>
        </p:nvSpPr>
        <p:spPr>
          <a:xfrm>
            <a:off x="7119360" y="7006680"/>
            <a:ext cx="2268000" cy="4024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5900AF09-11AE-42F6-9016-3EE7ED50341E}" type="slidenum">
              <a:rPr sz="989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989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693000" y="402480"/>
            <a:ext cx="8694360" cy="146124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64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3640" b="0" strike="noStrike" spc="-1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title"/>
          </p:nvPr>
        </p:nvSpPr>
        <p:spPr>
          <a:xfrm>
            <a:off x="693000" y="2012400"/>
            <a:ext cx="4284360" cy="4796640"/>
          </a:xfrm>
          <a:prstGeom prst="rect">
            <a:avLst/>
          </a:prstGeom>
          <a:noFill/>
          <a:ln w="12600">
            <a:noFill/>
          </a:ln>
        </p:spPr>
        <p:txBody>
          <a:bodyPr anchor="t">
            <a:normAutofit/>
          </a:bodyPr>
          <a:lstStyle/>
          <a:p>
            <a:pPr marL="189000" indent="-189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/>
              <a:buChar char="•"/>
            </a:pPr>
            <a:r>
              <a:rPr lang="ru-RU" sz="232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2320" b="0" strike="noStrike" spc="-1">
              <a:latin typeface="Arial"/>
            </a:endParaRPr>
          </a:p>
          <a:p>
            <a:pPr marL="567000" lvl="1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99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endParaRPr lang="ru-RU" sz="1990" b="0" strike="noStrike" spc="-1">
              <a:latin typeface="Arial"/>
            </a:endParaRPr>
          </a:p>
          <a:p>
            <a:pPr marL="945000" lvl="2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6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endParaRPr lang="ru-RU" sz="1660" b="0" strike="noStrike" spc="-1">
              <a:latin typeface="Arial"/>
            </a:endParaRPr>
          </a:p>
          <a:p>
            <a:pPr marL="1323000" lvl="3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49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lang="ru-RU" sz="1490" b="0" strike="noStrike" spc="-1">
              <a:latin typeface="Arial"/>
            </a:endParaRPr>
          </a:p>
          <a:p>
            <a:pPr marL="1701000" lvl="4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49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490" b="0" strike="noStrike" spc="-1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title"/>
          </p:nvPr>
        </p:nvSpPr>
        <p:spPr>
          <a:xfrm>
            <a:off x="5103360" y="2012400"/>
            <a:ext cx="4284360" cy="4796640"/>
          </a:xfrm>
          <a:prstGeom prst="rect">
            <a:avLst/>
          </a:prstGeom>
          <a:noFill/>
          <a:ln w="12600">
            <a:noFill/>
          </a:ln>
        </p:spPr>
        <p:txBody>
          <a:bodyPr anchor="t">
            <a:normAutofit/>
          </a:bodyPr>
          <a:lstStyle/>
          <a:p>
            <a:pPr marL="189000" indent="-189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/>
              <a:buChar char="•"/>
            </a:pPr>
            <a:r>
              <a:rPr lang="ru-RU" sz="232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2320" b="0" strike="noStrike" spc="-1">
              <a:latin typeface="Arial"/>
            </a:endParaRPr>
          </a:p>
          <a:p>
            <a:pPr marL="567000" lvl="1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99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endParaRPr lang="ru-RU" sz="1990" b="0" strike="noStrike" spc="-1">
              <a:latin typeface="Arial"/>
            </a:endParaRPr>
          </a:p>
          <a:p>
            <a:pPr marL="945000" lvl="2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6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endParaRPr lang="ru-RU" sz="1660" b="0" strike="noStrike" spc="-1">
              <a:latin typeface="Arial"/>
            </a:endParaRPr>
          </a:p>
          <a:p>
            <a:pPr marL="1323000" lvl="3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49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lang="ru-RU" sz="1490" b="0" strike="noStrike" spc="-1">
              <a:latin typeface="Arial"/>
            </a:endParaRPr>
          </a:p>
          <a:p>
            <a:pPr marL="1701000" lvl="4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49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490" b="0" strike="noStrike" spc="-1"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dt"/>
          </p:nvPr>
        </p:nvSpPr>
        <p:spPr>
          <a:xfrm>
            <a:off x="693000" y="7006680"/>
            <a:ext cx="2268000" cy="4024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ftr"/>
          </p:nvPr>
        </p:nvSpPr>
        <p:spPr>
          <a:xfrm>
            <a:off x="3339360" y="7006680"/>
            <a:ext cx="3402360" cy="40248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70" name="PlaceHolder 6"/>
          <p:cNvSpPr>
            <a:spLocks noGrp="1"/>
          </p:cNvSpPr>
          <p:nvPr>
            <p:ph type="sldNum"/>
          </p:nvPr>
        </p:nvSpPr>
        <p:spPr>
          <a:xfrm>
            <a:off x="7119360" y="7006680"/>
            <a:ext cx="2268000" cy="4024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D073C800-5BDC-4D9F-BDF0-7B0F2E4B95D9}" type="slidenum">
              <a:rPr sz="989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989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694440" y="402480"/>
            <a:ext cx="8694360" cy="146124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64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3640" b="0" strike="noStrike" spc="-1"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694440" y="1853280"/>
            <a:ext cx="4264560" cy="908280"/>
          </a:xfrm>
          <a:prstGeom prst="rect">
            <a:avLst/>
          </a:prstGeom>
          <a:noFill/>
          <a:ln w="12600">
            <a:noFill/>
          </a:ln>
        </p:spPr>
        <p:txBody>
          <a:bodyPr anchor="b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990" b="1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1990" b="0" strike="noStrike" spc="-1"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title"/>
          </p:nvPr>
        </p:nvSpPr>
        <p:spPr>
          <a:xfrm>
            <a:off x="694440" y="2761200"/>
            <a:ext cx="4264560" cy="4061520"/>
          </a:xfrm>
          <a:prstGeom prst="rect">
            <a:avLst/>
          </a:prstGeom>
          <a:noFill/>
          <a:ln w="12600">
            <a:noFill/>
          </a:ln>
        </p:spPr>
        <p:txBody>
          <a:bodyPr anchor="t">
            <a:normAutofit/>
          </a:bodyPr>
          <a:lstStyle/>
          <a:p>
            <a:pPr marL="189000" indent="-189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/>
              <a:buChar char="•"/>
            </a:pPr>
            <a:r>
              <a:rPr lang="ru-RU" sz="232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2320" b="0" strike="noStrike" spc="-1">
              <a:latin typeface="Arial"/>
            </a:endParaRPr>
          </a:p>
          <a:p>
            <a:pPr marL="567000" lvl="1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99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endParaRPr lang="ru-RU" sz="1990" b="0" strike="noStrike" spc="-1">
              <a:latin typeface="Arial"/>
            </a:endParaRPr>
          </a:p>
          <a:p>
            <a:pPr marL="945000" lvl="2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6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endParaRPr lang="ru-RU" sz="1660" b="0" strike="noStrike" spc="-1">
              <a:latin typeface="Arial"/>
            </a:endParaRPr>
          </a:p>
          <a:p>
            <a:pPr marL="1323000" lvl="3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49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lang="ru-RU" sz="1490" b="0" strike="noStrike" spc="-1">
              <a:latin typeface="Arial"/>
            </a:endParaRPr>
          </a:p>
          <a:p>
            <a:pPr marL="1701000" lvl="4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49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490" b="0" strike="noStrike" spc="-1"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5103360" y="1853280"/>
            <a:ext cx="4285440" cy="908280"/>
          </a:xfrm>
          <a:prstGeom prst="rect">
            <a:avLst/>
          </a:prstGeom>
          <a:noFill/>
          <a:ln w="12600">
            <a:noFill/>
          </a:ln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Bef>
                <a:spcPts val="825"/>
              </a:spcBef>
            </a:pPr>
            <a:r>
              <a:rPr lang="ru-RU" sz="1990" b="1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1990" b="0" strike="noStrike" spc="-1">
              <a:latin typeface="Arial"/>
            </a:endParaRPr>
          </a:p>
        </p:txBody>
      </p:sp>
      <p:sp>
        <p:nvSpPr>
          <p:cNvPr id="211" name="PlaceHolder 5"/>
          <p:cNvSpPr>
            <a:spLocks noGrp="1"/>
          </p:cNvSpPr>
          <p:nvPr>
            <p:ph type="title"/>
          </p:nvPr>
        </p:nvSpPr>
        <p:spPr>
          <a:xfrm>
            <a:off x="5103360" y="2761200"/>
            <a:ext cx="4285440" cy="4061520"/>
          </a:xfrm>
          <a:prstGeom prst="rect">
            <a:avLst/>
          </a:prstGeom>
          <a:noFill/>
          <a:ln w="12600">
            <a:noFill/>
          </a:ln>
        </p:spPr>
        <p:txBody>
          <a:bodyPr anchor="t">
            <a:normAutofit/>
          </a:bodyPr>
          <a:lstStyle/>
          <a:p>
            <a:pPr marL="189000" indent="-189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/>
              <a:buChar char="•"/>
            </a:pPr>
            <a:r>
              <a:rPr lang="ru-RU" sz="232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2320" b="0" strike="noStrike" spc="-1">
              <a:latin typeface="Arial"/>
            </a:endParaRPr>
          </a:p>
          <a:p>
            <a:pPr marL="567000" lvl="1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99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endParaRPr lang="ru-RU" sz="1990" b="0" strike="noStrike" spc="-1">
              <a:latin typeface="Arial"/>
            </a:endParaRPr>
          </a:p>
          <a:p>
            <a:pPr marL="945000" lvl="2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6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endParaRPr lang="ru-RU" sz="1660" b="0" strike="noStrike" spc="-1">
              <a:latin typeface="Arial"/>
            </a:endParaRPr>
          </a:p>
          <a:p>
            <a:pPr marL="1323000" lvl="3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49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lang="ru-RU" sz="1490" b="0" strike="noStrike" spc="-1">
              <a:latin typeface="Arial"/>
            </a:endParaRPr>
          </a:p>
          <a:p>
            <a:pPr marL="1701000" lvl="4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49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490" b="0" strike="noStrike" spc="-1">
              <a:latin typeface="Arial"/>
            </a:endParaRPr>
          </a:p>
        </p:txBody>
      </p:sp>
      <p:sp>
        <p:nvSpPr>
          <p:cNvPr id="212" name="PlaceHolder 6"/>
          <p:cNvSpPr>
            <a:spLocks noGrp="1"/>
          </p:cNvSpPr>
          <p:nvPr>
            <p:ph type="dt"/>
          </p:nvPr>
        </p:nvSpPr>
        <p:spPr>
          <a:xfrm>
            <a:off x="693000" y="7006680"/>
            <a:ext cx="2268000" cy="4024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13" name="PlaceHolder 7"/>
          <p:cNvSpPr>
            <a:spLocks noGrp="1"/>
          </p:cNvSpPr>
          <p:nvPr>
            <p:ph type="ftr"/>
          </p:nvPr>
        </p:nvSpPr>
        <p:spPr>
          <a:xfrm>
            <a:off x="3339360" y="7006680"/>
            <a:ext cx="3402360" cy="40248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14" name="PlaceHolder 8"/>
          <p:cNvSpPr>
            <a:spLocks noGrp="1"/>
          </p:cNvSpPr>
          <p:nvPr>
            <p:ph type="sldNum"/>
          </p:nvPr>
        </p:nvSpPr>
        <p:spPr>
          <a:xfrm>
            <a:off x="7119360" y="7006680"/>
            <a:ext cx="2268000" cy="4024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5BC3B61-D486-4C7F-8BF2-FF9AA658FDDE}" type="slidenum">
              <a:rPr sz="989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989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693000" y="402480"/>
            <a:ext cx="8694360" cy="146124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64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3640" b="0" strike="noStrike" spc="-1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dt"/>
          </p:nvPr>
        </p:nvSpPr>
        <p:spPr>
          <a:xfrm>
            <a:off x="693000" y="7006680"/>
            <a:ext cx="2268000" cy="4024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ftr"/>
          </p:nvPr>
        </p:nvSpPr>
        <p:spPr>
          <a:xfrm>
            <a:off x="3339360" y="7006680"/>
            <a:ext cx="3402360" cy="40248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sldNum"/>
          </p:nvPr>
        </p:nvSpPr>
        <p:spPr>
          <a:xfrm>
            <a:off x="7119360" y="7006680"/>
            <a:ext cx="2268000" cy="4024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13B349D9-FB41-454A-A7DB-299DD9A1EEB5}" type="slidenum">
              <a:rPr sz="989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989" b="0" strike="noStrike" spc="-1">
              <a:latin typeface="Times New Roman"/>
            </a:endParaRPr>
          </a:p>
        </p:txBody>
      </p:sp>
      <p:sp>
        <p:nvSpPr>
          <p:cNvPr id="255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dt"/>
          </p:nvPr>
        </p:nvSpPr>
        <p:spPr>
          <a:xfrm>
            <a:off x="693000" y="7006680"/>
            <a:ext cx="2268000" cy="4024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ftr"/>
          </p:nvPr>
        </p:nvSpPr>
        <p:spPr>
          <a:xfrm>
            <a:off x="3339360" y="7006680"/>
            <a:ext cx="3402360" cy="40248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sldNum"/>
          </p:nvPr>
        </p:nvSpPr>
        <p:spPr>
          <a:xfrm>
            <a:off x="7119360" y="7006680"/>
            <a:ext cx="2268000" cy="4024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666A5C14-DDD7-443C-A8EF-904CEC6B1B0B}" type="slidenum">
              <a:rPr sz="989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989" b="0" strike="noStrike" spc="-1">
              <a:latin typeface="Times New Roman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96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694440" y="504000"/>
            <a:ext cx="3251160" cy="1764000"/>
          </a:xfrm>
          <a:prstGeom prst="rect">
            <a:avLst/>
          </a:prstGeom>
          <a:noFill/>
          <a:ln w="12600">
            <a:noFill/>
          </a:ln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65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2650" b="0" strike="noStrike" spc="-1"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title"/>
          </p:nvPr>
        </p:nvSpPr>
        <p:spPr>
          <a:xfrm>
            <a:off x="4285440" y="1088280"/>
            <a:ext cx="5103360" cy="5372280"/>
          </a:xfrm>
          <a:prstGeom prst="rect">
            <a:avLst/>
          </a:prstGeom>
          <a:noFill/>
          <a:ln w="12600">
            <a:noFill/>
          </a:ln>
        </p:spPr>
        <p:txBody>
          <a:bodyPr anchor="t">
            <a:normAutofit/>
          </a:bodyPr>
          <a:lstStyle/>
          <a:p>
            <a:pPr marL="189000" indent="-189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/>
              <a:buChar char="•"/>
            </a:pPr>
            <a:r>
              <a:rPr lang="ru-RU" sz="265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2650" b="0" strike="noStrike" spc="-1">
              <a:latin typeface="Arial"/>
            </a:endParaRPr>
          </a:p>
          <a:p>
            <a:pPr marL="567000" lvl="1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232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endParaRPr lang="ru-RU" sz="2320" b="0" strike="noStrike" spc="-1">
              <a:latin typeface="Arial"/>
            </a:endParaRPr>
          </a:p>
          <a:p>
            <a:pPr marL="945000" lvl="2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99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endParaRPr lang="ru-RU" sz="1990" b="0" strike="noStrike" spc="-1">
              <a:latin typeface="Arial"/>
            </a:endParaRPr>
          </a:p>
          <a:p>
            <a:pPr marL="1323000" lvl="3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6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lang="ru-RU" sz="1660" b="0" strike="noStrike" spc="-1">
              <a:latin typeface="Arial"/>
            </a:endParaRPr>
          </a:p>
          <a:p>
            <a:pPr marL="1701000" lvl="4" indent="-18900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6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660" b="0" strike="noStrike" spc="-1"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 type="body"/>
          </p:nvPr>
        </p:nvSpPr>
        <p:spPr>
          <a:xfrm>
            <a:off x="694440" y="2268000"/>
            <a:ext cx="3251160" cy="4201560"/>
          </a:xfrm>
          <a:prstGeom prst="rect">
            <a:avLst/>
          </a:prstGeom>
          <a:noFill/>
          <a:ln w="12600">
            <a:noFill/>
          </a:ln>
        </p:spPr>
        <p:txBody>
          <a:bodyPr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33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1330" b="0" strike="noStrike" spc="-1">
              <a:latin typeface="Arial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 type="dt"/>
          </p:nvPr>
        </p:nvSpPr>
        <p:spPr>
          <a:xfrm>
            <a:off x="693000" y="7006680"/>
            <a:ext cx="2268000" cy="4024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37" name="PlaceHolder 5"/>
          <p:cNvSpPr>
            <a:spLocks noGrp="1"/>
          </p:cNvSpPr>
          <p:nvPr>
            <p:ph type="ftr"/>
          </p:nvPr>
        </p:nvSpPr>
        <p:spPr>
          <a:xfrm>
            <a:off x="3339360" y="7006680"/>
            <a:ext cx="3402360" cy="40248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38" name="PlaceHolder 6"/>
          <p:cNvSpPr>
            <a:spLocks noGrp="1"/>
          </p:cNvSpPr>
          <p:nvPr>
            <p:ph type="sldNum"/>
          </p:nvPr>
        </p:nvSpPr>
        <p:spPr>
          <a:xfrm>
            <a:off x="7119360" y="7006680"/>
            <a:ext cx="2268000" cy="4024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ADD0B565-84CA-448A-9EFF-FD037221AEA7}" type="slidenum">
              <a:rPr sz="989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989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8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1260000" y="2932200"/>
            <a:ext cx="7560360" cy="2325600"/>
          </a:xfrm>
          <a:prstGeom prst="rect">
            <a:avLst/>
          </a:prstGeom>
          <a:noFill/>
          <a:ln w="12600">
            <a:noFill/>
          </a:ln>
        </p:spPr>
        <p:txBody>
          <a:bodyPr anchor="b" anchorCtr="1">
            <a:normAutofit fontScale="90000"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4960" b="1" strike="noStrike" spc="-1">
                <a:solidFill>
                  <a:srgbClr val="FF0000"/>
                </a:solidFill>
                <a:latin typeface="Calibri Light"/>
              </a:rPr>
              <a:t>Черепно-мозговая травма у детей: особенности оказания медицинской помощи на догоспитальном этапе</a:t>
            </a:r>
            <a:endParaRPr lang="ru-RU" sz="4960" b="0" strike="noStrike" spc="-1">
              <a:latin typeface="Arial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 type="subTitle"/>
          </p:nvPr>
        </p:nvSpPr>
        <p:spPr>
          <a:xfrm>
            <a:off x="1260000" y="5760000"/>
            <a:ext cx="7560360" cy="1260000"/>
          </a:xfrm>
          <a:prstGeom prst="rect">
            <a:avLst/>
          </a:prstGeom>
          <a:noFill/>
          <a:ln w="12600">
            <a:noFill/>
          </a:ln>
        </p:spPr>
        <p:txBody>
          <a:bodyPr anchor="t" anchorCtr="1">
            <a:normAutofit fontScale="94000"/>
          </a:bodyPr>
          <a:lstStyle/>
          <a:p>
            <a:pPr algn="ctr">
              <a:lnSpc>
                <a:spcPct val="90000"/>
              </a:lnSpc>
              <a:spcBef>
                <a:spcPts val="825"/>
              </a:spcBef>
              <a:buNone/>
            </a:pPr>
            <a:r>
              <a:rPr lang="ru-RU" sz="1990" b="1" strike="noStrike" spc="-1">
                <a:solidFill>
                  <a:srgbClr val="4472C4"/>
                </a:solidFill>
                <a:latin typeface="Calibri"/>
              </a:rPr>
              <a:t>Докладчик: Фуныгина И.А., фельдшер ГБУЗ СО «Сызранская ЦГРБ»</a:t>
            </a:r>
            <a:endParaRPr lang="ru-RU" sz="199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825"/>
              </a:spcBef>
              <a:buNone/>
            </a:pPr>
            <a:endParaRPr lang="ru-RU" sz="199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825"/>
              </a:spcBef>
              <a:buNone/>
            </a:pPr>
            <a:r>
              <a:rPr lang="ru-RU" sz="1990" b="1" strike="noStrike" spc="-1">
                <a:solidFill>
                  <a:srgbClr val="4472C4"/>
                </a:solidFill>
                <a:latin typeface="Calibri"/>
              </a:rPr>
              <a:t>г.о. Сызрань, 2024 г.</a:t>
            </a:r>
            <a:endParaRPr lang="ru-RU" sz="1990" b="0" strike="noStrike" spc="-1">
              <a:latin typeface="Arial"/>
            </a:endParaRPr>
          </a:p>
        </p:txBody>
      </p:sp>
      <p:pic>
        <p:nvPicPr>
          <p:cNvPr id="501" name="Picture 2" descr="скорая помощь бросается на помощь пациенту - скорая помощь стоковые фото и изображения"/>
          <p:cNvPicPr/>
          <p:nvPr/>
        </p:nvPicPr>
        <p:blipFill>
          <a:blip r:embed="rId2"/>
          <a:stretch/>
        </p:blipFill>
        <p:spPr>
          <a:xfrm>
            <a:off x="6062760" y="397440"/>
            <a:ext cx="3501720" cy="2197080"/>
          </a:xfrm>
          <a:prstGeom prst="rect">
            <a:avLst/>
          </a:prstGeom>
          <a:ln w="12600">
            <a:noFill/>
          </a:ln>
        </p:spPr>
      </p:pic>
      <p:pic>
        <p:nvPicPr>
          <p:cNvPr id="502" name="Picture 2" descr="https://i.mycdn.me/i?r=BDH3HfPpvmQZZI-uHXH_6LjVuzFhW8AuWLr275n1eWkZyIH2dr-HPn5mhDGY_tvG6Tc"/>
          <p:cNvPicPr/>
          <p:nvPr/>
        </p:nvPicPr>
        <p:blipFill>
          <a:blip r:embed="rId3"/>
          <a:stretch/>
        </p:blipFill>
        <p:spPr>
          <a:xfrm>
            <a:off x="1003680" y="397440"/>
            <a:ext cx="2226240" cy="219708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/>
          </p:cNvSpPr>
          <p:nvPr>
            <p:ph type="title"/>
          </p:nvPr>
        </p:nvSpPr>
        <p:spPr>
          <a:xfrm>
            <a:off x="5764680" y="387720"/>
            <a:ext cx="3637800" cy="52668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400" b="1" strike="noStrike" spc="-1">
                <a:solidFill>
                  <a:srgbClr val="000000"/>
                </a:solidFill>
                <a:latin typeface="Calibri Light"/>
              </a:rPr>
              <a:t>Ларингеальная маска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536" name="Picture 2" descr="https://avatars.mds.yandex.net/i?id=d709e9ab649d5f55c23783c563c463e1afe8bc3b-9870394-images-thumbs&amp;n=13"/>
          <p:cNvPicPr/>
          <p:nvPr/>
        </p:nvPicPr>
        <p:blipFill>
          <a:blip r:embed="rId2"/>
          <a:stretch/>
        </p:blipFill>
        <p:spPr>
          <a:xfrm>
            <a:off x="569520" y="387720"/>
            <a:ext cx="3875760" cy="2904480"/>
          </a:xfrm>
          <a:prstGeom prst="rect">
            <a:avLst/>
          </a:prstGeom>
          <a:ln w="12600">
            <a:noFill/>
          </a:ln>
        </p:spPr>
      </p:pic>
      <p:pic>
        <p:nvPicPr>
          <p:cNvPr id="537" name="Picture 4" descr="http://cf2.ppt-online.org/files2/slide/p/p4rDA1gfhCdb7IuORUawWLEXB9ylGK6vMHPcsminq/slide-30.jpg"/>
          <p:cNvPicPr/>
          <p:nvPr/>
        </p:nvPicPr>
        <p:blipFill>
          <a:blip r:embed="rId3"/>
          <a:srcRect l="62220" t="25447" r="1332" b="5374"/>
          <a:stretch/>
        </p:blipFill>
        <p:spPr>
          <a:xfrm>
            <a:off x="496800" y="3958560"/>
            <a:ext cx="1460880" cy="2077200"/>
          </a:xfrm>
          <a:prstGeom prst="rect">
            <a:avLst/>
          </a:prstGeom>
          <a:ln w="12600">
            <a:noFill/>
          </a:ln>
        </p:spPr>
      </p:pic>
      <p:pic>
        <p:nvPicPr>
          <p:cNvPr id="538" name="Picture 2" descr="Воздуховод ротовой Гведела СТЕРИЛЬНЫЙ № 00. 1. 2. 3. 4. 5. 6 (50 - 120 мм)  — купить оптом от производителя ООО «Сана»"/>
          <p:cNvPicPr/>
          <p:nvPr/>
        </p:nvPicPr>
        <p:blipFill>
          <a:blip r:embed="rId4"/>
          <a:stretch/>
        </p:blipFill>
        <p:spPr>
          <a:xfrm>
            <a:off x="2180520" y="4147920"/>
            <a:ext cx="2265120" cy="1698840"/>
          </a:xfrm>
          <a:prstGeom prst="rect">
            <a:avLst/>
          </a:prstGeom>
          <a:ln w="12600">
            <a:noFill/>
          </a:ln>
        </p:spPr>
      </p:pic>
      <p:pic>
        <p:nvPicPr>
          <p:cNvPr id="539" name="Picture 6" descr="https://avatars.mds.yandex.net/i?id=5c2d9ab0e9a80bcf219d72ff4c4b769cca93060f-9140040-images-thumbs&amp;ref=rim&amp;n=33&amp;w=200&amp;h=200"/>
          <p:cNvPicPr/>
          <p:nvPr/>
        </p:nvPicPr>
        <p:blipFill>
          <a:blip r:embed="rId5"/>
          <a:stretch/>
        </p:blipFill>
        <p:spPr>
          <a:xfrm>
            <a:off x="4854600" y="1141560"/>
            <a:ext cx="1905120" cy="1905120"/>
          </a:xfrm>
          <a:prstGeom prst="rect">
            <a:avLst/>
          </a:prstGeom>
          <a:ln w="12600">
            <a:noFill/>
          </a:ln>
        </p:spPr>
      </p:pic>
      <p:pic>
        <p:nvPicPr>
          <p:cNvPr id="540" name="Рисунок 2"/>
          <p:cNvPicPr/>
          <p:nvPr/>
        </p:nvPicPr>
        <p:blipFill>
          <a:blip r:embed="rId6"/>
          <a:stretch/>
        </p:blipFill>
        <p:spPr>
          <a:xfrm>
            <a:off x="7081200" y="1366920"/>
            <a:ext cx="2822760" cy="1959480"/>
          </a:xfrm>
          <a:prstGeom prst="rect">
            <a:avLst/>
          </a:prstGeom>
          <a:ln w="12600">
            <a:noFill/>
          </a:ln>
        </p:spPr>
      </p:pic>
      <p:pic>
        <p:nvPicPr>
          <p:cNvPr id="541" name="Рисунок 5"/>
          <p:cNvPicPr/>
          <p:nvPr/>
        </p:nvPicPr>
        <p:blipFill>
          <a:blip r:embed="rId7"/>
          <a:stretch/>
        </p:blipFill>
        <p:spPr>
          <a:xfrm>
            <a:off x="4854600" y="3956400"/>
            <a:ext cx="5049360" cy="28303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/>
          </p:nvPr>
        </p:nvSpPr>
        <p:spPr>
          <a:xfrm>
            <a:off x="466200" y="655920"/>
            <a:ext cx="4264560" cy="397440"/>
          </a:xfrm>
          <a:prstGeom prst="rect">
            <a:avLst/>
          </a:prstGeom>
          <a:noFill/>
          <a:ln w="12600">
            <a:noFill/>
          </a:ln>
        </p:spPr>
        <p:txBody>
          <a:bodyPr anchor="b">
            <a:normAutofit fontScale="92500"/>
          </a:bodyPr>
          <a:lstStyle/>
          <a:p>
            <a:pPr>
              <a:lnSpc>
                <a:spcPct val="90000"/>
              </a:lnSpc>
              <a:spcBef>
                <a:spcPts val="825"/>
              </a:spcBef>
            </a:pPr>
            <a:r>
              <a:rPr lang="de-DE" sz="1700" b="1" strike="noStrike" spc="-1">
                <a:solidFill>
                  <a:srgbClr val="000000"/>
                </a:solidFill>
                <a:latin typeface="Arial"/>
              </a:rPr>
              <a:t>Шкала комы Глазго педиатрическая </a:t>
            </a:r>
            <a:endParaRPr lang="ru-RU" sz="1700" b="0" strike="noStrike" spc="-1">
              <a:latin typeface="Arial"/>
            </a:endParaRPr>
          </a:p>
        </p:txBody>
      </p:sp>
      <p:sp>
        <p:nvSpPr>
          <p:cNvPr id="543" name="PlaceHolder 2"/>
          <p:cNvSpPr>
            <a:spLocks noGrp="1"/>
          </p:cNvSpPr>
          <p:nvPr>
            <p:ph/>
          </p:nvPr>
        </p:nvSpPr>
        <p:spPr>
          <a:xfrm>
            <a:off x="5082840" y="728280"/>
            <a:ext cx="4285440" cy="908280"/>
          </a:xfrm>
          <a:prstGeom prst="rect">
            <a:avLst/>
          </a:prstGeom>
          <a:noFill/>
          <a:ln w="12600">
            <a:noFill/>
          </a:ln>
        </p:spPr>
        <p:txBody>
          <a:bodyPr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825"/>
              </a:spcBef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</a:rPr>
              <a:t>Шкала комы Глазго детей первых месяцев жизни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825"/>
              </a:spcBef>
            </a:pPr>
            <a:r>
              <a:rPr lang="ru-RU" sz="1990" b="1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ru-RU" sz="1990" b="0" strike="noStrike" spc="-1">
              <a:latin typeface="Arial"/>
            </a:endParaRPr>
          </a:p>
        </p:txBody>
      </p:sp>
      <p:graphicFrame>
        <p:nvGraphicFramePr>
          <p:cNvPr id="544" name="Объект 9"/>
          <p:cNvGraphicFramePr/>
          <p:nvPr/>
        </p:nvGraphicFramePr>
        <p:xfrm>
          <a:off x="5247720" y="1557720"/>
          <a:ext cx="4240080" cy="3618720"/>
        </p:xfrm>
        <a:graphic>
          <a:graphicData uri="http://schemas.openxmlformats.org/drawingml/2006/table">
            <a:tbl>
              <a:tblPr/>
              <a:tblGrid>
                <a:gridCol w="1413360"/>
                <a:gridCol w="2460600"/>
                <a:gridCol w="366120"/>
              </a:tblGrid>
              <a:tr h="1063800"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1" strike="noStrike" spc="-1" dirty="0" err="1">
                          <a:latin typeface="Arial"/>
                          <a:ea typeface="Times New Roman"/>
                        </a:rPr>
                        <a:t>Открывание</a:t>
                      </a:r>
                      <a:r>
                        <a:rPr lang="de-DE" sz="1200" b="1" strike="noStrike" spc="-1" dirty="0"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de-DE" sz="1200" b="1" strike="noStrike" spc="-1" dirty="0" err="1">
                          <a:latin typeface="Arial"/>
                          <a:ea typeface="Times New Roman"/>
                        </a:rPr>
                        <a:t>глаз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Спонтанное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В ответ на голос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В ответ на боль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Отсутствует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4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3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2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1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1626120"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1" strike="noStrike" spc="-1" dirty="0" err="1">
                          <a:latin typeface="Arial"/>
                          <a:ea typeface="Times New Roman"/>
                        </a:rPr>
                        <a:t>Двигательная</a:t>
                      </a:r>
                      <a:r>
                        <a:rPr lang="de-DE" sz="1200" b="1" strike="noStrike" spc="-1" dirty="0"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de-DE" sz="1200" b="1" strike="noStrike" spc="-1" dirty="0" err="1">
                          <a:latin typeface="Arial"/>
                          <a:ea typeface="Times New Roman"/>
                        </a:rPr>
                        <a:t>активность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Локализует болевое раздражение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Отдергивает конечность в ответ на болевое раздражение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Сгибает/разгибает конечности в ответ на болевое раздражение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Вялый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4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3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2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1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817560"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1" strike="noStrike" spc="-1" dirty="0" err="1">
                          <a:latin typeface="Arial"/>
                          <a:ea typeface="Times New Roman"/>
                        </a:rPr>
                        <a:t>Речевая</a:t>
                      </a:r>
                      <a:r>
                        <a:rPr lang="de-DE" sz="1200" b="1" strike="noStrike" spc="-1" dirty="0"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de-DE" sz="1200" b="1" strike="noStrike" spc="-1" dirty="0" err="1">
                          <a:latin typeface="Arial"/>
                          <a:ea typeface="Times New Roman"/>
                        </a:rPr>
                        <a:t>активность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Кричит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Дышит сам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Не дышит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 dirty="0">
                          <a:latin typeface="Arial"/>
                          <a:ea typeface="Times New Roman"/>
                        </a:rPr>
                        <a:t>3</a:t>
                      </a:r>
                      <a:endParaRPr lang="ru-RU" sz="1200" b="0" strike="noStrike" spc="-1" dirty="0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 dirty="0">
                          <a:latin typeface="Arial"/>
                          <a:ea typeface="Times New Roman"/>
                        </a:rPr>
                        <a:t>2</a:t>
                      </a:r>
                      <a:endParaRPr lang="ru-RU" sz="1200" b="0" strike="noStrike" spc="-1" dirty="0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 dirty="0">
                          <a:latin typeface="Arial"/>
                          <a:ea typeface="Times New Roman"/>
                        </a:rPr>
                        <a:t>1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45" name="Объект 8"/>
          <p:cNvGraphicFramePr/>
          <p:nvPr>
            <p:extLst>
              <p:ext uri="{D42A27DB-BD31-4B8C-83A1-F6EECF244321}">
                <p14:modId xmlns:p14="http://schemas.microsoft.com/office/powerpoint/2010/main" val="652658458"/>
              </p:ext>
            </p:extLst>
          </p:nvPr>
        </p:nvGraphicFramePr>
        <p:xfrm>
          <a:off x="465120" y="1182420"/>
          <a:ext cx="4265640" cy="3931920"/>
        </p:xfrm>
        <a:graphic>
          <a:graphicData uri="http://schemas.openxmlformats.org/drawingml/2006/table">
            <a:tbl>
              <a:tblPr/>
              <a:tblGrid>
                <a:gridCol w="1427400"/>
                <a:gridCol w="2469960"/>
                <a:gridCol w="368280"/>
              </a:tblGrid>
              <a:tr h="784080"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1" strike="noStrike" spc="-1" dirty="0" err="1">
                          <a:latin typeface="Arial"/>
                          <a:ea typeface="Times New Roman"/>
                        </a:rPr>
                        <a:t>Открывание</a:t>
                      </a:r>
                      <a:r>
                        <a:rPr lang="de-DE" sz="1200" b="1" strike="noStrike" spc="-1" dirty="0"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de-DE" sz="1200" b="1" strike="noStrike" spc="-1" dirty="0" err="1">
                          <a:latin typeface="Arial"/>
                          <a:ea typeface="Times New Roman"/>
                        </a:rPr>
                        <a:t>глаз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Спонтанное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В ответ на команду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В ответ на боль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Отсутствует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4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3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2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1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1519200"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1" strike="noStrike" spc="-1">
                          <a:latin typeface="Arial"/>
                          <a:ea typeface="Times New Roman"/>
                        </a:rPr>
                        <a:t>Двигательная активность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Выполнение команд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Локализация болевого раздражения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Отдергивание конечности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Сгибательные движения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Разгибательные движения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Отсутствие двигательных реакций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6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5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ru-RU" sz="1200" b="0" strike="noStrike" spc="-1">
                          <a:latin typeface="Arial"/>
                          <a:ea typeface="Times New Roman"/>
                        </a:rPr>
                        <a:t> 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4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3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2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1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1455480"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1" strike="noStrike" spc="-1">
                          <a:latin typeface="Arial"/>
                          <a:ea typeface="Times New Roman"/>
                        </a:rPr>
                        <a:t>Речевая активность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Осмысленные ответы при сохранности ориентировки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Спутанная речь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Отдельные бессвязные слова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Неразборчивые звуки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>
                          <a:latin typeface="Arial"/>
                          <a:ea typeface="Times New Roman"/>
                        </a:rPr>
                        <a:t>Отсутствие звуковых реакций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 dirty="0">
                          <a:latin typeface="Arial"/>
                          <a:ea typeface="Times New Roman"/>
                        </a:rPr>
                        <a:t>5</a:t>
                      </a:r>
                      <a:endParaRPr lang="ru-RU" sz="1200" b="0" strike="noStrike" spc="-1" dirty="0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 dirty="0">
                          <a:latin typeface="Arial"/>
                          <a:ea typeface="Times New Roman"/>
                        </a:rPr>
                        <a:t> </a:t>
                      </a:r>
                      <a:endParaRPr lang="ru-RU" sz="1200" b="0" strike="noStrike" spc="-1" dirty="0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 dirty="0">
                          <a:latin typeface="Arial"/>
                          <a:ea typeface="Times New Roman"/>
                        </a:rPr>
                        <a:t>4</a:t>
                      </a:r>
                      <a:endParaRPr lang="ru-RU" sz="1200" b="0" strike="noStrike" spc="-1" dirty="0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 dirty="0">
                          <a:latin typeface="Arial"/>
                          <a:ea typeface="Times New Roman"/>
                        </a:rPr>
                        <a:t>3</a:t>
                      </a:r>
                      <a:endParaRPr lang="ru-RU" sz="1200" b="0" strike="noStrike" spc="-1" dirty="0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 dirty="0">
                          <a:latin typeface="Arial"/>
                          <a:ea typeface="Times New Roman"/>
                        </a:rPr>
                        <a:t>2</a:t>
                      </a:r>
                      <a:endParaRPr lang="ru-RU" sz="1200" b="0" strike="noStrike" spc="-1" dirty="0">
                        <a:latin typeface="Arial"/>
                      </a:endParaRPr>
                    </a:p>
                    <a:p>
                      <a:pPr marL="216000" indent="-216000" algn="ctr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0" strike="noStrike" spc="-1" dirty="0">
                          <a:latin typeface="Arial"/>
                          <a:ea typeface="Times New Roman"/>
                        </a:rPr>
                        <a:t>1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pic>
        <p:nvPicPr>
          <p:cNvPr id="546" name="Picture 2" descr="Бесплатное фото Фельдшеры осматривают пострадавшую девушку"/>
          <p:cNvPicPr/>
          <p:nvPr/>
        </p:nvPicPr>
        <p:blipFill>
          <a:blip r:embed="rId2"/>
          <a:stretch/>
        </p:blipFill>
        <p:spPr>
          <a:xfrm>
            <a:off x="558720" y="5284080"/>
            <a:ext cx="3836520" cy="2182320"/>
          </a:xfrm>
          <a:prstGeom prst="rect">
            <a:avLst/>
          </a:prstGeom>
          <a:ln w="12600">
            <a:noFill/>
          </a:ln>
        </p:spPr>
      </p:pic>
      <p:pic>
        <p:nvPicPr>
          <p:cNvPr id="547" name="Picture 2" descr="https://img.freepik.com/premium-photo/sad-ill-pediatric-patient-lying-on-the-couch-during-a-medical-exam_465992-1965.jpg?size=626&amp;ext=jpg"/>
          <p:cNvPicPr/>
          <p:nvPr/>
        </p:nvPicPr>
        <p:blipFill>
          <a:blip r:embed="rId3"/>
          <a:stretch/>
        </p:blipFill>
        <p:spPr>
          <a:xfrm>
            <a:off x="5672520" y="5284080"/>
            <a:ext cx="3276360" cy="21823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title"/>
          </p:nvPr>
        </p:nvSpPr>
        <p:spPr>
          <a:xfrm>
            <a:off x="1500840" y="288360"/>
            <a:ext cx="7215840" cy="75528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640" b="1" strike="noStrike" spc="-1">
                <a:solidFill>
                  <a:srgbClr val="000000"/>
                </a:solidFill>
                <a:latin typeface="Calibri Light"/>
              </a:rPr>
              <a:t>А</a:t>
            </a:r>
            <a:r>
              <a:rPr lang="de-DE" sz="3640" b="1" strike="noStrike" spc="-1">
                <a:solidFill>
                  <a:srgbClr val="000000"/>
                </a:solidFill>
                <a:latin typeface="Calibri Light"/>
              </a:rPr>
              <a:t>ппарат Амбу</a:t>
            </a:r>
            <a:endParaRPr lang="ru-RU" sz="3640" b="0" strike="noStrike" spc="-1">
              <a:latin typeface="Arial"/>
            </a:endParaRPr>
          </a:p>
        </p:txBody>
      </p:sp>
      <p:pic>
        <p:nvPicPr>
          <p:cNvPr id="549" name="Picture 2" descr="Мешок АМБУ AERObag детский (550 мл)| Купить в компании «Бравокислород» -  специализированный магазин респираторного и кислородного оборудования"/>
          <p:cNvPicPr/>
          <p:nvPr/>
        </p:nvPicPr>
        <p:blipFill>
          <a:blip r:embed="rId2"/>
          <a:stretch/>
        </p:blipFill>
        <p:spPr>
          <a:xfrm>
            <a:off x="493560" y="1292040"/>
            <a:ext cx="3919320" cy="2788200"/>
          </a:xfrm>
          <a:prstGeom prst="rect">
            <a:avLst/>
          </a:prstGeom>
          <a:ln w="12600">
            <a:noFill/>
          </a:ln>
        </p:spPr>
      </p:pic>
      <p:pic>
        <p:nvPicPr>
          <p:cNvPr id="550" name="Рисунок 3"/>
          <p:cNvPicPr/>
          <p:nvPr/>
        </p:nvPicPr>
        <p:blipFill>
          <a:blip r:embed="rId3"/>
          <a:stretch/>
        </p:blipFill>
        <p:spPr>
          <a:xfrm>
            <a:off x="5726880" y="1292040"/>
            <a:ext cx="2603880" cy="2991600"/>
          </a:xfrm>
          <a:prstGeom prst="rect">
            <a:avLst/>
          </a:prstGeom>
          <a:ln w="12600">
            <a:noFill/>
          </a:ln>
        </p:spPr>
      </p:pic>
      <p:pic>
        <p:nvPicPr>
          <p:cNvPr id="551" name="Picture 6" descr="Мешок АМБУ AERObag детский (550 мл)| Купить в компании «Бравокислород» -  специализированный магазин респираторного и кислородного оборудования"/>
          <p:cNvPicPr/>
          <p:nvPr/>
        </p:nvPicPr>
        <p:blipFill>
          <a:blip r:embed="rId4"/>
          <a:stretch/>
        </p:blipFill>
        <p:spPr>
          <a:xfrm>
            <a:off x="731880" y="4328640"/>
            <a:ext cx="3154320" cy="2901240"/>
          </a:xfrm>
          <a:prstGeom prst="rect">
            <a:avLst/>
          </a:prstGeom>
          <a:ln w="12600">
            <a:noFill/>
          </a:ln>
        </p:spPr>
      </p:pic>
      <p:pic>
        <p:nvPicPr>
          <p:cNvPr id="552" name="Picture 8" descr="Мешок Амбу FlexiCare детский одноразовый - купить на kislorod.ru"/>
          <p:cNvPicPr/>
          <p:nvPr/>
        </p:nvPicPr>
        <p:blipFill>
          <a:blip r:embed="rId5"/>
          <a:stretch/>
        </p:blipFill>
        <p:spPr>
          <a:xfrm>
            <a:off x="5726880" y="4588920"/>
            <a:ext cx="2751120" cy="273384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3" name="Таблица 1"/>
          <p:cNvGraphicFramePr/>
          <p:nvPr/>
        </p:nvGraphicFramePr>
        <p:xfrm>
          <a:off x="1148040" y="1530000"/>
          <a:ext cx="6922440" cy="1498320"/>
        </p:xfrm>
        <a:graphic>
          <a:graphicData uri="http://schemas.openxmlformats.org/drawingml/2006/table">
            <a:tbl>
              <a:tblPr/>
              <a:tblGrid>
                <a:gridCol w="3057120"/>
                <a:gridCol w="3865680"/>
              </a:tblGrid>
              <a:tr h="544680"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600" b="0" strike="noStrike" spc="-1">
                          <a:latin typeface="Arial"/>
                          <a:ea typeface="Times New Roman"/>
                        </a:rPr>
                        <a:t>Возрастной период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600" b="0" strike="noStrike" spc="-1">
                          <a:latin typeface="Arial"/>
                          <a:ea typeface="Times New Roman"/>
                        </a:rPr>
                        <a:t>Частота искусственных вдохов в мин</a:t>
                      </a:r>
                      <a:r>
                        <a:rPr lang="ru-RU" sz="1600" b="0" strike="noStrike" spc="-1">
                          <a:latin typeface="Arial"/>
                          <a:ea typeface="Times New Roman"/>
                        </a:rPr>
                        <a:t>уту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317880"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ru-RU" sz="1600" b="0" strike="noStrike" spc="-1">
                          <a:latin typeface="Arial"/>
                          <a:ea typeface="Times New Roman"/>
                        </a:rPr>
                        <a:t>Младенец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600" b="0" strike="noStrike" spc="-1">
                          <a:latin typeface="Arial"/>
                          <a:ea typeface="Times New Roman"/>
                        </a:rPr>
                        <a:t>25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317880"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ru-RU" sz="1600" b="0" strike="noStrike" spc="-1">
                          <a:latin typeface="Arial"/>
                          <a:ea typeface="Times New Roman"/>
                        </a:rPr>
                        <a:t>Дошкольник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600" b="0" strike="noStrike" spc="-1">
                          <a:latin typeface="Arial"/>
                          <a:ea typeface="Times New Roman"/>
                        </a:rPr>
                        <a:t>20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318240"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ru-RU" sz="1600" b="0" strike="noStrike" spc="-1">
                          <a:latin typeface="Arial"/>
                          <a:ea typeface="Times New Roman"/>
                        </a:rPr>
                        <a:t>Школьник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600" b="0" strike="noStrike" spc="-1">
                          <a:latin typeface="Arial"/>
                          <a:ea typeface="Times New Roman"/>
                        </a:rPr>
                        <a:t>10</a:t>
                      </a:r>
                      <a:r>
                        <a:rPr lang="ru-RU" sz="1600" b="0" strike="noStrike" spc="-1">
                          <a:latin typeface="Arial"/>
                          <a:ea typeface="Times New Roman"/>
                        </a:rPr>
                        <a:t>-</a:t>
                      </a:r>
                      <a:r>
                        <a:rPr lang="de-DE" sz="1600" b="0" strike="noStrike" spc="-1">
                          <a:latin typeface="Arial"/>
                          <a:ea typeface="Times New Roman"/>
                        </a:rPr>
                        <a:t>12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sp>
        <p:nvSpPr>
          <p:cNvPr id="554" name="Rectangle 1"/>
          <p:cNvSpPr/>
          <p:nvPr/>
        </p:nvSpPr>
        <p:spPr>
          <a:xfrm>
            <a:off x="2072160" y="527760"/>
            <a:ext cx="4457880" cy="852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de-DE" sz="16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Частота дыхания в зависимости от возраста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600" b="0" strike="noStrike" spc="-1">
              <a:latin typeface="Arial"/>
            </a:endParaRPr>
          </a:p>
        </p:txBody>
      </p:sp>
      <p:pic>
        <p:nvPicPr>
          <p:cNvPr id="555" name="Picture 4" descr="Бесплатное фото Фельдшер дает кислород пострадавшей девушке"/>
          <p:cNvPicPr/>
          <p:nvPr/>
        </p:nvPicPr>
        <p:blipFill>
          <a:blip r:embed="rId2"/>
          <a:stretch/>
        </p:blipFill>
        <p:spPr>
          <a:xfrm>
            <a:off x="2275920" y="4582080"/>
            <a:ext cx="4134600" cy="2385000"/>
          </a:xfrm>
          <a:prstGeom prst="rect">
            <a:avLst/>
          </a:prstGeom>
          <a:ln w="12600">
            <a:noFill/>
          </a:ln>
        </p:spPr>
      </p:pic>
      <p:sp>
        <p:nvSpPr>
          <p:cNvPr id="556" name="Прямоугольник 4"/>
          <p:cNvSpPr/>
          <p:nvPr/>
        </p:nvSpPr>
        <p:spPr>
          <a:xfrm>
            <a:off x="338040" y="3318120"/>
            <a:ext cx="9541440" cy="701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2000" b="1" strike="noStrike" spc="-1">
                <a:solidFill>
                  <a:srgbClr val="FF0000"/>
                </a:solidFill>
                <a:latin typeface="Arial"/>
                <a:ea typeface="Arial Unicode MS"/>
              </a:rPr>
              <a:t>При любом доступе к дыхательным путям необходимо как можно раньше обеспечить оксигенацию всем тяжело пострадавшим детям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Picture 2" descr="Первичная сердечно-легочная реанимация у детей | Інтернет-видання &quot;Новини  медицини та фармації&quot;"/>
          <p:cNvPicPr/>
          <p:nvPr/>
        </p:nvPicPr>
        <p:blipFill>
          <a:blip r:embed="rId2"/>
          <a:stretch/>
        </p:blipFill>
        <p:spPr>
          <a:xfrm>
            <a:off x="540000" y="1162800"/>
            <a:ext cx="2279520" cy="1951200"/>
          </a:xfrm>
          <a:prstGeom prst="rect">
            <a:avLst/>
          </a:prstGeom>
          <a:ln w="12600">
            <a:noFill/>
          </a:ln>
        </p:spPr>
      </p:pic>
      <p:pic>
        <p:nvPicPr>
          <p:cNvPr id="558" name="Picture 4" descr="Сердечно легочная реанимация у детей картинки Happy-laser.ru"/>
          <p:cNvPicPr/>
          <p:nvPr/>
        </p:nvPicPr>
        <p:blipFill>
          <a:blip r:embed="rId3"/>
          <a:stretch/>
        </p:blipFill>
        <p:spPr>
          <a:xfrm>
            <a:off x="5973480" y="1051920"/>
            <a:ext cx="3269880" cy="2172960"/>
          </a:xfrm>
          <a:prstGeom prst="rect">
            <a:avLst/>
          </a:prstGeom>
          <a:ln w="12600">
            <a:noFill/>
          </a:ln>
        </p:spPr>
      </p:pic>
      <p:pic>
        <p:nvPicPr>
          <p:cNvPr id="559" name="Picture 6" descr="https://avatars.dzeninfra.ru/get-zen_doc/9722138/pub_6475bfe9502c976ae3a34f4b_6475d566752a5a69152400ad/scale_1200"/>
          <p:cNvPicPr/>
          <p:nvPr/>
        </p:nvPicPr>
        <p:blipFill>
          <a:blip r:embed="rId4"/>
          <a:stretch/>
        </p:blipFill>
        <p:spPr>
          <a:xfrm>
            <a:off x="1244520" y="3356640"/>
            <a:ext cx="6234480" cy="3978360"/>
          </a:xfrm>
          <a:prstGeom prst="rect">
            <a:avLst/>
          </a:prstGeom>
          <a:ln w="12600">
            <a:noFill/>
          </a:ln>
        </p:spPr>
      </p:pic>
      <p:sp>
        <p:nvSpPr>
          <p:cNvPr id="560" name="Прямоугольник 4"/>
          <p:cNvSpPr/>
          <p:nvPr/>
        </p:nvSpPr>
        <p:spPr>
          <a:xfrm>
            <a:off x="2139120" y="336960"/>
            <a:ext cx="5738760" cy="396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0070C0"/>
                </a:solidFill>
                <a:latin typeface="Arial Black"/>
                <a:ea typeface="Arial Unicode MS"/>
              </a:rPr>
              <a:t>Особенности проведения НМС у детей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Picture 10" descr="https://cf.ppt-online.org/files/slide/1/1rzEebd34PRsN2Fv6S7VHLyUclxMYZiG5TKkoh/slide-69.jpg"/>
          <p:cNvPicPr/>
          <p:nvPr/>
        </p:nvPicPr>
        <p:blipFill>
          <a:blip r:embed="rId2"/>
          <a:stretch/>
        </p:blipFill>
        <p:spPr>
          <a:xfrm>
            <a:off x="1623600" y="208800"/>
            <a:ext cx="6238440" cy="4678920"/>
          </a:xfrm>
          <a:prstGeom prst="rect">
            <a:avLst/>
          </a:prstGeom>
          <a:ln w="12600">
            <a:noFill/>
          </a:ln>
        </p:spPr>
      </p:pic>
      <p:pic>
        <p:nvPicPr>
          <p:cNvPr id="562" name="Picture 2" descr="https://www.nuovosud.it/sites/default/files/media/defibrillatore-pediatrico.jpg"/>
          <p:cNvPicPr/>
          <p:nvPr/>
        </p:nvPicPr>
        <p:blipFill>
          <a:blip r:embed="rId3"/>
          <a:stretch/>
        </p:blipFill>
        <p:spPr>
          <a:xfrm>
            <a:off x="523440" y="5068800"/>
            <a:ext cx="4762440" cy="2386800"/>
          </a:xfrm>
          <a:prstGeom prst="rect">
            <a:avLst/>
          </a:prstGeom>
          <a:ln w="12600">
            <a:noFill/>
          </a:ln>
        </p:spPr>
      </p:pic>
      <p:pic>
        <p:nvPicPr>
          <p:cNvPr id="563" name="Picture 4" descr="https://st15.stpulscen.ru/images/product/222/299/593_original.jpg"/>
          <p:cNvPicPr/>
          <p:nvPr/>
        </p:nvPicPr>
        <p:blipFill>
          <a:blip r:embed="rId4"/>
          <a:stretch/>
        </p:blipFill>
        <p:spPr>
          <a:xfrm>
            <a:off x="6017400" y="5068800"/>
            <a:ext cx="3414960" cy="238680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Рисунок 6"/>
          <p:cNvPicPr/>
          <p:nvPr/>
        </p:nvPicPr>
        <p:blipFill>
          <a:blip r:embed="rId2"/>
          <a:stretch/>
        </p:blipFill>
        <p:spPr>
          <a:xfrm>
            <a:off x="586440" y="246240"/>
            <a:ext cx="3309840" cy="3727080"/>
          </a:xfrm>
          <a:prstGeom prst="rect">
            <a:avLst/>
          </a:prstGeom>
          <a:ln w="12600">
            <a:noFill/>
          </a:ln>
        </p:spPr>
      </p:pic>
      <p:pic>
        <p:nvPicPr>
          <p:cNvPr id="565" name="Picture 2" descr="https://theslide.ru/img/thumbs/9247bf404b6d370d1f9686d28c542013-800x.jpg"/>
          <p:cNvPicPr/>
          <p:nvPr/>
        </p:nvPicPr>
        <p:blipFill>
          <a:blip r:embed="rId3"/>
          <a:stretch/>
        </p:blipFill>
        <p:spPr>
          <a:xfrm>
            <a:off x="3896280" y="1156320"/>
            <a:ext cx="6072840" cy="5634000"/>
          </a:xfrm>
          <a:prstGeom prst="rect">
            <a:avLst/>
          </a:prstGeom>
          <a:ln w="12600">
            <a:noFill/>
          </a:ln>
        </p:spPr>
      </p:pic>
      <p:pic>
        <p:nvPicPr>
          <p:cNvPr id="566" name="Picture 2" descr="https://avatars.mds.yandex.net/i?id=58ef5cab747145d79adec784d148d84e89cf131c-4952143-images-thumbs&amp;n=13"/>
          <p:cNvPicPr/>
          <p:nvPr/>
        </p:nvPicPr>
        <p:blipFill>
          <a:blip r:embed="rId4"/>
          <a:stretch/>
        </p:blipFill>
        <p:spPr>
          <a:xfrm>
            <a:off x="258480" y="4198320"/>
            <a:ext cx="3936960" cy="295056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Прямоугольник 7"/>
          <p:cNvSpPr/>
          <p:nvPr/>
        </p:nvSpPr>
        <p:spPr>
          <a:xfrm>
            <a:off x="1550520" y="685800"/>
            <a:ext cx="6009120" cy="1372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de-DE" sz="1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strike="noStrike" spc="-1">
                <a:solidFill>
                  <a:srgbClr val="000000"/>
                </a:solidFill>
                <a:latin typeface="Arial Black"/>
                <a:ea typeface="Times New Roman"/>
              </a:rPr>
              <a:t>Р</a:t>
            </a:r>
            <a:r>
              <a:rPr lang="de-DE" sz="2000" b="1" strike="noStrike" spc="-1">
                <a:solidFill>
                  <a:srgbClr val="000000"/>
                </a:solidFill>
                <a:latin typeface="Arial Black"/>
                <a:ea typeface="Times New Roman"/>
              </a:rPr>
              <a:t>асчет массы тела </a:t>
            </a:r>
            <a:r>
              <a:rPr lang="ru-RU" sz="2000" b="1" strike="noStrike" spc="-1">
                <a:solidFill>
                  <a:srgbClr val="000000"/>
                </a:solidFill>
                <a:latin typeface="Arial Black"/>
                <a:ea typeface="Times New Roman"/>
              </a:rPr>
              <a:t>для введения дозы лекарственного препарата</a:t>
            </a:r>
            <a:r>
              <a:rPr lang="de-DE" sz="2000" b="1" strike="noStrike" spc="-1">
                <a:solidFill>
                  <a:srgbClr val="000000"/>
                </a:solidFill>
                <a:latin typeface="Arial Black"/>
                <a:ea typeface="Times New Roman"/>
              </a:rPr>
              <a:t>  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de-DE" sz="2400" b="1" strike="noStrike" spc="-1">
                <a:solidFill>
                  <a:srgbClr val="000000"/>
                </a:solidFill>
                <a:latin typeface="Arial Black"/>
                <a:ea typeface="Times New Roman"/>
              </a:rPr>
              <a:t>масса тела (кг) = 2 • (возраст + 4) 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568" name="Picture 2" descr="https://thumbs.dreamstime.com/b/%D0%BF%D0%B5%D1%80%D0%B8%D1%84%D0%B5%D1%80%D0%B8%D0%B9%D0%BD%D1%8B%D0%B9-%D0%B2%D0%BD%D1%83%D1%82%D1%80%D0%B8%D0%B2%D0%B5%D0%BD%D0%BD%D1%8B%D0%B9-%D0%BA%D0%B0%D1%82%D0%B5%D1%82%D0%B5%D1%80-%D0%B2-%D0%B2%D0%B5%D0%BD%D0%B5-newborn-%D0%BD%D0%BE%D0%B3%D0%B8-%D0%BC-%D0%B0-%D0%B5%D0%BD%D1%86%D0%B0-91454023.jpg"/>
          <p:cNvPicPr/>
          <p:nvPr/>
        </p:nvPicPr>
        <p:blipFill>
          <a:blip r:embed="rId2"/>
          <a:stretch/>
        </p:blipFill>
        <p:spPr>
          <a:xfrm>
            <a:off x="848160" y="3177000"/>
            <a:ext cx="2944440" cy="1958040"/>
          </a:xfrm>
          <a:prstGeom prst="rect">
            <a:avLst/>
          </a:prstGeom>
          <a:ln w="12600">
            <a:noFill/>
          </a:ln>
        </p:spPr>
      </p:pic>
      <p:sp>
        <p:nvSpPr>
          <p:cNvPr id="569" name="AutoShape 2"/>
          <p:cNvSpPr/>
          <p:nvPr/>
        </p:nvSpPr>
        <p:spPr>
          <a:xfrm>
            <a:off x="155520" y="-144360"/>
            <a:ext cx="304920" cy="304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0" name="AutoShape 4"/>
          <p:cNvSpPr/>
          <p:nvPr/>
        </p:nvSpPr>
        <p:spPr>
          <a:xfrm>
            <a:off x="307800" y="7920"/>
            <a:ext cx="304920" cy="304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71" name="Picture 10" descr="https://studfile.net/html/2706/598/html_PerO7k8jdP.LoH2/htmlconvd-XA0uXO_html_64a2c63faddeed9a.jpg"/>
          <p:cNvPicPr/>
          <p:nvPr/>
        </p:nvPicPr>
        <p:blipFill>
          <a:blip r:embed="rId3"/>
          <a:stretch/>
        </p:blipFill>
        <p:spPr>
          <a:xfrm>
            <a:off x="5767200" y="2879280"/>
            <a:ext cx="2566080" cy="1973520"/>
          </a:xfrm>
          <a:prstGeom prst="rect">
            <a:avLst/>
          </a:prstGeom>
          <a:ln w="12600">
            <a:noFill/>
          </a:ln>
        </p:spPr>
      </p:pic>
      <p:pic>
        <p:nvPicPr>
          <p:cNvPr id="572" name="Picture 14" descr="https://thepresentation.ru/img/tmb/1/55574/8056a750e44421426cf16695ff109716-800x.jpg"/>
          <p:cNvPicPr/>
          <p:nvPr/>
        </p:nvPicPr>
        <p:blipFill>
          <a:blip r:embed="rId4"/>
          <a:stretch/>
        </p:blipFill>
        <p:spPr>
          <a:xfrm>
            <a:off x="5603040" y="4993560"/>
            <a:ext cx="3163320" cy="2372400"/>
          </a:xfrm>
          <a:prstGeom prst="rect">
            <a:avLst/>
          </a:prstGeom>
          <a:ln w="12600">
            <a:noFill/>
          </a:ln>
        </p:spPr>
      </p:pic>
      <p:sp>
        <p:nvSpPr>
          <p:cNvPr id="573" name="Прямоугольник 8"/>
          <p:cNvSpPr/>
          <p:nvPr/>
        </p:nvSpPr>
        <p:spPr>
          <a:xfrm>
            <a:off x="732240" y="2439000"/>
            <a:ext cx="3295440" cy="366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70C0"/>
                </a:solidFill>
                <a:latin typeface="Times New Roman"/>
                <a:ea typeface="Arial Unicode MS"/>
              </a:rPr>
              <a:t>Внутривенный путь введения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74" name="Прямоугольник 9"/>
          <p:cNvSpPr/>
          <p:nvPr/>
        </p:nvSpPr>
        <p:spPr>
          <a:xfrm>
            <a:off x="5334120" y="2439000"/>
            <a:ext cx="3396240" cy="366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70C0"/>
                </a:solidFill>
                <a:latin typeface="Times New Roman"/>
                <a:ea typeface="Arial Unicode MS"/>
              </a:rPr>
              <a:t>Внутрикостный путь введения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Прямоугольник 3"/>
          <p:cNvSpPr/>
          <p:nvPr/>
        </p:nvSpPr>
        <p:spPr>
          <a:xfrm>
            <a:off x="576360" y="338040"/>
            <a:ext cx="8975160" cy="6905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600" b="1" strike="noStrike" spc="-1">
                <a:solidFill>
                  <a:srgbClr val="000000"/>
                </a:solidFill>
                <a:latin typeface="Arial"/>
              </a:rPr>
              <a:t>Согласно Приказа Министерства здравоохранения РФ от 28 октября 2020 г. N 1165н «Об утверждении требований к комплектации лекарственными препаратами и медицинскими изделиями укладок и наборов для оказания скорой медицинской помощи»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de-DE" sz="16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Лекарственные средства, применяемые при проведении расширенной СЛР в педиатри</a:t>
            </a:r>
            <a:r>
              <a:rPr lang="ru-RU" sz="16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и</a:t>
            </a:r>
            <a:endParaRPr lang="ru-RU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de-DE" sz="16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Адреналин</a:t>
            </a:r>
            <a:endParaRPr lang="ru-RU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1 мл раствора развести до объема 10 мл физиологическим раствором (получив 0,01% раствор адреналина). Необходимый объем разведенного адреналина – 0,1 мл/кг веса ребенка, ввести при СЛР внутривенно (внутрикостно) струйно. </a:t>
            </a:r>
            <a:r>
              <a:rPr lang="ru-RU" sz="16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 </a:t>
            </a:r>
            <a:endParaRPr lang="ru-RU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ru-RU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de-DE" sz="16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Амиодарон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endParaRPr lang="ru-RU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Доза амиодарона при проведении СЛР составляет 5 мг/кг внутривенно (внутрикостно) струйно (максимальная разовая доза составляет 300 мг). Время введения – после 3-ей дефибрилляции, непосредственно после нее, во время выполнения компрессий. При сохраняющейся ФЖ или ЖТ без пульса после 5-го разряда допустимо повторное введение амиодарона 5 мг/кг (максимально 150 мг).</a:t>
            </a:r>
            <a:endParaRPr lang="ru-RU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ru-RU" sz="16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 </a:t>
            </a:r>
            <a:endParaRPr lang="ru-RU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de-DE" sz="16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Лидокаин </a:t>
            </a:r>
            <a:endParaRPr lang="ru-RU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Доза лидокаина составляет 1 мг/кг. Препарат вводится внутривенно (внутрикостно) струйно. </a:t>
            </a:r>
            <a:r>
              <a:rPr lang="ru-RU" sz="16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 </a:t>
            </a:r>
            <a:endParaRPr lang="ru-RU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ru-RU" sz="16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 </a:t>
            </a:r>
            <a:endParaRPr lang="ru-RU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de-DE" sz="16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Атропин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endParaRPr lang="ru-RU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0,02 мг/кг, повторять каждые 3-5 минут при необходимости, минимальная доза 0,1 мг. </a:t>
            </a:r>
            <a:r>
              <a:rPr lang="ru-RU" sz="16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 </a:t>
            </a:r>
            <a:endParaRPr lang="ru-RU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ru-RU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de-DE" sz="16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Хлорид кальция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endParaRPr lang="ru-RU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Доза составляет 20 мг/кг. 10% раствор содержит 100 мг/мл.</a:t>
            </a: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Прямоугольник 1"/>
          <p:cNvSpPr/>
          <p:nvPr/>
        </p:nvSpPr>
        <p:spPr>
          <a:xfrm>
            <a:off x="666000" y="983880"/>
            <a:ext cx="8965080" cy="393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И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нфузионн</a:t>
            </a: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ая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 терапи</a:t>
            </a: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я у детей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Р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аствор Рингера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В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водится струйно в дозе 20 мл/кг массы тела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.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 Инфузия проводится даже при нормальном уровне АД. 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Г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идроксиэтилированный крахмал 6%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В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водит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ся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 в дозе до 15 мл/кг массы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 тела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Д</a:t>
            </a: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екстран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Вводится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 в дозе 15 мл/кг массы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 тела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Натрия хлорид 0,9%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Вводится</a:t>
            </a: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в дозе 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20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 мл/кг массы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 тела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577" name="Picture 2" descr="https://avatars.mds.yandex.net/i?id=2854c431be89a945442db9828426fbc960fa8a12-12571073-images-thumbs&amp;n=13"/>
          <p:cNvPicPr/>
          <p:nvPr/>
        </p:nvPicPr>
        <p:blipFill>
          <a:blip r:embed="rId2"/>
          <a:stretch/>
        </p:blipFill>
        <p:spPr>
          <a:xfrm>
            <a:off x="5645520" y="4774680"/>
            <a:ext cx="3762000" cy="25135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PlaceHolder 1"/>
          <p:cNvSpPr>
            <a:spLocks noGrp="1"/>
          </p:cNvSpPr>
          <p:nvPr>
            <p:ph type="title"/>
          </p:nvPr>
        </p:nvSpPr>
        <p:spPr>
          <a:xfrm>
            <a:off x="715680" y="402480"/>
            <a:ext cx="8672040" cy="104868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de-DE" sz="2200" b="0" strike="noStrike" spc="-1">
                <a:solidFill>
                  <a:srgbClr val="000000"/>
                </a:solidFill>
                <a:latin typeface="Arial Black"/>
              </a:rPr>
              <a:t>Защита здоровья и жизни детей в любых чрезвычайных ситуациях - одна из самых гуманных и самых важных задач</a:t>
            </a:r>
            <a:endParaRPr lang="ru-RU" sz="2200" b="0" strike="noStrike" spc="-1">
              <a:latin typeface="Arial"/>
            </a:endParaRPr>
          </a:p>
        </p:txBody>
      </p:sp>
      <p:pic>
        <p:nvPicPr>
          <p:cNvPr id="504" name="Picture 6" descr="http://cdn.iportal.ru/news/2015/99/preview/2c0b1c6befcaa2ec6da7fe66d39d499b0a134074_1200_800_c.jpg"/>
          <p:cNvPicPr/>
          <p:nvPr/>
        </p:nvPicPr>
        <p:blipFill>
          <a:blip r:embed="rId2"/>
          <a:stretch/>
        </p:blipFill>
        <p:spPr>
          <a:xfrm>
            <a:off x="4518360" y="1560240"/>
            <a:ext cx="4067640" cy="2711880"/>
          </a:xfrm>
          <a:prstGeom prst="rect">
            <a:avLst/>
          </a:prstGeom>
          <a:ln w="12600">
            <a:noFill/>
          </a:ln>
        </p:spPr>
      </p:pic>
      <p:pic>
        <p:nvPicPr>
          <p:cNvPr id="505" name="Picture 2" descr="https://s00.yaplakal.com/pics/pics_original/7/5/1/265157.jpg"/>
          <p:cNvPicPr/>
          <p:nvPr/>
        </p:nvPicPr>
        <p:blipFill>
          <a:blip r:embed="rId3"/>
          <a:stretch/>
        </p:blipFill>
        <p:spPr>
          <a:xfrm>
            <a:off x="5443920" y="4541400"/>
            <a:ext cx="4136040" cy="2674440"/>
          </a:xfrm>
          <a:prstGeom prst="rect">
            <a:avLst/>
          </a:prstGeom>
          <a:ln w="12600">
            <a:noFill/>
          </a:ln>
        </p:spPr>
      </p:pic>
      <p:pic>
        <p:nvPicPr>
          <p:cNvPr id="506" name="Picture 4" descr="https://sun9-26.userapi.com/impf/VOSPJxzozWgE69ULAWOFpBu4pHv1aQKvTyKW6g/oJwcYykpWwE.jpg?size=2560x1707&amp;quality=96&amp;sign=d41aeb98c9c2aca2b8e856fb4fb34e7a&amp;c_uniq_tag=t_FfKzT43KcDGnJ0trhwE3fm81ynjArfoYxbgCYSR6k&amp;type=album"/>
          <p:cNvPicPr/>
          <p:nvPr/>
        </p:nvPicPr>
        <p:blipFill>
          <a:blip r:embed="rId4"/>
          <a:stretch/>
        </p:blipFill>
        <p:spPr>
          <a:xfrm>
            <a:off x="638280" y="4542120"/>
            <a:ext cx="4062960" cy="2579400"/>
          </a:xfrm>
          <a:prstGeom prst="rect">
            <a:avLst/>
          </a:prstGeom>
          <a:ln w="12600">
            <a:noFill/>
          </a:ln>
        </p:spPr>
      </p:pic>
      <p:pic>
        <p:nvPicPr>
          <p:cNvPr id="507" name="Picture 2" descr="https://i1.wp.com/bigpicture.ru/wp-content/uploads/2010/04/1637.jpg"/>
          <p:cNvPicPr/>
          <p:nvPr/>
        </p:nvPicPr>
        <p:blipFill>
          <a:blip r:embed="rId5"/>
          <a:stretch/>
        </p:blipFill>
        <p:spPr>
          <a:xfrm>
            <a:off x="1075320" y="1598040"/>
            <a:ext cx="2333880" cy="282636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Прямоугольник 1"/>
          <p:cNvSpPr/>
          <p:nvPr/>
        </p:nvSpPr>
        <p:spPr>
          <a:xfrm>
            <a:off x="715680" y="271080"/>
            <a:ext cx="8358840" cy="3750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de-DE" sz="20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Аналгезия и седация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2000" b="1" strike="noStrike" spc="-1">
                <a:solidFill>
                  <a:srgbClr val="000000"/>
                </a:solidFill>
                <a:latin typeface="Calibri"/>
                <a:ea typeface="Arial Unicode MS"/>
              </a:rPr>
              <a:t>метамизол (анальгин)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  <a:ea typeface="Arial Unicode MS"/>
              </a:rPr>
              <a:t>50% раствор 0,2 мл на год жизни (не более 2 мл)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  <a:ea typeface="Arial Unicode MS"/>
              </a:rPr>
              <a:t>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2000" b="1" strike="noStrike" spc="-1">
                <a:solidFill>
                  <a:srgbClr val="000000"/>
                </a:solidFill>
                <a:latin typeface="Calibri"/>
                <a:ea typeface="Arial Unicode MS"/>
              </a:rPr>
              <a:t>морфин</a:t>
            </a:r>
            <a:r>
              <a:rPr lang="de-DE" sz="2000" b="0" strike="noStrike" spc="-1">
                <a:solidFill>
                  <a:srgbClr val="000000"/>
                </a:solidFill>
                <a:latin typeface="Calibri"/>
                <a:ea typeface="Arial Unicode MS"/>
              </a:rPr>
              <a:t>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  <a:ea typeface="Arial Unicode MS"/>
              </a:rPr>
              <a:t>1–2 мг/кг массы, но не более 1 мл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2000" b="1" strike="noStrike" spc="-1">
                <a:solidFill>
                  <a:srgbClr val="000000"/>
                </a:solidFill>
                <a:latin typeface="Calibri"/>
                <a:ea typeface="Arial Unicode MS"/>
              </a:rPr>
              <a:t> фентанил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  <a:ea typeface="Arial Unicode MS"/>
              </a:rPr>
              <a:t>2 мкг/кг массы лучше использовать у больных, находящихся на ИВЛ в связи  </a:t>
            </a: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с опасностью депрессии дыхания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579" name="Прямоугольник 2"/>
          <p:cNvSpPr/>
          <p:nvPr/>
        </p:nvSpPr>
        <p:spPr>
          <a:xfrm>
            <a:off x="715680" y="4295520"/>
            <a:ext cx="8358840" cy="1311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2000" b="1" strike="noStrike" spc="-1">
                <a:solidFill>
                  <a:srgbClr val="000000"/>
                </a:solidFill>
                <a:latin typeface="Calibri"/>
                <a:ea typeface="Arial Unicode MS"/>
              </a:rPr>
              <a:t>диазепам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  <a:ea typeface="Arial Unicode MS"/>
              </a:rPr>
              <a:t> (сибазон)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Arial Unicode MS"/>
              </a:rPr>
              <a:t>у детей (старше 30 дней) по 0,01-0,03 мл/кг массы тела до максимальной дозы 5 мг, у детей от 5 лет и старше по 0,2 мл/кг массы тела до максимальной дозы 10 мг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title"/>
          </p:nvPr>
        </p:nvSpPr>
        <p:spPr>
          <a:xfrm>
            <a:off x="693000" y="402480"/>
            <a:ext cx="8694360" cy="452736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rmAutofit fontScale="97000"/>
          </a:bodyPr>
          <a:lstStyle/>
          <a:p>
            <a:pPr>
              <a:lnSpc>
                <a:spcPct val="90000"/>
              </a:lnSpc>
              <a:buNone/>
            </a:pPr>
            <a:r>
              <a:rPr lang="de-DE" sz="3300" b="0" strike="noStrike" spc="-1">
                <a:solidFill>
                  <a:srgbClr val="000000"/>
                </a:solidFill>
                <a:latin typeface="Arial"/>
              </a:rPr>
              <a:t>Таким образом, догоспитальная интенсивная терапия включает в себя восстановление при необходимости системы кровообращения, ИВЛ, инфузионную экстренную регидратацию, вазопрессорную поддержку, аналгезию и седацию. На этапе транспортировки продолжают интенсивную терапию (ИВЛ, инфузии и т.д.)</a:t>
            </a:r>
            <a:r>
              <a:t/>
            </a:r>
            <a:br/>
            <a:endParaRPr lang="ru-RU" sz="3300" b="0" strike="noStrike" spc="-1">
              <a:latin typeface="Arial"/>
            </a:endParaRPr>
          </a:p>
        </p:txBody>
      </p:sp>
      <p:pic>
        <p:nvPicPr>
          <p:cNvPr id="581" name="Picture 2" descr="парамедики в спасательной операции после дорожно-транспортного происшествия - скорая помощь стоковые фото и изображения"/>
          <p:cNvPicPr/>
          <p:nvPr/>
        </p:nvPicPr>
        <p:blipFill>
          <a:blip r:embed="rId2"/>
          <a:stretch/>
        </p:blipFill>
        <p:spPr>
          <a:xfrm>
            <a:off x="4910040" y="4552200"/>
            <a:ext cx="3444840" cy="243504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Прямоугольник 1"/>
          <p:cNvSpPr/>
          <p:nvPr/>
        </p:nvSpPr>
        <p:spPr>
          <a:xfrm>
            <a:off x="725400" y="924480"/>
            <a:ext cx="8627040" cy="423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de-DE" sz="24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Диагностические и лечебные ошибки при оказании медицинской помощи в догоспитальном периоде и пути их предупреждения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Н</a:t>
            </a:r>
            <a:r>
              <a:rPr lang="de-DE" sz="20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аиболее типичные ошибки и недостатки оказания медицинской помощи детям сотрудниками СМП на месте ДТП и во время эвакуации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, это: 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ru-RU" sz="2000" b="0" strike="noStrike" spc="-1"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г</a:t>
            </a:r>
            <a:r>
              <a:rPr lang="de-DE" sz="20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иподиагностика, т.е. выявление при клиническом обследовании в стационаре состояний и травм, не диагностированных персоналом скорой медицинской помощи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,</a:t>
            </a:r>
            <a:endParaRPr lang="ru-RU" sz="2000" b="0" strike="noStrike" spc="-1"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недостаточное обезболивание при травматических повреждениях;</a:t>
            </a:r>
            <a:endParaRPr lang="ru-RU" sz="2000" b="0" strike="noStrike" spc="-1"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недостаточный объем или несоответствующий тяжести состояния пострадавшего состав инфузионной терапии.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Прямоугольник 1"/>
          <p:cNvSpPr/>
          <p:nvPr/>
        </p:nvSpPr>
        <p:spPr>
          <a:xfrm>
            <a:off x="934200" y="979560"/>
            <a:ext cx="8339040" cy="405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Одним из методов предупреждения диагностических и лечебных ошибок в условиях жесткого дефицита времени является </a:t>
            </a:r>
            <a:r>
              <a:rPr lang="de-DE" sz="20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разумное использование алгоритмов оказания медицинской помощи и схем лечения.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Учитывая перечисленные причины, к резервам в борьбе с тяжелыми последствиями травм относятся 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Times New Roman"/>
              </a:rPr>
              <a:t>:</a:t>
            </a:r>
            <a:endParaRPr lang="ru-RU" sz="2000" b="0" strike="noStrike" spc="-1">
              <a:latin typeface="Arial"/>
            </a:endParaRPr>
          </a:p>
          <a:p>
            <a:pPr marL="285840" indent="-2858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20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правильная лечебно-тактическая организация медицинской помощи,</a:t>
            </a:r>
            <a:endParaRPr lang="ru-RU" sz="2000" b="0" strike="noStrike" spc="-1">
              <a:latin typeface="Arial"/>
            </a:endParaRPr>
          </a:p>
          <a:p>
            <a:pPr marL="285840" indent="-2858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20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своевременная госпитализация пострадавших при полном объеме медицинской помощи на месте происшествия и на этапах ее оказания, </a:t>
            </a:r>
            <a:endParaRPr lang="ru-RU" sz="2000" b="0" strike="noStrike" spc="-1">
              <a:latin typeface="Arial"/>
            </a:endParaRPr>
          </a:p>
          <a:p>
            <a:pPr marL="285840" indent="-2858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20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постоянное обучение и отработка практических навыков оказания медицинской помощи детям.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584" name="Picture 6" descr="Бесплатное фото Фельдшер дает кислород пострадавшей женщине"/>
          <p:cNvPicPr/>
          <p:nvPr/>
        </p:nvPicPr>
        <p:blipFill>
          <a:blip r:embed="rId2"/>
          <a:stretch/>
        </p:blipFill>
        <p:spPr>
          <a:xfrm>
            <a:off x="5456160" y="4661280"/>
            <a:ext cx="3590640" cy="263376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Picture 2" descr="Фото Значок скорой помощи"/>
          <p:cNvPicPr/>
          <p:nvPr/>
        </p:nvPicPr>
        <p:blipFill>
          <a:blip r:embed="rId2"/>
          <a:stretch/>
        </p:blipFill>
        <p:spPr>
          <a:xfrm>
            <a:off x="675720" y="410400"/>
            <a:ext cx="8090280" cy="6671880"/>
          </a:xfrm>
          <a:prstGeom prst="rect">
            <a:avLst/>
          </a:prstGeom>
          <a:ln w="12600">
            <a:noFill/>
          </a:ln>
        </p:spPr>
      </p:pic>
      <p:sp>
        <p:nvSpPr>
          <p:cNvPr id="586" name="PlaceHolder 1"/>
          <p:cNvSpPr>
            <a:spLocks noGrp="1"/>
          </p:cNvSpPr>
          <p:nvPr>
            <p:ph type="title"/>
          </p:nvPr>
        </p:nvSpPr>
        <p:spPr>
          <a:xfrm>
            <a:off x="979560" y="3543120"/>
            <a:ext cx="7560360" cy="1337040"/>
          </a:xfrm>
          <a:prstGeom prst="rect">
            <a:avLst/>
          </a:prstGeom>
          <a:noFill/>
          <a:ln w="12600">
            <a:noFill/>
          </a:ln>
        </p:spPr>
        <p:txBody>
          <a:bodyPr anchor="b" anchorCtr="1"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4000" b="0" strike="noStrike" spc="-1">
                <a:solidFill>
                  <a:srgbClr val="0070C0"/>
                </a:solidFill>
                <a:latin typeface="Arial Black"/>
              </a:rPr>
              <a:t>Благодарю за внимание!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Прямоугольник 1"/>
          <p:cNvSpPr/>
          <p:nvPr/>
        </p:nvSpPr>
        <p:spPr>
          <a:xfrm>
            <a:off x="556560" y="795240"/>
            <a:ext cx="9054720" cy="6105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199"/>
              </a:spcBef>
              <a:spcAft>
                <a:spcPts val="601"/>
              </a:spcAft>
              <a:buNone/>
            </a:pPr>
            <a:r>
              <a:rPr lang="de-DE" sz="1400" b="1" strike="noStrike" spc="-1">
                <a:solidFill>
                  <a:srgbClr val="444444"/>
                </a:solidFill>
                <a:latin typeface="Arial Black"/>
                <a:ea typeface="MS Gothic"/>
              </a:rPr>
              <a:t>Федеральный закон от 21 ноября 2011 г. № 323-ФЗ "Об основах охраны здоровья граждан в Российской Федерации"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  <a:buNone/>
            </a:pPr>
            <a:r>
              <a:rPr lang="de-DE" sz="1400" b="1" strike="noStrike" spc="-1">
                <a:solidFill>
                  <a:srgbClr val="444444"/>
                </a:solidFill>
                <a:latin typeface="Arial Black"/>
                <a:ea typeface="Arial Unicode MS"/>
              </a:rPr>
              <a:t>Статья 7. Приоритет охраны здоровья детей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1049"/>
              </a:spcAft>
              <a:buNone/>
            </a:pPr>
            <a:r>
              <a:rPr lang="de-DE" sz="1400" b="0" strike="noStrike" spc="-1">
                <a:solidFill>
                  <a:srgbClr val="444444"/>
                </a:solidFill>
                <a:latin typeface="Arial Black"/>
                <a:ea typeface="Arial Unicode MS"/>
              </a:rPr>
              <a:t>1</a:t>
            </a:r>
            <a:r>
              <a:rPr lang="de-DE" sz="1400" b="1" strike="noStrike" spc="-1">
                <a:solidFill>
                  <a:srgbClr val="444444"/>
                </a:solidFill>
                <a:latin typeface="Arial Black"/>
                <a:ea typeface="Arial Unicode MS"/>
              </a:rPr>
              <a:t>. Государство признает охрану здоровья детей как одно из важнейших и необходимых условий физического и психического развития детей.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1049"/>
              </a:spcAft>
              <a:buNone/>
            </a:pPr>
            <a:r>
              <a:rPr lang="de-DE" sz="1400" b="1" strike="noStrike" spc="-1">
                <a:solidFill>
                  <a:srgbClr val="444444"/>
                </a:solidFill>
                <a:latin typeface="Arial Black"/>
                <a:ea typeface="Arial Unicode MS"/>
              </a:rPr>
              <a:t>2. Дети независимо от их семейного и социального благополучия подлежат особой охране, включая заботу об их здоровье и надлежащую правовую защиту в сфере охраны здоровья, и имеют приоритетные права при оказании медицинской помощи.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1049"/>
              </a:spcAft>
              <a:buNone/>
            </a:pPr>
            <a:r>
              <a:rPr lang="de-DE" sz="1400" b="1" strike="noStrike" spc="-1">
                <a:solidFill>
                  <a:srgbClr val="444444"/>
                </a:solidFill>
                <a:latin typeface="Arial Black"/>
                <a:ea typeface="Arial Unicode MS"/>
              </a:rPr>
              <a:t>3. Медицинские организации, общественные объединения и иные организации обязаны признавать и соблюдать права детей в сфере охраны здоровья.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1049"/>
              </a:spcAft>
              <a:buNone/>
            </a:pPr>
            <a:r>
              <a:rPr lang="de-DE" sz="1400" b="1" strike="noStrike" spc="-1">
                <a:solidFill>
                  <a:srgbClr val="444444"/>
                </a:solidFill>
                <a:latin typeface="Arial Black"/>
                <a:ea typeface="Arial Unicode MS"/>
              </a:rPr>
              <a:t>4. Органы государственной власти Российской Федерации, органы государственной власти субъектов Российской Федерации и органы местного самоуправления в соответствии со своими полномочиями разрабатывают и реализуют программы, направленные на профилактику, раннее выявление и лечение заболеваний, снижение материнской и младенческой смертности, формирование у детей и их родителей мотивации к здоровому образу жизни, и принимают соответствующие меры по организации обеспечения детей лекарственными препаратами, специализированными продуктами лечебного питания, медицинскими изделиями.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1049"/>
              </a:spcAft>
              <a:buNone/>
            </a:pPr>
            <a:r>
              <a:rPr lang="ru-RU" sz="1400" b="1" i="1" strike="noStrike" spc="-1">
                <a:solidFill>
                  <a:srgbClr val="444444"/>
                </a:solidFill>
                <a:latin typeface="Arial Black"/>
                <a:ea typeface="Arial Unicode MS"/>
              </a:rPr>
              <a:t>5. </a:t>
            </a:r>
            <a:r>
              <a:rPr lang="ru-RU" sz="1400" b="1" strike="noStrike" spc="-1">
                <a:solidFill>
                  <a:srgbClr val="444444"/>
                </a:solidFill>
                <a:latin typeface="Arial Black"/>
                <a:ea typeface="Arial Unicode MS"/>
              </a:rPr>
              <a:t>Органы государственной власти Российской Федерации и органы государственной власти субъектов Российской Федерации в соответствии со своими полномочиями создают и развивают медицинские организации, оказывающие медицинскую помощь детям, с учетом обеспечения благоприятных условий для пребывания в них детей, в том числе детей-инвалидов, и возможности пребывания с ними родителей и (или) иных членов семьи, а также социальную инфраструктуру, ориентированную на организованный отдых, оздоровление детей и восстановление их здоровья.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694440" y="526680"/>
            <a:ext cx="8697960" cy="1302120"/>
          </a:xfrm>
          <a:prstGeom prst="rect">
            <a:avLst/>
          </a:prstGeom>
          <a:noFill/>
          <a:ln w="12600">
            <a:noFill/>
          </a:ln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de-DE" sz="2000" b="1" strike="noStrike" spc="-1">
                <a:solidFill>
                  <a:srgbClr val="FF0000"/>
                </a:solidFill>
                <a:latin typeface="Arial Black"/>
              </a:rPr>
              <a:t>Экстренная медицинская помощь в очагах поражения оказывается детям в первую очередь!</a:t>
            </a:r>
            <a:r>
              <a:t/>
            </a:r>
            <a:br/>
            <a:endParaRPr lang="ru-RU" sz="2000" b="0" strike="noStrike" spc="-1">
              <a:latin typeface="Arial"/>
            </a:endParaRPr>
          </a:p>
        </p:txBody>
      </p:sp>
      <p:sp>
        <p:nvSpPr>
          <p:cNvPr id="510" name="PlaceHolder 2"/>
          <p:cNvSpPr>
            <a:spLocks noGrp="1"/>
          </p:cNvSpPr>
          <p:nvPr>
            <p:ph/>
          </p:nvPr>
        </p:nvSpPr>
        <p:spPr>
          <a:xfrm>
            <a:off x="694440" y="1947960"/>
            <a:ext cx="8847360" cy="3916080"/>
          </a:xfrm>
          <a:prstGeom prst="rect">
            <a:avLst/>
          </a:prstGeom>
          <a:noFill/>
          <a:ln w="1260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Bef>
                <a:spcPts val="825"/>
              </a:spcBef>
            </a:pPr>
            <a:r>
              <a:rPr lang="ru-RU" sz="1600" b="1" strike="noStrike" spc="-1">
                <a:solidFill>
                  <a:srgbClr val="000000"/>
                </a:solidFill>
                <a:latin typeface="Calibri"/>
              </a:rPr>
              <a:t>К особенностям организации оказания медицинской помощи детям дошкольного и младшего школьного возраста следует отнести:</a:t>
            </a:r>
            <a:endParaRPr lang="ru-RU" sz="1600" b="0" strike="noStrike" spc="-1">
              <a:latin typeface="Arial"/>
            </a:endParaRPr>
          </a:p>
          <a:p>
            <a:pPr marL="285840" indent="-28584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00" b="1" strike="noStrike" spc="-1">
                <a:solidFill>
                  <a:srgbClr val="000000"/>
                </a:solidFill>
                <a:latin typeface="Calibri"/>
              </a:rPr>
              <a:t>необходимость выноса детей из очага поражения «на руках»;</a:t>
            </a:r>
            <a:endParaRPr lang="ru-RU" sz="1600" b="0" strike="noStrike" spc="-1">
              <a:latin typeface="Arial"/>
            </a:endParaRPr>
          </a:p>
          <a:p>
            <a:pPr marL="285840" indent="-28584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00" b="1" strike="noStrike" spc="-1">
                <a:solidFill>
                  <a:srgbClr val="000000"/>
                </a:solidFill>
                <a:latin typeface="Calibri"/>
              </a:rPr>
              <a:t>осмотр врачом в присутствии родителей или родственников;</a:t>
            </a:r>
            <a:endParaRPr lang="ru-RU" sz="1600" b="0" strike="noStrike" spc="-1">
              <a:latin typeface="Arial"/>
            </a:endParaRPr>
          </a:p>
          <a:p>
            <a:pPr marL="285840" indent="-28584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00" b="1" strike="noStrike" spc="-1">
                <a:solidFill>
                  <a:srgbClr val="000000"/>
                </a:solidFill>
                <a:latin typeface="Calibri"/>
              </a:rPr>
              <a:t>выполнение медицинских манипуляций с разрешения близких или родственников;</a:t>
            </a:r>
            <a:endParaRPr lang="ru-RU" sz="1600" b="0" strike="noStrike" spc="-1">
              <a:latin typeface="Arial"/>
            </a:endParaRPr>
          </a:p>
          <a:p>
            <a:pPr marL="285840" indent="-28584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00" b="1" strike="noStrike" spc="-1">
                <a:solidFill>
                  <a:srgbClr val="000000"/>
                </a:solidFill>
                <a:latin typeface="Calibri"/>
              </a:rPr>
              <a:t>эвакуация в лечебное учреждение в сопровождении родственников или специально назначенных опекунов;</a:t>
            </a:r>
            <a:endParaRPr lang="ru-RU" sz="1600" b="0" strike="noStrike" spc="-1">
              <a:latin typeface="Arial"/>
            </a:endParaRPr>
          </a:p>
          <a:p>
            <a:pPr marL="285840" indent="-285840">
              <a:lnSpc>
                <a:spcPct val="90000"/>
              </a:lnSpc>
              <a:spcBef>
                <a:spcPts val="825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00" b="1" strike="noStrike" spc="-1">
                <a:solidFill>
                  <a:srgbClr val="000000"/>
                </a:solidFill>
                <a:latin typeface="Calibri"/>
              </a:rPr>
              <a:t>размещение детей в лечебном учреждении вместе с близкими или родными.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511" name="Picture 6" descr="Бесплатное фото Фельдшеры осматривают раненого мальчика"/>
          <p:cNvPicPr/>
          <p:nvPr/>
        </p:nvPicPr>
        <p:blipFill>
          <a:blip r:embed="rId2"/>
          <a:stretch/>
        </p:blipFill>
        <p:spPr>
          <a:xfrm>
            <a:off x="5043240" y="4534560"/>
            <a:ext cx="4349520" cy="2897280"/>
          </a:xfrm>
          <a:prstGeom prst="rect">
            <a:avLst/>
          </a:prstGeom>
          <a:ln w="12600">
            <a:noFill/>
          </a:ln>
        </p:spPr>
      </p:pic>
      <p:pic>
        <p:nvPicPr>
          <p:cNvPr id="512" name="Picture 2" descr="Бесплатное фото Фельдшеры осматривают пострадавшую девушку"/>
          <p:cNvPicPr/>
          <p:nvPr/>
        </p:nvPicPr>
        <p:blipFill>
          <a:blip r:embed="rId3"/>
          <a:stretch/>
        </p:blipFill>
        <p:spPr>
          <a:xfrm>
            <a:off x="466200" y="4534560"/>
            <a:ext cx="4239720" cy="289728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laceHolder 1"/>
          <p:cNvSpPr>
            <a:spLocks noGrp="1"/>
          </p:cNvSpPr>
          <p:nvPr>
            <p:ph type="title"/>
          </p:nvPr>
        </p:nvSpPr>
        <p:spPr>
          <a:xfrm>
            <a:off x="693000" y="402480"/>
            <a:ext cx="8694360" cy="146124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Arial Black"/>
              </a:rPr>
              <a:t>Оказание медицинской помощи при ДТП в г.о. Сызрань, г.о. Октябрьск, Сызранскому и Шигонскому районам</a:t>
            </a:r>
            <a:r>
              <a:t/>
            </a:r>
            <a:br/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514" name="Объект 3"/>
          <p:cNvGraphicFramePr/>
          <p:nvPr/>
        </p:nvGraphicFramePr>
        <p:xfrm>
          <a:off x="693720" y="2013120"/>
          <a:ext cx="8693280" cy="4795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title"/>
          </p:nvPr>
        </p:nvSpPr>
        <p:spPr>
          <a:xfrm>
            <a:off x="693000" y="402480"/>
            <a:ext cx="8694360" cy="141624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b="1" strike="noStrike" spc="-1">
                <a:solidFill>
                  <a:srgbClr val="000000"/>
                </a:solidFill>
                <a:latin typeface="Calibri Light"/>
              </a:rPr>
              <a:t>Травмы, полученные детьми при ДТП за 2023 год</a:t>
            </a:r>
            <a:r>
              <a:t/>
            </a:r>
            <a:br/>
            <a:endParaRPr lang="ru-RU" sz="2800" b="0" strike="noStrike" spc="-1">
              <a:latin typeface="Arial"/>
            </a:endParaRPr>
          </a:p>
        </p:txBody>
      </p:sp>
      <p:sp>
        <p:nvSpPr>
          <p:cNvPr id="516" name="Rectangle 2"/>
          <p:cNvSpPr/>
          <p:nvPr/>
        </p:nvSpPr>
        <p:spPr>
          <a:xfrm>
            <a:off x="1938240" y="2524680"/>
            <a:ext cx="10028520" cy="954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7" name="Rectangle 3"/>
          <p:cNvSpPr/>
          <p:nvPr/>
        </p:nvSpPr>
        <p:spPr>
          <a:xfrm flipV="1">
            <a:off x="1938240" y="6685920"/>
            <a:ext cx="10028520" cy="45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518" name="Диаграмма 6"/>
          <p:cNvGraphicFramePr/>
          <p:nvPr/>
        </p:nvGraphicFramePr>
        <p:xfrm>
          <a:off x="84600" y="1635480"/>
          <a:ext cx="6127560" cy="526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19" name="Rectangle 6"/>
          <p:cNvSpPr/>
          <p:nvPr/>
        </p:nvSpPr>
        <p:spPr>
          <a:xfrm>
            <a:off x="2097000" y="5982840"/>
            <a:ext cx="10080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20" name="Picture 4" descr="https://mamadysh-rt.ru/images/uploads/news/2020/12/22/dd55919eea5f62283252c01c5d08af47.jpg"/>
          <p:cNvPicPr/>
          <p:nvPr/>
        </p:nvPicPr>
        <p:blipFill>
          <a:blip r:embed="rId3"/>
          <a:stretch/>
        </p:blipFill>
        <p:spPr>
          <a:xfrm>
            <a:off x="6598440" y="1781640"/>
            <a:ext cx="3093480" cy="206244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693000" y="402480"/>
            <a:ext cx="8694360" cy="2589120"/>
          </a:xfrm>
          <a:prstGeom prst="rect">
            <a:avLst/>
          </a:prstGeom>
          <a:noFill/>
          <a:ln w="1260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Основные отличия детского организма: </a:t>
            </a:r>
            <a:r>
              <a:t/>
            </a:r>
            <a:br/>
            <a:r>
              <a:t/>
            </a:r>
            <a:br/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-</a:t>
            </a: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масса тела; </a:t>
            </a:r>
            <a:r>
              <a:t/>
            </a:r>
            <a:br/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-</a:t>
            </a: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анатомия – размер и форма тела; </a:t>
            </a:r>
            <a:r>
              <a:t/>
            </a:r>
            <a:br/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-</a:t>
            </a: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физиология – кровообращение, дыхание и иммунитет; </a:t>
            </a:r>
            <a:r>
              <a:t/>
            </a:r>
            <a:br/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-</a:t>
            </a: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психология – интеллектуальные особенности и эмоциональный ответ</a:t>
            </a:r>
            <a:r>
              <a:t/>
            </a:r>
            <a:br/>
            <a:endParaRPr lang="ru-RU" sz="2400" b="0" strike="noStrike" spc="-1">
              <a:latin typeface="Arial"/>
            </a:endParaRPr>
          </a:p>
        </p:txBody>
      </p:sp>
      <p:pic>
        <p:nvPicPr>
          <p:cNvPr id="522" name="Picture 2" descr="https://vedtver.ru/wp-content/uploads/2022/07/220713-0015.jpg"/>
          <p:cNvPicPr/>
          <p:nvPr/>
        </p:nvPicPr>
        <p:blipFill>
          <a:blip r:embed="rId2"/>
          <a:stretch/>
        </p:blipFill>
        <p:spPr>
          <a:xfrm>
            <a:off x="693000" y="3166920"/>
            <a:ext cx="3142800" cy="2011680"/>
          </a:xfrm>
          <a:prstGeom prst="rect">
            <a:avLst/>
          </a:prstGeom>
          <a:ln w="12600">
            <a:noFill/>
          </a:ln>
        </p:spPr>
      </p:pic>
      <p:pic>
        <p:nvPicPr>
          <p:cNvPr id="523" name="Picture 4" descr="https://cdn-imgproxy.mamado.su/DKnA9NhkMc80MTNudF-KZFMH9GwrWxRDckI-Jh3bXc8/rs:fit:2000:2000:1/g:ce/q:90/czM6Ly9tYW1hZG8t/YXBpLXByb2R1Y3Rp/b24vc3RvcmFnZS8y/NjM4NC8wSm1aRzRa/cnd0UHdYRzRxSkpP/WUV2Y3R1V2F0R1hh/V2dDTDE3ZzhRLmpw/ZWc.jpg"/>
          <p:cNvPicPr/>
          <p:nvPr/>
        </p:nvPicPr>
        <p:blipFill>
          <a:blip r:embed="rId3"/>
          <a:stretch/>
        </p:blipFill>
        <p:spPr>
          <a:xfrm>
            <a:off x="5439960" y="3081240"/>
            <a:ext cx="3604320" cy="2402280"/>
          </a:xfrm>
          <a:prstGeom prst="rect">
            <a:avLst/>
          </a:prstGeom>
          <a:ln w="12600">
            <a:noFill/>
          </a:ln>
        </p:spPr>
      </p:pic>
      <p:sp>
        <p:nvSpPr>
          <p:cNvPr id="524" name="AutoShape 6"/>
          <p:cNvSpPr/>
          <p:nvPr/>
        </p:nvSpPr>
        <p:spPr>
          <a:xfrm>
            <a:off x="2212920" y="2594160"/>
            <a:ext cx="304920" cy="304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25" name="Picture 10" descr="https://avatars.mds.yandex.net/i?id=95d808b7bed3450f7e3d77d1b3a5955576daa1fc-10651277-images-thumbs&amp;n=13"/>
          <p:cNvPicPr/>
          <p:nvPr/>
        </p:nvPicPr>
        <p:blipFill>
          <a:blip r:embed="rId4"/>
          <a:stretch/>
        </p:blipFill>
        <p:spPr>
          <a:xfrm>
            <a:off x="2264400" y="5483160"/>
            <a:ext cx="2647800" cy="176544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Прямоугольник 1"/>
          <p:cNvSpPr/>
          <p:nvPr/>
        </p:nvSpPr>
        <p:spPr>
          <a:xfrm>
            <a:off x="715320" y="357840"/>
            <a:ext cx="8617320" cy="4715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600" b="1" strike="noStrike" spc="-1">
                <a:solidFill>
                  <a:srgbClr val="FF0000"/>
                </a:solidFill>
                <a:latin typeface="Arial"/>
                <a:ea typeface="Times New Roman"/>
              </a:rPr>
              <a:t>Первичный осмотр (не более 3 мин):</a:t>
            </a:r>
            <a:endParaRPr lang="ru-RU" sz="1600" b="0" strike="noStrike" spc="-1"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Признаки дыхательной недостаточности: </a:t>
            </a:r>
            <a:endParaRPr lang="ru-RU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ru-RU" sz="1600" b="0" strike="noStrike" spc="-1"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резкий цианоз, </a:t>
            </a:r>
            <a:endParaRPr lang="ru-RU" sz="1600" b="0" strike="noStrike" spc="-1"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безуспешные попытки ребенка произвести вдох, </a:t>
            </a:r>
            <a:endParaRPr lang="ru-RU" sz="1600" b="0" strike="noStrike" spc="-1"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хриплое аритмичное дыхание, </a:t>
            </a:r>
            <a:endParaRPr lang="ru-RU" sz="1600" b="0" strike="noStrike" spc="-1"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форсированное участие дыхательной мускулатуры</a:t>
            </a:r>
            <a:endParaRPr lang="ru-RU" sz="1600" b="0" strike="noStrike" spc="-1"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endParaRPr lang="ru-RU" sz="1600" b="0" strike="noStrike" spc="-1"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StarSymbol"/>
              <a:buAutoNum type="arabicPeriod" startAt="2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Оценка гемодинамики: необходимо измерить ЧСС и АД.</a:t>
            </a:r>
            <a:endParaRPr lang="ru-RU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 </a:t>
            </a:r>
            <a:endParaRPr lang="ru-RU" sz="1600" b="0" strike="noStrike" spc="-1"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Клинически значимая тахикардия, требующая терапии у детей до 1 года, составляет 220 уд./мин,</a:t>
            </a:r>
            <a:endParaRPr lang="ru-RU" sz="1600" b="0" strike="noStrike" spc="-1"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для более старших – более 200; </a:t>
            </a:r>
            <a:endParaRPr lang="ru-RU" sz="1600" b="0" strike="noStrike" spc="-1"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брадикардия – для детей до 1 года – менее 60, </a:t>
            </a:r>
            <a:endParaRPr lang="ru-RU" sz="1600" b="0" strike="noStrike" spc="-1"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более старших – менее 50 уд./мин.</a:t>
            </a:r>
            <a:endParaRPr lang="ru-RU" sz="1600" b="0" strike="noStrike" spc="-1"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Для детей до 1 года гипотензией считается снижение систолического АД ниже 70 мм рт.ст, </a:t>
            </a:r>
            <a:endParaRPr lang="ru-RU" sz="1600" b="0" strike="noStrike" spc="-1"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для детей в возрасте от 1 года до 10 лет – ниже, чем 70 + (2 х возраст в годах),</a:t>
            </a:r>
            <a:endParaRPr lang="ru-RU" sz="1600" b="0" strike="noStrike" spc="-1"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старше 10 лет – менее 90. </a:t>
            </a:r>
            <a:endParaRPr lang="ru-RU" sz="1600" b="0" strike="noStrike" spc="-1">
              <a:latin typeface="Arial"/>
            </a:endParaRPr>
          </a:p>
        </p:txBody>
      </p:sp>
      <p:graphicFrame>
        <p:nvGraphicFramePr>
          <p:cNvPr id="527" name="Таблица 4"/>
          <p:cNvGraphicFramePr/>
          <p:nvPr/>
        </p:nvGraphicFramePr>
        <p:xfrm>
          <a:off x="715320" y="5789520"/>
          <a:ext cx="6105600" cy="1554480"/>
        </p:xfrm>
        <a:graphic>
          <a:graphicData uri="http://schemas.openxmlformats.org/drawingml/2006/table">
            <a:tbl>
              <a:tblPr/>
              <a:tblGrid>
                <a:gridCol w="3047760"/>
                <a:gridCol w="3057840"/>
              </a:tblGrid>
              <a:tr h="455400"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1" strike="noStrike" spc="-1">
                          <a:latin typeface="Arial"/>
                          <a:ea typeface="Times New Roman"/>
                        </a:rPr>
                        <a:t>Возраст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1" strike="noStrike" spc="-1">
                          <a:latin typeface="Arial"/>
                          <a:ea typeface="Times New Roman"/>
                        </a:rPr>
                        <a:t>Критический нижний уровень систолического АД (мм рт. ст.)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272880"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1" strike="noStrike" spc="-1">
                          <a:latin typeface="Arial"/>
                          <a:ea typeface="Times New Roman"/>
                        </a:rPr>
                        <a:t>0-1 месяц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1" strike="noStrike" spc="-1">
                          <a:latin typeface="Arial"/>
                          <a:ea typeface="Times New Roman"/>
                        </a:rPr>
                        <a:t>Менее 60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272880"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1" strike="noStrike" spc="-1">
                          <a:latin typeface="Arial"/>
                          <a:ea typeface="Times New Roman"/>
                        </a:rPr>
                        <a:t>1-12 месяцев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1" strike="noStrike" spc="-1">
                          <a:latin typeface="Arial"/>
                          <a:ea typeface="Times New Roman"/>
                        </a:rPr>
                        <a:t>Менее 70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272880"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1" strike="noStrike" spc="-1">
                          <a:latin typeface="Arial"/>
                          <a:ea typeface="Times New Roman"/>
                        </a:rPr>
                        <a:t>1-10 лет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1" strike="noStrike" spc="-1">
                          <a:latin typeface="Arial"/>
                          <a:ea typeface="Times New Roman"/>
                        </a:rPr>
                        <a:t>Менее 70 + 2 х </a:t>
                      </a:r>
                      <a:r>
                        <a:rPr lang="ru-RU" sz="1200" b="1" strike="noStrike" spc="-1">
                          <a:latin typeface="Arial"/>
                          <a:ea typeface="Times New Roman"/>
                        </a:rPr>
                        <a:t>(возраст в годах)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272880"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1" strike="noStrike" spc="-1">
                          <a:latin typeface="Arial"/>
                          <a:ea typeface="Times New Roman"/>
                        </a:rPr>
                        <a:t>Старше 10 лет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just"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de-DE" sz="1200" b="1" strike="noStrike" spc="-1">
                          <a:latin typeface="Arial"/>
                          <a:ea typeface="Times New Roman"/>
                        </a:rPr>
                        <a:t>Менее 90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sp>
        <p:nvSpPr>
          <p:cNvPr id="528" name="Прямоугольник 5"/>
          <p:cNvSpPr/>
          <p:nvPr/>
        </p:nvSpPr>
        <p:spPr>
          <a:xfrm>
            <a:off x="1464840" y="5128200"/>
            <a:ext cx="5038560" cy="51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400" b="1" strike="noStrike" spc="-1">
                <a:solidFill>
                  <a:srgbClr val="000000"/>
                </a:solidFill>
                <a:latin typeface="Arial"/>
                <a:ea typeface="Arial Unicode MS"/>
              </a:rPr>
              <a:t>Критические параметры артериального давления у детей разного возраста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529" name="Picture 8" descr="Особенности сердечно-легочной реанимации у детей - Доказательная медицина  для всех"/>
          <p:cNvPicPr/>
          <p:nvPr/>
        </p:nvPicPr>
        <p:blipFill>
          <a:blip r:embed="rId2"/>
          <a:stretch/>
        </p:blipFill>
        <p:spPr>
          <a:xfrm>
            <a:off x="7473960" y="287280"/>
            <a:ext cx="2081160" cy="1908360"/>
          </a:xfrm>
          <a:prstGeom prst="rect">
            <a:avLst/>
          </a:prstGeom>
          <a:ln w="12600">
            <a:noFill/>
          </a:ln>
        </p:spPr>
      </p:pic>
      <p:pic>
        <p:nvPicPr>
          <p:cNvPr id="530" name="Picture 6" descr="Особенности сердечно-легочной реанимации у детей - Доказательная медицина  для всех"/>
          <p:cNvPicPr/>
          <p:nvPr/>
        </p:nvPicPr>
        <p:blipFill>
          <a:blip r:embed="rId3"/>
          <a:stretch/>
        </p:blipFill>
        <p:spPr>
          <a:xfrm>
            <a:off x="7687440" y="4979880"/>
            <a:ext cx="1867680" cy="235980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693000" y="402480"/>
            <a:ext cx="8694360" cy="67104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400" b="1" strike="noStrike" spc="-1">
                <a:solidFill>
                  <a:srgbClr val="000000"/>
                </a:solidFill>
                <a:latin typeface="Calibri Light"/>
              </a:rPr>
              <a:t>Ш</a:t>
            </a:r>
            <a:r>
              <a:rPr lang="de-DE" sz="2400" b="1" strike="noStrike" spc="-1">
                <a:solidFill>
                  <a:srgbClr val="000000"/>
                </a:solidFill>
                <a:latin typeface="Calibri Light"/>
              </a:rPr>
              <a:t>ейн</a:t>
            </a:r>
            <a:r>
              <a:rPr lang="ru-RU" sz="2400" b="1" strike="noStrike" spc="-1">
                <a:solidFill>
                  <a:srgbClr val="000000"/>
                </a:solidFill>
                <a:latin typeface="Calibri Light"/>
              </a:rPr>
              <a:t>ый</a:t>
            </a:r>
            <a:r>
              <a:rPr lang="de-DE" sz="2400" b="1" strike="noStrike" spc="-1">
                <a:solidFill>
                  <a:srgbClr val="000000"/>
                </a:solidFill>
                <a:latin typeface="Calibri Light"/>
              </a:rPr>
              <a:t> воротник  Шанца 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532" name="Picture 2" descr="Воротник Шанца для детей до года Orlett (Шина Шанца) - «Воротник Шанца для  малышки, родившейся 5700 кг» | отзывы"/>
          <p:cNvPicPr/>
          <p:nvPr/>
        </p:nvPicPr>
        <p:blipFill>
          <a:blip r:embed="rId2"/>
          <a:stretch/>
        </p:blipFill>
        <p:spPr>
          <a:xfrm>
            <a:off x="693000" y="1571760"/>
            <a:ext cx="3932280" cy="2949480"/>
          </a:xfrm>
          <a:prstGeom prst="rect">
            <a:avLst/>
          </a:prstGeom>
          <a:ln w="12600">
            <a:noFill/>
          </a:ln>
        </p:spPr>
      </p:pic>
      <p:pic>
        <p:nvPicPr>
          <p:cNvPr id="533" name="Picture 4" descr="Медтехника - Шина-воротник Шанца для недоношенных и новорожденных детей"/>
          <p:cNvPicPr/>
          <p:nvPr/>
        </p:nvPicPr>
        <p:blipFill>
          <a:blip r:embed="rId3"/>
          <a:stretch/>
        </p:blipFill>
        <p:spPr>
          <a:xfrm>
            <a:off x="5635440" y="1571760"/>
            <a:ext cx="4137840" cy="3103560"/>
          </a:xfrm>
          <a:prstGeom prst="rect">
            <a:avLst/>
          </a:prstGeom>
          <a:ln w="12600">
            <a:noFill/>
          </a:ln>
        </p:spPr>
      </p:pic>
      <p:pic>
        <p:nvPicPr>
          <p:cNvPr id="534" name="Picture 6" descr="Шина-воротник детский и взрослый"/>
          <p:cNvPicPr/>
          <p:nvPr/>
        </p:nvPicPr>
        <p:blipFill>
          <a:blip r:embed="rId4"/>
          <a:stretch/>
        </p:blipFill>
        <p:spPr>
          <a:xfrm>
            <a:off x="2418840" y="5019480"/>
            <a:ext cx="4412880" cy="22579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</TotalTime>
  <Words>983</Words>
  <Application>Microsoft Office PowerPoint</Application>
  <PresentationFormat>Произвольный</PresentationFormat>
  <Paragraphs>193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24</vt:i4>
      </vt:variant>
    </vt:vector>
  </HeadingPairs>
  <TitlesOfParts>
    <vt:vector size="47" baseType="lpstr">
      <vt:lpstr>Arial Unicode MS</vt:lpstr>
      <vt:lpstr>MS Gothic</vt:lpstr>
      <vt:lpstr>Arial</vt:lpstr>
      <vt:lpstr>Arial Black</vt:lpstr>
      <vt:lpstr>Calibri</vt:lpstr>
      <vt:lpstr>Calibri Light</vt:lpstr>
      <vt:lpstr>DejaVu Sans</vt:lpstr>
      <vt:lpstr>StarSymbol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Черепно-мозговая травма у детей: особенности оказания медицинской помощи на догоспитальном этапе</vt:lpstr>
      <vt:lpstr>Защита здоровья и жизни детей в любых чрезвычайных ситуациях - одна из самых гуманных и самых важных задач</vt:lpstr>
      <vt:lpstr>Презентация PowerPoint</vt:lpstr>
      <vt:lpstr>Экстренная медицинская помощь в очагах поражения оказывается детям в первую очередь! </vt:lpstr>
      <vt:lpstr>Оказание медицинской помощи при ДТП в г.о. Сызрань, г.о. Октябрьск, Сызранскому и Шигонскому районам </vt:lpstr>
      <vt:lpstr>Травмы, полученные детьми при ДТП за 2023 год </vt:lpstr>
      <vt:lpstr>Основные отличия детского организма:   -масса тела;  -анатомия – размер и форма тела;  -физиология – кровообращение, дыхание и иммунитет;  -психология – интеллектуальные особенности и эмоциональный ответ </vt:lpstr>
      <vt:lpstr>Презентация PowerPoint</vt:lpstr>
      <vt:lpstr>Шейный воротник  Шанца </vt:lpstr>
      <vt:lpstr>Ларингеальная маска</vt:lpstr>
      <vt:lpstr>Презентация PowerPoint</vt:lpstr>
      <vt:lpstr>Аппарат Амбу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Таким образом, догоспитальная интенсивная терапия включает в себя восстановление при необходимости системы кровообращения, ИВЛ, инфузионную экстренную регидратацию, вазопрессорную поддержку, аналгезию и седацию. На этапе транспортировки продолжают интенсивную терапию (ИВЛ, инфузии и т.д.) </vt:lpstr>
      <vt:lpstr>Презентация PowerPoint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dc:description/>
  <cp:lastModifiedBy>Работа</cp:lastModifiedBy>
  <cp:revision>59</cp:revision>
  <dcterms:created xsi:type="dcterms:W3CDTF">2009-04-16T11:32:32Z</dcterms:created>
  <dcterms:modified xsi:type="dcterms:W3CDTF">2024-04-08T11:32:34Z</dcterms:modified>
  <dc:language>ru-RU</dc:language>
</cp:coreProperties>
</file>