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9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4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1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80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316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3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3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0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0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6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3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5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3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55371B6-6D7D-481D-9058-3973A85E2438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8D18-FB87-45D9-92A9-E850002DF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83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38172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i="1" u="sng" dirty="0" smtClean="0"/>
              <a:t>ГБУЗ СО «</a:t>
            </a:r>
            <a:r>
              <a:rPr lang="ru-RU" i="1" u="sng" dirty="0" err="1" smtClean="0"/>
              <a:t>Сызранская</a:t>
            </a:r>
            <a:r>
              <a:rPr lang="ru-RU" i="1" u="sng" dirty="0" smtClean="0"/>
              <a:t> ЦГРБ» </a:t>
            </a:r>
            <a:br>
              <a:rPr lang="ru-RU" i="1" u="sng" dirty="0" smtClean="0"/>
            </a:br>
            <a:r>
              <a:rPr lang="ru-RU" i="1" u="sng" dirty="0" smtClean="0"/>
              <a:t>Станция Скорой Медицинской помощи</a:t>
            </a:r>
            <a:br>
              <a:rPr lang="ru-RU" i="1" u="sng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176" y="23032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Экстренная медицинская помощь при отравлении продуктами горения на </a:t>
            </a:r>
            <a:r>
              <a:rPr lang="ru-RU" b="1" dirty="0" err="1" smtClean="0"/>
              <a:t>догоспитальном</a:t>
            </a:r>
            <a:r>
              <a:rPr lang="ru-RU" b="1" dirty="0" smtClean="0"/>
              <a:t> этапе</a:t>
            </a:r>
            <a:endParaRPr lang="ru-RU" b="1" i="1" u="sng" dirty="0"/>
          </a:p>
          <a:p>
            <a:pPr marL="0" indent="0" algn="ctr">
              <a:buNone/>
            </a:pPr>
            <a:endParaRPr lang="ru-RU" b="1" i="1" u="sng" dirty="0" smtClean="0"/>
          </a:p>
          <a:p>
            <a:pPr marL="0" indent="0" algn="r">
              <a:buNone/>
            </a:pPr>
            <a:r>
              <a:rPr lang="ru-RU" i="1" u="sng" dirty="0" smtClean="0"/>
              <a:t> </a:t>
            </a:r>
            <a:r>
              <a:rPr lang="ru-RU" sz="2000" b="1" i="1" u="sng" dirty="0" smtClean="0"/>
              <a:t>Презентацию выполнила фельдшер СМП</a:t>
            </a:r>
          </a:p>
          <a:p>
            <a:pPr marL="0" indent="0" algn="r">
              <a:buNone/>
            </a:pPr>
            <a:r>
              <a:rPr lang="ru-RU" sz="2000" b="1" i="1" u="sng" dirty="0" smtClean="0"/>
              <a:t>Подстанции Юго-Западного района</a:t>
            </a:r>
          </a:p>
          <a:p>
            <a:pPr marL="0" indent="0" algn="r">
              <a:buNone/>
            </a:pPr>
            <a:r>
              <a:rPr lang="ru-RU" sz="2000" b="1" i="1" u="sng" dirty="0" err="1" smtClean="0"/>
              <a:t>Чадюк</a:t>
            </a:r>
            <a:r>
              <a:rPr lang="ru-RU" sz="2000" b="1" i="1" u="sng" dirty="0" smtClean="0"/>
              <a:t> Валерия </a:t>
            </a:r>
            <a:r>
              <a:rPr lang="ru-RU" sz="2000" b="1" i="1" u="sng" dirty="0" smtClean="0"/>
              <a:t>Андреевна</a:t>
            </a:r>
          </a:p>
          <a:p>
            <a:pPr marL="0" indent="0" algn="r">
              <a:buNone/>
            </a:pPr>
            <a:endParaRPr lang="ru-RU" b="1" i="1" u="sng" dirty="0"/>
          </a:p>
          <a:p>
            <a:pPr marL="0" indent="0" algn="r">
              <a:buNone/>
            </a:pPr>
            <a:endParaRPr lang="ru-RU" sz="2000" b="1" i="1" u="sng" dirty="0" smtClean="0"/>
          </a:p>
          <a:p>
            <a:pPr marL="0" indent="0" algn="ctr">
              <a:buNone/>
            </a:pPr>
            <a:r>
              <a:rPr lang="ru-RU" b="1" i="1" u="sng" dirty="0" smtClean="0"/>
              <a:t>Сызрань 2024</a:t>
            </a:r>
            <a:endParaRPr lang="ru-RU" b="1" i="1" u="sng" dirty="0"/>
          </a:p>
          <a:p>
            <a:pPr marL="0" indent="0" algn="r">
              <a:buNone/>
            </a:pPr>
            <a:endParaRPr lang="ru-RU" sz="2000" b="1" i="1" u="sng" dirty="0" smtClean="0"/>
          </a:p>
          <a:p>
            <a:pPr marL="0" indent="0" algn="r">
              <a:buNone/>
            </a:pPr>
            <a:endParaRPr lang="ru-RU" b="1" i="1" u="sng" dirty="0"/>
          </a:p>
          <a:p>
            <a:pPr marL="0" indent="0" algn="r">
              <a:buNone/>
            </a:pPr>
            <a:endParaRPr lang="ru-RU" sz="2000" b="1" i="1" u="sng" dirty="0" smtClean="0"/>
          </a:p>
          <a:p>
            <a:pPr marL="0" indent="0" algn="r">
              <a:buNone/>
            </a:pPr>
            <a:endParaRPr lang="ru-RU" b="1" i="1" u="sng" dirty="0"/>
          </a:p>
          <a:p>
            <a:pPr marL="0" indent="0" algn="r">
              <a:buNone/>
            </a:pPr>
            <a:endParaRPr lang="ru-RU" sz="2000" b="1" i="1" u="sng" dirty="0"/>
          </a:p>
        </p:txBody>
      </p:sp>
      <p:sp>
        <p:nvSpPr>
          <p:cNvPr id="4" name="AutoShape 2" descr="Автопарк сызранской «скорой помощи» пополнился девятью машинами: МО ГО  Сызра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36251"/>
            <a:ext cx="4036579" cy="25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u="sng" dirty="0" smtClean="0"/>
              <a:t>Признаки отравления при </a:t>
            </a:r>
            <a:r>
              <a:rPr lang="ru-RU" sz="3600" b="1" i="1" u="sng" dirty="0" smtClean="0"/>
              <a:t>субъективно «удовлетворительном</a:t>
            </a:r>
            <a:r>
              <a:rPr lang="ru-RU" sz="3600" b="1" i="1" u="sng" dirty="0" smtClean="0"/>
              <a:t>» состоянии</a:t>
            </a:r>
            <a:endParaRPr lang="ru-RU" sz="3600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39269" cy="4351338"/>
          </a:xfrm>
        </p:spPr>
        <p:txBody>
          <a:bodyPr>
            <a:noAutofit/>
          </a:bodyPr>
          <a:lstStyle/>
          <a:p>
            <a:r>
              <a:rPr lang="ru-RU" sz="2800" b="1" dirty="0"/>
              <a:t>боли в грудной клетке и гортани;</a:t>
            </a:r>
          </a:p>
          <a:p>
            <a:r>
              <a:rPr lang="ru-RU" sz="2800" b="1" dirty="0"/>
              <a:t>сильный </a:t>
            </a:r>
            <a:r>
              <a:rPr lang="ru-RU" sz="2800" b="1" dirty="0" err="1"/>
              <a:t>непроходящий</a:t>
            </a:r>
            <a:r>
              <a:rPr lang="ru-RU" sz="2800" b="1" dirty="0"/>
              <a:t> кашель;</a:t>
            </a:r>
          </a:p>
          <a:p>
            <a:r>
              <a:rPr lang="ru-RU" sz="2800" b="1" dirty="0"/>
              <a:t>в течение суток кожа приобретает синюшный</a:t>
            </a:r>
          </a:p>
          <a:p>
            <a:r>
              <a:rPr lang="ru-RU" sz="2800" b="1" dirty="0"/>
              <a:t>оттенок;</a:t>
            </a:r>
          </a:p>
          <a:p>
            <a:r>
              <a:rPr lang="ru-RU" sz="2800" b="1" dirty="0"/>
              <a:t>начинается одышка.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6" y="1825625"/>
            <a:ext cx="4694083" cy="42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/>
              <a:t>Экстренная медицинская помощь</a:t>
            </a:r>
            <a:endParaRPr lang="ru-RU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- Мероприятия по восстановлению проходимости дыхательных путей;</a:t>
            </a:r>
          </a:p>
          <a:p>
            <a:r>
              <a:rPr lang="ru-RU" sz="2800" dirty="0" smtClean="0"/>
              <a:t>- Применение антидотов (кислород, </a:t>
            </a:r>
            <a:r>
              <a:rPr lang="ru-RU" sz="2800" dirty="0" err="1" smtClean="0"/>
              <a:t>ацизол</a:t>
            </a:r>
            <a:r>
              <a:rPr lang="ru-RU" sz="2800" dirty="0" smtClean="0"/>
              <a:t>, тиосульфат натрия, аскорбиновая кислота, раствор глюкозы, </a:t>
            </a:r>
            <a:r>
              <a:rPr lang="ru-RU" sz="2800" dirty="0" err="1" smtClean="0"/>
              <a:t>унитиол</a:t>
            </a:r>
            <a:r>
              <a:rPr lang="ru-RU" sz="2800" dirty="0" smtClean="0"/>
              <a:t>);</a:t>
            </a:r>
          </a:p>
          <a:p>
            <a:r>
              <a:rPr lang="ru-RU" sz="2800" dirty="0" smtClean="0"/>
              <a:t>- Меры по профилактике развития альвеолярной фазы токсического отёка лёгких, переход «синей асфиксии» в «серую асфиксию»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57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u="sng" dirty="0" smtClean="0"/>
              <a:t>Пострадавшие нуждающиеся в помощи на уровне СМП и госпитализации</a:t>
            </a:r>
            <a:endParaRPr lang="ru-RU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257" y="2316944"/>
            <a:ext cx="53032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• с выраженными нарушениями дыхания (асфиксией),</a:t>
            </a:r>
          </a:p>
          <a:p>
            <a:pPr marL="0" indent="0">
              <a:buNone/>
            </a:pPr>
            <a:r>
              <a:rPr lang="ru-RU" sz="2400" b="1" dirty="0"/>
              <a:t>• в состоянии шока,</a:t>
            </a:r>
          </a:p>
          <a:p>
            <a:pPr marL="0" indent="0">
              <a:buNone/>
            </a:pPr>
            <a:r>
              <a:rPr lang="ru-RU" sz="2400" b="1" dirty="0"/>
              <a:t>• с симптоматикой острых интоксикаций </a:t>
            </a:r>
            <a:r>
              <a:rPr lang="ru-RU" sz="2400" b="1" dirty="0" smtClean="0"/>
              <a:t>продуктами горения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• с симптомами токсического и других форм отека легких.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460" y="2849763"/>
            <a:ext cx="5421403" cy="32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3280" y="324371"/>
            <a:ext cx="4934803" cy="4351338"/>
          </a:xfrm>
        </p:spPr>
        <p:txBody>
          <a:bodyPr>
            <a:noAutofit/>
          </a:bodyPr>
          <a:lstStyle/>
          <a:p>
            <a:r>
              <a:rPr lang="ru-RU" sz="2800" b="1" i="1" dirty="0"/>
              <a:t>Лечение пострадавших предусматривает </a:t>
            </a:r>
            <a:r>
              <a:rPr lang="ru-RU" sz="2800" b="1" i="1" dirty="0" smtClean="0"/>
              <a:t>комплексную терапию </a:t>
            </a:r>
            <a:r>
              <a:rPr lang="ru-RU" sz="2800" b="1" i="1" dirty="0"/>
              <a:t>в полном объеме, а также проведение </a:t>
            </a:r>
            <a:r>
              <a:rPr lang="ru-RU" sz="2800" b="1" i="1" dirty="0" smtClean="0"/>
              <a:t>мероприятий по </a:t>
            </a:r>
            <a:r>
              <a:rPr lang="ru-RU" sz="2800" b="1" i="1" dirty="0"/>
              <a:t>реабилитации </a:t>
            </a:r>
            <a:r>
              <a:rPr lang="ru-RU" sz="2800" b="1" i="1" dirty="0" smtClean="0"/>
              <a:t>и лечению </a:t>
            </a:r>
            <a:r>
              <a:rPr lang="ru-RU" sz="2800" b="1" i="1" dirty="0" err="1" smtClean="0"/>
              <a:t>постинтоксикационных</a:t>
            </a:r>
            <a:r>
              <a:rPr lang="ru-RU" sz="2800" b="1" i="1" dirty="0" smtClean="0"/>
              <a:t> осложнений </a:t>
            </a:r>
            <a:r>
              <a:rPr lang="ru-RU" sz="2800" b="1" i="1" dirty="0"/>
              <a:t>с целью быстрейшего </a:t>
            </a:r>
            <a:r>
              <a:rPr lang="ru-RU" sz="2800" b="1" i="1" dirty="0" smtClean="0"/>
              <a:t>восстановления трудоспособности</a:t>
            </a:r>
            <a:r>
              <a:rPr lang="ru-RU" sz="2800" b="1" i="1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1" y="149509"/>
            <a:ext cx="5151177" cy="34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/>
              <a:t>Заключение</a:t>
            </a:r>
            <a:endParaRPr lang="ru-RU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1021704" cy="4807187"/>
          </a:xfrm>
        </p:spPr>
        <p:txBody>
          <a:bodyPr>
            <a:normAutofit fontScale="92500" lnSpcReduction="10000"/>
          </a:bodyPr>
          <a:lstStyle/>
          <a:p>
            <a:r>
              <a:rPr lang="ru-RU" sz="3600" b="1" dirty="0"/>
              <a:t>Таким образом, на людей во время пожара действуют комбинации различных </a:t>
            </a:r>
            <a:r>
              <a:rPr lang="ru-RU" sz="3600" b="1" dirty="0" smtClean="0"/>
              <a:t>факторов: высокие </a:t>
            </a:r>
            <a:r>
              <a:rPr lang="ru-RU" sz="3600" b="1" dirty="0"/>
              <a:t>температуры, недостаток кислорода, механические причины, </a:t>
            </a:r>
            <a:r>
              <a:rPr lang="ru-RU" sz="3600" b="1" dirty="0" smtClean="0"/>
              <a:t>вызывающие хирургические </a:t>
            </a:r>
            <a:r>
              <a:rPr lang="ru-RU" sz="3600" b="1" dirty="0"/>
              <a:t>травмы, токсичные газы (летучие продукты горения веществ), </a:t>
            </a:r>
            <a:r>
              <a:rPr lang="ru-RU" sz="3600" b="1" dirty="0" smtClean="0"/>
              <a:t>ядовитые компоненты </a:t>
            </a:r>
            <a:r>
              <a:rPr lang="ru-RU" sz="3600" b="1" dirty="0"/>
              <a:t>дымов и др. Поэтому подход к лечению пострадавших должен </a:t>
            </a:r>
            <a:r>
              <a:rPr lang="ru-RU" sz="3600" b="1" dirty="0" smtClean="0"/>
              <a:t>быть с </a:t>
            </a:r>
            <a:r>
              <a:rPr lang="ru-RU" sz="3600" b="1" dirty="0"/>
              <a:t>учетом вклада каждого из названных факторов в общую </a:t>
            </a:r>
            <a:r>
              <a:rPr lang="ru-RU" sz="3600" b="1" dirty="0" smtClean="0"/>
              <a:t>картину заболевания</a:t>
            </a:r>
            <a:r>
              <a:rPr lang="ru-RU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9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i="1" u="sng" dirty="0"/>
              <a:t>СПАСИБО </a:t>
            </a:r>
            <a:r>
              <a:rPr lang="ru-RU" sz="9600" b="1" i="1" u="sng" dirty="0" smtClean="0"/>
              <a:t>ЗА ВНИМАНИЕ</a:t>
            </a:r>
            <a:endParaRPr lang="ru-RU" sz="9600" b="1" i="1" u="sng" dirty="0"/>
          </a:p>
        </p:txBody>
      </p:sp>
    </p:spTree>
    <p:extLst>
      <p:ext uri="{BB962C8B-B14F-4D97-AF65-F5344CB8AC3E}">
        <p14:creationId xmlns:p14="http://schemas.microsoft.com/office/powerpoint/2010/main" val="13369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290" y="338019"/>
            <a:ext cx="5548952" cy="4351338"/>
          </a:xfrm>
        </p:spPr>
        <p:txBody>
          <a:bodyPr>
            <a:noAutofit/>
          </a:bodyPr>
          <a:lstStyle/>
          <a:p>
            <a:r>
              <a:rPr lang="ru-RU" sz="2800" b="1" dirty="0"/>
              <a:t>Продукты горения- это вещества и соединения, образующиеся в результате </a:t>
            </a:r>
            <a:r>
              <a:rPr lang="ru-RU" sz="2800" b="1" dirty="0" smtClean="0"/>
              <a:t>сложного физико-химического </a:t>
            </a:r>
            <a:r>
              <a:rPr lang="ru-RU" sz="2800" b="1" dirty="0"/>
              <a:t>процесса горения веществ (материалов). Под продуктами </a:t>
            </a:r>
            <a:r>
              <a:rPr lang="ru-RU" sz="2800" b="1" dirty="0" smtClean="0"/>
              <a:t>горения чаще </a:t>
            </a:r>
            <a:r>
              <a:rPr lang="ru-RU" sz="2800" b="1" dirty="0"/>
              <a:t>всего понимают дым, токсичные продукты горения, сажу и </a:t>
            </a:r>
            <a:r>
              <a:rPr lang="ru-RU" sz="2800" b="1" dirty="0" smtClean="0"/>
              <a:t>другие.</a:t>
            </a:r>
            <a:endParaRPr lang="ru-RU" sz="2800" b="1" dirty="0"/>
          </a:p>
        </p:txBody>
      </p:sp>
      <p:pic>
        <p:nvPicPr>
          <p:cNvPr id="1026" name="Picture 2" descr="Продукты горения (сгорания): состав, вещества, классификац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5" y="1825625"/>
            <a:ext cx="3406380" cy="22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242" y="3766782"/>
            <a:ext cx="5368607" cy="23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0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/>
              <a:t>Определение</a:t>
            </a:r>
            <a:endParaRPr lang="ru-RU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416192"/>
            <a:ext cx="6190397" cy="4070208"/>
          </a:xfrm>
        </p:spPr>
        <p:txBody>
          <a:bodyPr>
            <a:noAutofit/>
          </a:bodyPr>
          <a:lstStyle/>
          <a:p>
            <a:r>
              <a:rPr lang="ru-RU" sz="2800" dirty="0"/>
              <a:t>Отравление продуктами горения — нередкая </a:t>
            </a:r>
            <a:r>
              <a:rPr lang="ru-RU" sz="2800" dirty="0" smtClean="0"/>
              <a:t>причина обращения </a:t>
            </a:r>
            <a:r>
              <a:rPr lang="ru-RU" sz="2800" dirty="0"/>
              <a:t>людей в медицинские учреждения. </a:t>
            </a:r>
            <a:r>
              <a:rPr lang="ru-RU" sz="2800" dirty="0" smtClean="0"/>
              <a:t>Получить повреждение </a:t>
            </a:r>
            <a:r>
              <a:rPr lang="ru-RU" sz="2800" dirty="0"/>
              <a:t>дыхательной </a:t>
            </a:r>
            <a:r>
              <a:rPr lang="ru-RU" sz="2800" dirty="0" smtClean="0"/>
              <a:t>системы человек </a:t>
            </a:r>
            <a:r>
              <a:rPr lang="ru-RU" sz="2800" dirty="0" smtClean="0"/>
              <a:t>может:</a:t>
            </a:r>
          </a:p>
          <a:p>
            <a:pPr marL="0" indent="0">
              <a:buNone/>
            </a:pPr>
            <a:r>
              <a:rPr lang="ru-RU" sz="2800" dirty="0" smtClean="0"/>
              <a:t>- </a:t>
            </a:r>
            <a:r>
              <a:rPr lang="ru-RU" sz="2800" dirty="0" smtClean="0"/>
              <a:t>во </a:t>
            </a:r>
            <a:r>
              <a:rPr lang="ru-RU" sz="2800" dirty="0"/>
              <a:t>время сильного </a:t>
            </a:r>
            <a:r>
              <a:rPr lang="ru-RU" sz="2800" dirty="0" smtClean="0"/>
              <a:t>пожара</a:t>
            </a:r>
          </a:p>
          <a:p>
            <a:pPr marL="0" indent="0">
              <a:buNone/>
            </a:pPr>
            <a:r>
              <a:rPr lang="ru-RU" sz="2800" dirty="0" smtClean="0"/>
              <a:t>- отдыхая </a:t>
            </a:r>
            <a:r>
              <a:rPr lang="ru-RU" sz="2800" dirty="0"/>
              <a:t>на </a:t>
            </a:r>
            <a:r>
              <a:rPr lang="ru-RU" sz="2800" dirty="0" smtClean="0"/>
              <a:t>природе: находясь </a:t>
            </a:r>
            <a:r>
              <a:rPr lang="ru-RU" sz="2800" dirty="0"/>
              <a:t>длительное время рядом с костром </a:t>
            </a:r>
            <a:r>
              <a:rPr lang="ru-RU" sz="2800" dirty="0" smtClean="0"/>
              <a:t>или мангалом</a:t>
            </a:r>
            <a:r>
              <a:rPr lang="ru-RU" sz="28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511" y="1905000"/>
            <a:ext cx="4894489" cy="32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4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/>
              <a:t>Продукты сгорания подразделяются:</a:t>
            </a:r>
            <a:endParaRPr lang="ru-RU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802039" cy="4351338"/>
          </a:xfrm>
        </p:spPr>
        <p:txBody>
          <a:bodyPr>
            <a:normAutofit/>
          </a:bodyPr>
          <a:lstStyle/>
          <a:p>
            <a:r>
              <a:rPr lang="ru-RU" sz="2400" b="1" dirty="0"/>
              <a:t>Влажные, если при расчете их состав </a:t>
            </a:r>
            <a:r>
              <a:rPr lang="ru-RU" sz="2400" b="1" dirty="0" smtClean="0"/>
              <a:t>учитывают содержание </a:t>
            </a:r>
            <a:r>
              <a:rPr lang="ru-RU" sz="2400" b="1" dirty="0"/>
              <a:t>паров воды;</a:t>
            </a:r>
          </a:p>
          <a:p>
            <a:r>
              <a:rPr lang="ru-RU" sz="2400" b="1" dirty="0"/>
              <a:t>Сухие, если содержание паров воды не входит </a:t>
            </a:r>
            <a:r>
              <a:rPr lang="ru-RU" sz="2400" b="1" dirty="0" smtClean="0"/>
              <a:t>в расчетные </a:t>
            </a:r>
            <a:r>
              <a:rPr lang="ru-RU" sz="2400" b="1" dirty="0"/>
              <a:t>формулы.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005" y="1825625"/>
            <a:ext cx="6136090" cy="40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u="sng" dirty="0"/>
              <a:t>По характеру влияния на организм человека </a:t>
            </a:r>
            <a:r>
              <a:rPr lang="ru-RU" sz="3200" b="1" i="1" u="sng" dirty="0" smtClean="0"/>
              <a:t>продукты горения</a:t>
            </a:r>
            <a:r>
              <a:rPr lang="ru-RU" sz="3200" b="1" i="1" u="sng" dirty="0"/>
              <a:t>, вызывающие </a:t>
            </a:r>
            <a:r>
              <a:rPr lang="ru-RU" sz="3200" b="1" i="1" u="sng" dirty="0" smtClean="0"/>
              <a:t>отравление, подразделяются на следующие </a:t>
            </a:r>
            <a:r>
              <a:rPr lang="ru-RU" sz="3200" b="1" i="1" u="sng" dirty="0"/>
              <a:t>группы: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4427" y="3245618"/>
            <a:ext cx="5931090" cy="4820835"/>
          </a:xfrm>
        </p:spPr>
        <p:txBody>
          <a:bodyPr>
            <a:normAutofit/>
          </a:bodyPr>
          <a:lstStyle/>
          <a:p>
            <a:r>
              <a:rPr lang="ru-RU" sz="2000" b="1" dirty="0"/>
              <a:t>1) Оказывающие раздражающий и прижигающий </a:t>
            </a:r>
            <a:r>
              <a:rPr lang="ru-RU" sz="2000" b="1" dirty="0" smtClean="0"/>
              <a:t>эффекты на </a:t>
            </a:r>
            <a:r>
              <a:rPr lang="ru-RU" sz="2000" b="1" dirty="0"/>
              <a:t>слизистые оболочки и кожные покровы;</a:t>
            </a:r>
          </a:p>
          <a:p>
            <a:r>
              <a:rPr lang="ru-RU" sz="2000" b="1" dirty="0"/>
              <a:t>2) Поражающие органы дыхания;</a:t>
            </a:r>
          </a:p>
          <a:p>
            <a:r>
              <a:rPr lang="ru-RU" sz="2000" b="1" dirty="0"/>
              <a:t>3) Воздействующие на состав крови;</a:t>
            </a:r>
          </a:p>
          <a:p>
            <a:r>
              <a:rPr lang="ru-RU" sz="2000" b="1" dirty="0"/>
              <a:t>4) Обменные или ферментные яды (</a:t>
            </a:r>
            <a:r>
              <a:rPr lang="ru-RU" sz="2000" b="1" dirty="0" smtClean="0"/>
              <a:t>сероводород, синильная </a:t>
            </a:r>
            <a:r>
              <a:rPr lang="ru-RU" sz="2000" b="1" dirty="0"/>
              <a:t>кислота и прочие).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224" y="3245618"/>
            <a:ext cx="4466388" cy="29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u="sng" dirty="0"/>
              <a:t>Причины отравления продуктами</a:t>
            </a:r>
            <a:br>
              <a:rPr lang="ru-RU" b="1" i="1" u="sng" dirty="0"/>
            </a:br>
            <a:r>
              <a:rPr lang="ru-RU" b="1" i="1" u="sng" dirty="0"/>
              <a:t>горения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57884" cy="4351338"/>
          </a:xfrm>
        </p:spPr>
        <p:txBody>
          <a:bodyPr>
            <a:normAutofit/>
          </a:bodyPr>
          <a:lstStyle/>
          <a:p>
            <a:r>
              <a:rPr lang="ru-RU" sz="2000" b="1" dirty="0"/>
              <a:t>В большинстве случаев при пожарах выделяются такие продукты горения, как аммиак, сероводород, </a:t>
            </a:r>
            <a:r>
              <a:rPr lang="ru-RU" sz="2000" b="1" dirty="0" smtClean="0"/>
              <a:t>хлор, сероуглерод</a:t>
            </a:r>
            <a:r>
              <a:rPr lang="ru-RU" sz="2000" b="1" dirty="0"/>
              <a:t>, хлористые водород и винил, углекислый газ и цианид водорода</a:t>
            </a:r>
            <a:r>
              <a:rPr lang="ru-RU" sz="2000" b="1" dirty="0" smtClean="0"/>
              <a:t>.</a:t>
            </a:r>
          </a:p>
          <a:p>
            <a:r>
              <a:rPr lang="ru-RU" sz="2000" b="1" dirty="0"/>
              <a:t>Отравление окисью углерода (угарным газом) относится к острым видам поражения</a:t>
            </a:r>
            <a:r>
              <a:rPr lang="ru-RU" sz="2000" b="1" dirty="0" smtClean="0"/>
              <a:t>.</a:t>
            </a:r>
          </a:p>
          <a:p>
            <a:r>
              <a:rPr lang="ru-RU" sz="2000" b="1" dirty="0"/>
              <a:t>Крайне опасным считается интоксикация нефтепродуктами.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331" y="2088107"/>
            <a:ext cx="5047469" cy="32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u="sng" dirty="0"/>
              <a:t>По механизму , </a:t>
            </a:r>
            <a:r>
              <a:rPr lang="ru-RU" b="1" i="1" u="sng" dirty="0" smtClean="0"/>
              <a:t>отравляющие компоненты </a:t>
            </a:r>
            <a:r>
              <a:rPr lang="ru-RU" b="1" i="1" u="sng" dirty="0"/>
              <a:t>в</a:t>
            </a:r>
            <a:br>
              <a:rPr lang="ru-RU" b="1" i="1" u="sng" dirty="0"/>
            </a:br>
            <a:r>
              <a:rPr lang="ru-RU" b="1" i="1" u="sng" dirty="0"/>
              <a:t>составе дыма делятся на пять групп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64084"/>
            <a:ext cx="4989394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/>
              <a:t>Вещества, которые вызывают поражения кожного покрова и слизистой оболочки</a:t>
            </a:r>
            <a:r>
              <a:rPr lang="ru-RU" sz="2000" b="1" dirty="0" smtClean="0"/>
              <a:t>.</a:t>
            </a:r>
          </a:p>
          <a:p>
            <a:r>
              <a:rPr lang="ru-RU" sz="2000" b="1" dirty="0"/>
              <a:t>Продукты горения , которые вызывают острые ингаляционные </a:t>
            </a:r>
            <a:r>
              <a:rPr lang="ru-RU" sz="2000" b="1" dirty="0" smtClean="0"/>
              <a:t>отравления.</a:t>
            </a:r>
          </a:p>
          <a:p>
            <a:r>
              <a:rPr lang="ru-RU" sz="2000" b="1" dirty="0"/>
              <a:t>Продукты горения с образованием токсичных веществ, которых называют «ядами крови</a:t>
            </a:r>
            <a:r>
              <a:rPr lang="ru-RU" sz="2000" b="1" dirty="0" smtClean="0"/>
              <a:t>».</a:t>
            </a:r>
          </a:p>
          <a:p>
            <a:r>
              <a:rPr lang="ru-RU" sz="2000" b="1" dirty="0"/>
              <a:t>Продукты горения, для которых органом-мишенью является нервная </a:t>
            </a:r>
            <a:r>
              <a:rPr lang="ru-RU" sz="2000" b="1" dirty="0" smtClean="0"/>
              <a:t>система.</a:t>
            </a:r>
          </a:p>
          <a:p>
            <a:r>
              <a:rPr lang="ru-RU" sz="2000" b="1" dirty="0"/>
              <a:t>Ферментные яды, которые воздействуют на тканевое дыхание, блокируя процессы активации </a:t>
            </a:r>
            <a:r>
              <a:rPr lang="ru-RU" sz="2000" b="1" dirty="0" smtClean="0"/>
              <a:t>кислорода.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825" y="2656195"/>
            <a:ext cx="2847975" cy="16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72" y="3574077"/>
            <a:ext cx="2781300" cy="1647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392" y="4673601"/>
            <a:ext cx="2835180" cy="18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/>
              <a:t>Симптомы поражения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007" y="1552668"/>
            <a:ext cx="6067567" cy="4984609"/>
          </a:xfrm>
        </p:spPr>
        <p:txBody>
          <a:bodyPr>
            <a:noAutofit/>
          </a:bodyPr>
          <a:lstStyle/>
          <a:p>
            <a:r>
              <a:rPr lang="ru-RU" sz="2400" b="1" dirty="0"/>
              <a:t>внезапная общая слабость;</a:t>
            </a:r>
          </a:p>
          <a:p>
            <a:r>
              <a:rPr lang="ru-RU" sz="2400" b="1" dirty="0"/>
              <a:t>боль, затрагивающая лоб и виски, тяжесть в голове;</a:t>
            </a:r>
          </a:p>
          <a:p>
            <a:r>
              <a:rPr lang="ru-RU" sz="2400" b="1" dirty="0"/>
              <a:t>покраснение кожи лица;</a:t>
            </a:r>
          </a:p>
          <a:p>
            <a:r>
              <a:rPr lang="ru-RU" sz="2400" b="1" dirty="0"/>
              <a:t>шум в ушах;</a:t>
            </a:r>
          </a:p>
          <a:p>
            <a:r>
              <a:rPr lang="ru-RU" sz="2400" b="1" dirty="0"/>
              <a:t>одышка;</a:t>
            </a:r>
          </a:p>
          <a:p>
            <a:r>
              <a:rPr lang="ru-RU" sz="2400" b="1" dirty="0"/>
              <a:t>повышение частоты сердечных сокращений;</a:t>
            </a:r>
          </a:p>
          <a:p>
            <a:r>
              <a:rPr lang="ru-RU" sz="2400" b="1" dirty="0"/>
              <a:t>сонливость;</a:t>
            </a:r>
          </a:p>
          <a:p>
            <a:r>
              <a:rPr lang="ru-RU" sz="2400" b="1" dirty="0"/>
              <a:t>при умеренном или тяжелом отравлении могут возникнуть рвота и обморок.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761" y="1552668"/>
            <a:ext cx="2708832" cy="1802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564" y="3126346"/>
            <a:ext cx="4273135" cy="30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528" y="509848"/>
            <a:ext cx="5153167" cy="5208564"/>
          </a:xfrm>
        </p:spPr>
        <p:txBody>
          <a:bodyPr>
            <a:noAutofit/>
          </a:bodyPr>
          <a:lstStyle/>
          <a:p>
            <a:r>
              <a:rPr lang="ru-RU" sz="2800" b="1" dirty="0"/>
              <a:t>Нередко, несмотря на то, что </a:t>
            </a:r>
            <a:r>
              <a:rPr lang="ru-RU" sz="2800" b="1" dirty="0" smtClean="0"/>
              <a:t>пострадавший находится </a:t>
            </a:r>
            <a:r>
              <a:rPr lang="ru-RU" sz="2800" b="1" dirty="0"/>
              <a:t>в сознании и признает свое </a:t>
            </a:r>
            <a:r>
              <a:rPr lang="ru-RU" sz="2800" b="1" dirty="0" smtClean="0"/>
              <a:t>состояние как </a:t>
            </a:r>
            <a:r>
              <a:rPr lang="ru-RU" sz="2800" b="1" dirty="0"/>
              <a:t>удовлетворительное, тяжесть </a:t>
            </a:r>
            <a:r>
              <a:rPr lang="ru-RU" sz="2800" b="1" dirty="0" smtClean="0"/>
              <a:t>поражения нарастает </a:t>
            </a:r>
            <a:r>
              <a:rPr lang="ru-RU" sz="2800" b="1" dirty="0"/>
              <a:t>постепенно и проявляется лишь </a:t>
            </a:r>
            <a:r>
              <a:rPr lang="ru-RU" sz="2800" b="1" dirty="0" smtClean="0"/>
              <a:t>через несколько </a:t>
            </a:r>
            <a:r>
              <a:rPr lang="ru-RU" sz="2800" b="1" dirty="0"/>
              <a:t>часов после отравления.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70" y="509849"/>
            <a:ext cx="61998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</TotalTime>
  <Words>588</Words>
  <Application>Microsoft Office PowerPoint</Application>
  <PresentationFormat>Широкоэкранный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Ион</vt:lpstr>
      <vt:lpstr>ГБУЗ СО «Сызранская ЦГРБ»  Станция Скорой Медицинской помощи </vt:lpstr>
      <vt:lpstr>Презентация PowerPoint</vt:lpstr>
      <vt:lpstr>Определение</vt:lpstr>
      <vt:lpstr>Продукты сгорания подразделяются:</vt:lpstr>
      <vt:lpstr>По характеру влияния на организм человека продукты горения, вызывающие отравление, подразделяются на следующие группы:</vt:lpstr>
      <vt:lpstr>Причины отравления продуктами горения</vt:lpstr>
      <vt:lpstr>По механизму , отравляющие компоненты в составе дыма делятся на пять групп</vt:lpstr>
      <vt:lpstr>Симптомы поражения</vt:lpstr>
      <vt:lpstr>Презентация PowerPoint</vt:lpstr>
      <vt:lpstr>Признаки отравления при субъективно «удовлетворительном» состоянии</vt:lpstr>
      <vt:lpstr>Экстренная медицинская помощь</vt:lpstr>
      <vt:lpstr>Пострадавшие нуждающиеся в помощи на уровне СМП и госпитализации</vt:lpstr>
      <vt:lpstr>Презентация PowerPoint</vt:lpstr>
      <vt:lpstr>Заключение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Экстренная медицинская помощь при отравлении продуктами горения на догоспитальном этапе</dc:title>
  <dc:creator>USER</dc:creator>
  <cp:lastModifiedBy>USER</cp:lastModifiedBy>
  <cp:revision>12</cp:revision>
  <dcterms:created xsi:type="dcterms:W3CDTF">2024-03-21T12:48:40Z</dcterms:created>
  <dcterms:modified xsi:type="dcterms:W3CDTF">2024-04-08T16:02:50Z</dcterms:modified>
</cp:coreProperties>
</file>