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67" r:id="rId19"/>
    <p:sldId id="271" r:id="rId2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/>
          <p:nvPr/>
        </p:nvPicPr>
        <p:blipFill>
          <a:blip r:embed="rId14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3"/>
          <p:cNvPicPr/>
          <p:nvPr/>
        </p:nvPicPr>
        <p:blipFill>
          <a:blip r:embed="rId15"/>
          <a:stretch/>
        </p:blipFill>
        <p:spPr>
          <a:xfrm>
            <a:off x="0" y="19080"/>
            <a:ext cx="12205440" cy="6865920"/>
          </a:xfrm>
          <a:prstGeom prst="rect">
            <a:avLst/>
          </a:prstGeom>
          <a:ln w="936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/>
          <p:cNvPicPr/>
          <p:nvPr/>
        </p:nvPicPr>
        <p:blipFill>
          <a:blip r:embed="rId14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936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63880" y="1669680"/>
            <a:ext cx="921024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8"/>
          <p:cNvPicPr/>
          <p:nvPr/>
        </p:nvPicPr>
        <p:blipFill>
          <a:blip r:embed="rId14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936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8"/>
          <p:cNvPicPr/>
          <p:nvPr/>
        </p:nvPicPr>
        <p:blipFill>
          <a:blip r:embed="rId14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936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913840" y="1559160"/>
            <a:ext cx="9455400" cy="157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Times New Roman"/>
                <a:ea typeface="SimSun"/>
              </a:rPr>
              <a:t>Интенсивная терапия массивной кровопотери на догоспитальном этапе</a:t>
            </a:r>
            <a:r>
              <a:t/>
            </a:r>
            <a:br/>
            <a:endParaRPr lang="ru-RU" sz="4000" b="0" strike="noStrike" spc="-1">
              <a:latin typeface="Arial"/>
            </a:endParaRPr>
          </a:p>
        </p:txBody>
      </p:sp>
      <p:pic>
        <p:nvPicPr>
          <p:cNvPr id="159" name="Изображение 3"/>
          <p:cNvPicPr/>
          <p:nvPr/>
        </p:nvPicPr>
        <p:blipFill>
          <a:blip r:embed="rId2"/>
          <a:srcRect l="17580" r="-910" b="11984"/>
          <a:stretch/>
        </p:blipFill>
        <p:spPr>
          <a:xfrm>
            <a:off x="-24840" y="3637800"/>
            <a:ext cx="4778640" cy="3212640"/>
          </a:xfrm>
          <a:prstGeom prst="rect">
            <a:avLst/>
          </a:prstGeom>
          <a:ln>
            <a:noFill/>
          </a:ln>
        </p:spPr>
      </p:pic>
      <p:pic>
        <p:nvPicPr>
          <p:cNvPr id="160" name="Picture 2"/>
          <p:cNvPicPr/>
          <p:nvPr/>
        </p:nvPicPr>
        <p:blipFill>
          <a:blip r:embed="rId3"/>
          <a:stretch/>
        </p:blipFill>
        <p:spPr>
          <a:xfrm>
            <a:off x="264240" y="995040"/>
            <a:ext cx="2323080" cy="232308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2802600" y="159840"/>
            <a:ext cx="6956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ГБУЗ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«Сызранская ЦГРБ» Станция скорой медицинской помощи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763520" y="6550200"/>
            <a:ext cx="16678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Сызрань - 2024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7421400" y="5042520"/>
            <a:ext cx="451296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Сорокина Дарья Валерьевна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фельдшер скорой медицинской помощи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Изображение 5"/>
          <p:cNvPicPr/>
          <p:nvPr/>
        </p:nvPicPr>
        <p:blipFill>
          <a:blip r:embed="rId2"/>
          <a:stretch/>
        </p:blipFill>
        <p:spPr>
          <a:xfrm>
            <a:off x="9624600" y="363960"/>
            <a:ext cx="2264760" cy="428004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2063880" y="117000"/>
            <a:ext cx="9210240" cy="67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00"/>
                </a:solidFill>
                <a:latin typeface="Arial"/>
                <a:ea typeface="DejaVu Sans"/>
              </a:rPr>
              <a:t>ВНИМАНИЕ!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203" name="Изображение 4"/>
          <p:cNvPicPr/>
          <p:nvPr/>
        </p:nvPicPr>
        <p:blipFill>
          <a:blip r:embed="rId3"/>
          <a:stretch/>
        </p:blipFill>
        <p:spPr>
          <a:xfrm>
            <a:off x="9552240" y="4645080"/>
            <a:ext cx="2496240" cy="221184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614880" y="1085760"/>
            <a:ext cx="7826760" cy="59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Необходимо избегать чрезмерного использования 0.9% раствора NaCl!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0.9% раствор натрия хлорида может негативно повлиять на кислотно-щелочной баланс крови и вызвать повреждение почек у критических пациентов. Сбалансированные растворы кристаллоидов содержат физиологические или почти физиологические концентрации электролитов, что улучшает кислотно-основное состояние и вызывает меньшую частоту гиперхлоремии по сравнению с 0.9% раствором хлорида натрия.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900" b="0" strike="noStrike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ru-RU" sz="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Порядок оказания медицинской помощи: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227880" y="1361520"/>
            <a:ext cx="7008120" cy="4713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just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раннее применение мер по снижению потерь тепла и согревание в случае гипотермии;</a:t>
            </a:r>
            <a:endParaRPr lang="ru-RU" sz="2400" b="0" strike="noStrike" spc="-1">
              <a:latin typeface="Arial"/>
            </a:endParaRPr>
          </a:p>
          <a:p>
            <a:pPr marL="343080" indent="-342000" algn="just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целесообразно как можно раньше применять транексамовую кислоту у пациентов с травматическим кровотечением в течение первых трех часов после травмы в нагрузочной дозе 1г  (4 ампулы);</a:t>
            </a:r>
            <a:endParaRPr lang="ru-RU" sz="2400" b="0" strike="noStrike" spc="-1">
              <a:latin typeface="Arial"/>
            </a:endParaRPr>
          </a:p>
          <a:p>
            <a:pPr marL="343080" indent="-3420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пациентам с массивным кровотечением, получавшим пероральные антикоагулянты ингибиторы фактора Ха - ривароксабан (Ксарелто</a:t>
            </a:r>
            <a:r>
              <a:rPr lang="ru-RU" sz="2400" b="0" strike="noStrike" spc="-1" baseline="30000">
                <a:solidFill>
                  <a:srgbClr val="000000"/>
                </a:solidFill>
                <a:latin typeface="Times New Roman"/>
                <a:ea typeface="SimSun"/>
              </a:rPr>
              <a:t>©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, апиксабан (Эликвис</a:t>
            </a:r>
            <a:r>
              <a:rPr lang="ru-RU" sz="2400" b="0" strike="noStrike" spc="-1" baseline="30000">
                <a:solidFill>
                  <a:srgbClr val="000000"/>
                </a:solidFill>
                <a:latin typeface="Times New Roman"/>
                <a:ea typeface="SimSun"/>
              </a:rPr>
              <a:t>©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) и дабигатрана этиксилат (Прадакса</a:t>
            </a:r>
            <a:r>
              <a:rPr lang="ru-RU" sz="2400" b="0" strike="noStrike" spc="-1" baseline="30000">
                <a:solidFill>
                  <a:srgbClr val="000000"/>
                </a:solidFill>
                <a:latin typeface="Times New Roman"/>
                <a:ea typeface="SimSun"/>
              </a:rPr>
              <a:t>©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), рекомендуется введение транексамовой кислоты в дозе 15 мг/кг.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07" name="Изображение 3"/>
          <p:cNvPicPr/>
          <p:nvPr/>
        </p:nvPicPr>
        <p:blipFill>
          <a:blip r:embed="rId2"/>
          <a:stretch/>
        </p:blipFill>
        <p:spPr>
          <a:xfrm>
            <a:off x="7316640" y="1260000"/>
            <a:ext cx="4570200" cy="508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Алгоритм ведения пациента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212" name="Замещающее содержимое 6"/>
          <p:cNvPicPr/>
          <p:nvPr/>
        </p:nvPicPr>
        <p:blipFill>
          <a:blip r:embed="rId2"/>
          <a:stretch/>
        </p:blipFill>
        <p:spPr>
          <a:xfrm>
            <a:off x="293400" y="2317680"/>
            <a:ext cx="2367720" cy="1904040"/>
          </a:xfrm>
          <a:prstGeom prst="rect">
            <a:avLst/>
          </a:prstGeom>
          <a:ln w="9360">
            <a:noFill/>
          </a:ln>
        </p:spPr>
      </p:pic>
      <p:pic>
        <p:nvPicPr>
          <p:cNvPr id="213" name="Изображение 1"/>
          <p:cNvPicPr/>
          <p:nvPr/>
        </p:nvPicPr>
        <p:blipFill>
          <a:blip r:embed="rId3"/>
          <a:stretch/>
        </p:blipFill>
        <p:spPr>
          <a:xfrm>
            <a:off x="2707560" y="923760"/>
            <a:ext cx="9483120" cy="544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Алгоритм №2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215" name="Изображение 1"/>
          <p:cNvPicPr/>
          <p:nvPr/>
        </p:nvPicPr>
        <p:blipFill>
          <a:blip r:embed="rId2"/>
          <a:stretch/>
        </p:blipFill>
        <p:spPr>
          <a:xfrm>
            <a:off x="3143880" y="892800"/>
            <a:ext cx="6810480" cy="596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Алгоритм №3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217" name="Изображение 1"/>
          <p:cNvPicPr/>
          <p:nvPr/>
        </p:nvPicPr>
        <p:blipFill>
          <a:blip r:embed="rId2"/>
          <a:stretch/>
        </p:blipFill>
        <p:spPr>
          <a:xfrm>
            <a:off x="2207880" y="1053000"/>
            <a:ext cx="7926840" cy="568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058920" y="95760"/>
            <a:ext cx="9132120" cy="77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Segoe UI"/>
                <a:ea typeface="SimSun"/>
              </a:rPr>
              <a:t>Порядок оказания медицинской помощи: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209" name="Изображение 3"/>
          <p:cNvPicPr/>
          <p:nvPr/>
        </p:nvPicPr>
        <p:blipFill>
          <a:blip r:embed="rId2"/>
          <a:stretch/>
        </p:blipFill>
        <p:spPr>
          <a:xfrm>
            <a:off x="1726200" y="1132200"/>
            <a:ext cx="2953440" cy="5346360"/>
          </a:xfrm>
          <a:prstGeom prst="rect">
            <a:avLst/>
          </a:prstGeom>
          <a:ln>
            <a:noFill/>
          </a:ln>
        </p:spPr>
      </p:pic>
      <p:pic>
        <p:nvPicPr>
          <p:cNvPr id="210" name="Изображение 5"/>
          <p:cNvPicPr/>
          <p:nvPr/>
        </p:nvPicPr>
        <p:blipFill>
          <a:blip r:embed="rId3"/>
          <a:stretch/>
        </p:blipFill>
        <p:spPr>
          <a:xfrm>
            <a:off x="7272000" y="1430640"/>
            <a:ext cx="3546720" cy="474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230120" y="1625760"/>
            <a:ext cx="9210240" cy="108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БЛАГОДАРЮ ЗА ВНИМАНИЕ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Острая кровопотеря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5543640" y="1261440"/>
            <a:ext cx="6037200" cy="559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tarSymbol"/>
              <a:buChar char="-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безвозвратная потеря крови в течение короткого времени;</a:t>
            </a:r>
            <a:endParaRPr lang="ru-RU" sz="2800" b="0" strike="noStrike" spc="-1">
              <a:latin typeface="Arial"/>
            </a:endParaRPr>
          </a:p>
          <a:p>
            <a:pPr marL="457200" indent="-4561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tarSymbol"/>
              <a:buChar char="-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возникает вследствие кровотечения из поврежденных сосудов;</a:t>
            </a:r>
            <a:endParaRPr lang="ru-RU" sz="2800" b="0" strike="noStrike" spc="-1">
              <a:latin typeface="Arial"/>
            </a:endParaRPr>
          </a:p>
          <a:p>
            <a:pPr marL="457200" indent="-4561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tarSymbol"/>
              <a:buChar char="-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влияет на состояние всех органов и систем; </a:t>
            </a:r>
            <a:endParaRPr lang="ru-RU" sz="2800" b="0" strike="noStrike" spc="-1">
              <a:latin typeface="Arial"/>
            </a:endParaRPr>
          </a:p>
          <a:p>
            <a:pPr marL="457200" indent="-4561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tarSymbol"/>
              <a:buChar char="-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потеря значительного объема крови сопровождается развитием геморрагического шока, который представляет угрозу для жизни больного.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66" name="Замещающее содержимое 7"/>
          <p:cNvPicPr/>
          <p:nvPr/>
        </p:nvPicPr>
        <p:blipFill>
          <a:blip r:embed="rId2"/>
          <a:stretch/>
        </p:blipFill>
        <p:spPr>
          <a:xfrm>
            <a:off x="162000" y="1040760"/>
            <a:ext cx="4033440" cy="2688480"/>
          </a:xfrm>
          <a:prstGeom prst="rect">
            <a:avLst/>
          </a:prstGeom>
          <a:ln w="9360">
            <a:noFill/>
          </a:ln>
        </p:spPr>
      </p:pic>
      <p:pic>
        <p:nvPicPr>
          <p:cNvPr id="167" name="Изображение 10"/>
          <p:cNvPicPr/>
          <p:nvPr/>
        </p:nvPicPr>
        <p:blipFill>
          <a:blip r:embed="rId3"/>
          <a:stretch/>
        </p:blipFill>
        <p:spPr>
          <a:xfrm>
            <a:off x="2332800" y="4980600"/>
            <a:ext cx="3209760" cy="1805040"/>
          </a:xfrm>
          <a:prstGeom prst="rect">
            <a:avLst/>
          </a:prstGeom>
          <a:ln>
            <a:noFill/>
          </a:ln>
        </p:spPr>
      </p:pic>
      <p:pic>
        <p:nvPicPr>
          <p:cNvPr id="168" name="Изображение 9"/>
          <p:cNvPicPr/>
          <p:nvPr/>
        </p:nvPicPr>
        <p:blipFill>
          <a:blip r:embed="rId4"/>
          <a:stretch/>
        </p:blipFill>
        <p:spPr>
          <a:xfrm rot="20580000">
            <a:off x="350640" y="3373920"/>
            <a:ext cx="3726720" cy="2243160"/>
          </a:xfrm>
          <a:prstGeom prst="rect">
            <a:avLst/>
          </a:prstGeom>
          <a:ln>
            <a:noFill/>
          </a:ln>
        </p:spPr>
      </p:pic>
      <p:pic>
        <p:nvPicPr>
          <p:cNvPr id="169" name="Изображение 8"/>
          <p:cNvPicPr/>
          <p:nvPr/>
        </p:nvPicPr>
        <p:blipFill>
          <a:blip r:embed="rId5"/>
          <a:stretch/>
        </p:blipFill>
        <p:spPr>
          <a:xfrm rot="960000">
            <a:off x="2575800" y="2151000"/>
            <a:ext cx="2765880" cy="184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Изображение 4"/>
          <p:cNvPicPr/>
          <p:nvPr/>
        </p:nvPicPr>
        <p:blipFill>
          <a:blip r:embed="rId2"/>
          <a:stretch/>
        </p:blipFill>
        <p:spPr>
          <a:xfrm>
            <a:off x="434520" y="2811960"/>
            <a:ext cx="4693680" cy="395964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  <a:ea typeface="SimSun"/>
              </a:rPr>
              <a:t>Оценка степени кровопотери: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72" name="Замещающее содержимое 6"/>
          <p:cNvPicPr/>
          <p:nvPr/>
        </p:nvPicPr>
        <p:blipFill>
          <a:blip r:embed="rId3"/>
          <a:stretch/>
        </p:blipFill>
        <p:spPr>
          <a:xfrm>
            <a:off x="6801480" y="2637000"/>
            <a:ext cx="4645440" cy="3675240"/>
          </a:xfrm>
          <a:prstGeom prst="rect">
            <a:avLst/>
          </a:prstGeom>
          <a:ln w="9360"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119880" y="1272240"/>
            <a:ext cx="9302760" cy="4951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3"/>
          <p:cNvSpPr/>
          <p:nvPr/>
        </p:nvSpPr>
        <p:spPr>
          <a:xfrm>
            <a:off x="609480" y="1127160"/>
            <a:ext cx="7457760" cy="16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343080" indent="-342000">
              <a:lnSpc>
                <a:spcPct val="107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показатель артериального давления </a:t>
            </a:r>
            <a:endParaRPr lang="ru-RU" sz="24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определение шокового индекса (ШИ) Альговера  </a:t>
            </a:r>
            <a:endParaRPr lang="ru-RU" sz="24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номограмма</a:t>
            </a:r>
            <a:endParaRPr lang="ru-RU" sz="2400" b="0" strike="noStrike" spc="-1">
              <a:latin typeface="Arial"/>
            </a:endParaRPr>
          </a:p>
          <a:p>
            <a:pPr marL="343080" indent="-342000">
              <a:lnSpc>
                <a:spcPct val="107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изменение гематокрита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Показатель артериального давления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532800" y="1586520"/>
            <a:ext cx="11318040" cy="392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Потеря 10-15% объема циркулирующей крови (ОЦК) не вызывает падения артериального давления, и оно не изменяется при ортостатической пробе (измерение давления в горизонтальном и вертикальном положении тела). Это период </a:t>
            </a:r>
            <a:r>
              <a:rPr lang="ru-RU" sz="2800" b="1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компенсации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 При большей кровопотери (период частичной компенсации)  АД умеренно снижено (до 80 мм.рт.ст.), а  ортостатическая проба вызывает дополнительное падение АД. При артериальном давлении ниже 80 мм.рт.ст ортостатическая проба не проводится, так как опасна для жизни (период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декомпенсации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7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Определение шокового индекса (ШИ)</a:t>
            </a:r>
            <a:r>
              <a:t/>
            </a:r>
            <a:br/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Альговера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-7920" y="1129320"/>
            <a:ext cx="5992920" cy="227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Определяется по формуле: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SimSun"/>
              </a:rPr>
              <a:t>Частота сердечных сокращений в минутах(ЧСС)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Систолическое артериальное давление в мм.рт.ст.(САД)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093320" y="5117760"/>
            <a:ext cx="23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80" name="Table 4"/>
          <p:cNvGraphicFramePr/>
          <p:nvPr/>
        </p:nvGraphicFramePr>
        <p:xfrm>
          <a:off x="1722960" y="3093480"/>
          <a:ext cx="8325720" cy="3568320"/>
        </p:xfrm>
        <a:graphic>
          <a:graphicData uri="http://schemas.openxmlformats.org/drawingml/2006/table">
            <a:tbl>
              <a:tblPr/>
              <a:tblGrid>
                <a:gridCol w="1730160"/>
                <a:gridCol w="1162800"/>
                <a:gridCol w="1873080"/>
                <a:gridCol w="1784520"/>
                <a:gridCol w="1775160"/>
              </a:tblGrid>
              <a:tr h="3661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Исследуемый показатель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степень тяжести шока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640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I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лёгкая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II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средне-тяжелая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III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тяжелая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IV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терминальная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САД (мм.рт.ст.)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100-90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90-70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70-60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Не определяется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ЧСС (уд. в мин)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90-100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110-130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130-160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Не определяется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Сознание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ясное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заторможенное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резко заторможенное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отсутствует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5"/>
                    </a:solidFill>
                  </a:tcPr>
                </a:tc>
              </a:tr>
              <a:tr h="9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Кожный покров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бледный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бледный, холодный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бледный, холодный, влажный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землистые, влажные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C"/>
                    </a:solidFill>
                  </a:tcPr>
                </a:tc>
              </a:tr>
            </a:tbl>
          </a:graphicData>
        </a:graphic>
      </p:graphicFrame>
      <p:sp>
        <p:nvSpPr>
          <p:cNvPr id="181" name="CustomShape 5"/>
          <p:cNvSpPr/>
          <p:nvPr/>
        </p:nvSpPr>
        <p:spPr>
          <a:xfrm>
            <a:off x="6095880" y="1344960"/>
            <a:ext cx="5834880" cy="15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При отсутствии кровопотери ШИ равен 0.5;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Повышение ШИ до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1.0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соответствует дефициту ОЦК 30%;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1.5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- дефицит ОЦК 50%.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Геморрагический шок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83" name="Замещающее содержимое 3"/>
          <p:cNvPicPr/>
          <p:nvPr/>
        </p:nvPicPr>
        <p:blipFill>
          <a:blip r:embed="rId2"/>
          <a:stretch/>
        </p:blipFill>
        <p:spPr>
          <a:xfrm>
            <a:off x="566280" y="2991600"/>
            <a:ext cx="5337000" cy="355968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1072080" y="1109160"/>
            <a:ext cx="9021960" cy="167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Геморрагический шок </a:t>
            </a: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– это гиповолемический шок с элементами травматического шока, характеризующийся нарушением кровоснабжения (перфузии) органов и тканей,  возникающей вследствие кровопотери.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6336000" y="3006720"/>
            <a:ext cx="5399280" cy="12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Механизмы компенсации:</a:t>
            </a:r>
            <a:endParaRPr lang="ru-RU" sz="26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гемодинамические </a:t>
            </a:r>
            <a:endParaRPr lang="ru-RU" sz="26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волемические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Изображение 7"/>
          <p:cNvPicPr/>
          <p:nvPr/>
        </p:nvPicPr>
        <p:blipFill>
          <a:blip r:embed="rId2"/>
          <a:stretch/>
        </p:blipFill>
        <p:spPr>
          <a:xfrm>
            <a:off x="8413200" y="5000760"/>
            <a:ext cx="1569600" cy="1786680"/>
          </a:xfrm>
          <a:prstGeom prst="rect">
            <a:avLst/>
          </a:prstGeom>
          <a:ln>
            <a:noFill/>
          </a:ln>
        </p:spPr>
      </p:pic>
      <p:pic>
        <p:nvPicPr>
          <p:cNvPr id="187" name="Изображение 6"/>
          <p:cNvPicPr/>
          <p:nvPr/>
        </p:nvPicPr>
        <p:blipFill>
          <a:blip r:embed="rId3"/>
          <a:stretch/>
        </p:blipFill>
        <p:spPr>
          <a:xfrm>
            <a:off x="4514040" y="5331960"/>
            <a:ext cx="2810520" cy="1455120"/>
          </a:xfrm>
          <a:prstGeom prst="rect">
            <a:avLst/>
          </a:prstGeom>
          <a:ln>
            <a:noFill/>
          </a:ln>
        </p:spPr>
      </p:pic>
      <p:pic>
        <p:nvPicPr>
          <p:cNvPr id="188" name="Изображение 5"/>
          <p:cNvPicPr/>
          <p:nvPr/>
        </p:nvPicPr>
        <p:blipFill>
          <a:blip r:embed="rId4"/>
          <a:stretch/>
        </p:blipFill>
        <p:spPr>
          <a:xfrm>
            <a:off x="9984240" y="4798800"/>
            <a:ext cx="1903680" cy="1903680"/>
          </a:xfrm>
          <a:prstGeom prst="rect">
            <a:avLst/>
          </a:prstGeom>
          <a:ln>
            <a:noFill/>
          </a:ln>
        </p:spPr>
      </p:pic>
      <p:pic>
        <p:nvPicPr>
          <p:cNvPr id="189" name="Изображение 4"/>
          <p:cNvPicPr/>
          <p:nvPr/>
        </p:nvPicPr>
        <p:blipFill>
          <a:blip r:embed="rId5"/>
          <a:stretch/>
        </p:blipFill>
        <p:spPr>
          <a:xfrm>
            <a:off x="609480" y="4644360"/>
            <a:ext cx="2045880" cy="221220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609480" y="1904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Порядок оказания медицинской помощи: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91" name="Замещающее содержимое 3"/>
          <p:cNvPicPr/>
          <p:nvPr/>
        </p:nvPicPr>
        <p:blipFill>
          <a:blip r:embed="rId6"/>
          <a:stretch/>
        </p:blipFill>
        <p:spPr>
          <a:xfrm>
            <a:off x="2550240" y="5331960"/>
            <a:ext cx="1962720" cy="1471680"/>
          </a:xfrm>
          <a:prstGeom prst="rect">
            <a:avLst/>
          </a:prstGeom>
          <a:ln w="9360"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537840" y="1207440"/>
            <a:ext cx="110430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 algn="just">
              <a:lnSpc>
                <a:spcPct val="90000"/>
              </a:lnSpc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быстрая и надежная остановка кровотечений из открытых повреждений конечностей </a:t>
            </a:r>
            <a:endParaRPr lang="ru-RU" sz="2400" b="0" strike="noStrike" spc="-1">
              <a:latin typeface="Arial"/>
            </a:endParaRPr>
          </a:p>
          <a:p>
            <a:pPr marL="343080" indent="-342000" algn="just">
              <a:lnSpc>
                <a:spcPct val="90000"/>
              </a:lnSpc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пополнение ОЦК и поддержание макро- и микроциркуляции и адекватной тканевой перфузии с использованием коллоидных и сбалансированных кристаллоидных растворов (Натрия хлорид, ГЭК, Стерофундин, раствор Рингера)</a:t>
            </a:r>
            <a:endParaRPr lang="ru-RU" sz="2400" b="0" strike="noStrike" spc="-1">
              <a:latin typeface="Arial"/>
            </a:endParaRPr>
          </a:p>
          <a:p>
            <a:pPr marL="343080" indent="-342000" algn="just">
              <a:lnSpc>
                <a:spcPct val="90000"/>
              </a:lnSpc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добавление к инфузионной терапии вазопрессоров может повысить эффективность инфузионной терапии и позволяет быстро восстановить целевые показатели артериального давления.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561"/>
              </a:spcBef>
              <a:spcAft>
                <a:spcPts val="799"/>
              </a:spcAft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SimSun"/>
              </a:rPr>
              <a:t>Оптимально – норадреналин, а не дофамин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44520" y="1018800"/>
            <a:ext cx="1150164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Рекомендуется использовать ограничительную стратегию волемического замещения ОЦК для достижения целевых значений АД до момента окончательной остановки кровотечения;</a:t>
            </a:r>
            <a:endParaRPr lang="ru-RU" sz="2000" b="0" strike="noStrike" spc="-1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Агрессивная инфузионная терапия, начатая на догоспитальном этапе, может быть вредна для пациентов с острой кровопотерей ввиду возникновения у них нарушений свертываемости крови (системы гемостаза);</a:t>
            </a:r>
            <a:endParaRPr lang="ru-RU" sz="2000" b="0" strike="noStrike" spc="-1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Сосудосуживающие препараты могут быть полезными, если они используются кратковременно для поддержания артериального давления и перфузии тканей в случае угрожающей для жизни гипотензии;</a:t>
            </a:r>
            <a:endParaRPr lang="ru-RU" sz="2000" b="0" strike="noStrike" spc="-1"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Вазопрессоры (норадреналин) снижают потребность в жидкости, требуемой для достижения целевого артериального давления, и связано с меньшей кровопотерей и улучшением выживаемости.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1042560" y="69840"/>
            <a:ext cx="10971360" cy="58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Стратегия ограничительного замещения крови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772920" y="4096440"/>
            <a:ext cx="106448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Протокол реанимации и интенсивной терапии при острой массивной кровопотере // Федерация анестезиологов и реаниматологов URL: https://faronline.ru/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96" name="Рисунок 195"/>
          <p:cNvPicPr/>
          <p:nvPr/>
        </p:nvPicPr>
        <p:blipFill>
          <a:blip r:embed="rId3"/>
          <a:stretch/>
        </p:blipFill>
        <p:spPr>
          <a:xfrm>
            <a:off x="6070680" y="4335120"/>
            <a:ext cx="2064960" cy="247896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196"/>
          <p:cNvPicPr/>
          <p:nvPr/>
        </p:nvPicPr>
        <p:blipFill>
          <a:blip r:embed="rId4"/>
          <a:stretch/>
        </p:blipFill>
        <p:spPr>
          <a:xfrm>
            <a:off x="3672000" y="4341600"/>
            <a:ext cx="1799640" cy="24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845360" y="129600"/>
            <a:ext cx="10345680" cy="55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Arial"/>
                <a:ea typeface="SimSun"/>
              </a:rPr>
              <a:t>Стратегия ограничительного замещения крови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2200" y="1174680"/>
            <a:ext cx="11894400" cy="568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Использование инфузионной терапии малыми объемами и без активного повышения АД с использованием вазопрессоров, так называемой «допустимой гипотензии», позволяет избегать отрицательного воздействия ранней агрессивной реанимации, поддерживая перфузию тканей на догоспитальном уровне. Введение малых объемов жидкости у пациентов с гипотензией противопоказано при ЧМТ и травме позвоночника, поскольку крайне важно обеспечить достаточное перфузионное давление для гарантии оксигенации ткани пораженной ЦНС. Кроме того, возможность применения допустимой гипотензии следует тщательно оценивать у пожилых пациентов, особенно если пациент страдает хронической артериальной гипертензией.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00" name="Изображение 5"/>
          <p:cNvPicPr/>
          <p:nvPr/>
        </p:nvPicPr>
        <p:blipFill>
          <a:blip r:embed="rId2"/>
          <a:stretch/>
        </p:blipFill>
        <p:spPr>
          <a:xfrm rot="21569400">
            <a:off x="6418440" y="4223880"/>
            <a:ext cx="4541760" cy="23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739</Words>
  <Application>Microsoft Office PowerPoint</Application>
  <PresentationFormat>Широкоэкранный</PresentationFormat>
  <Paragraphs>89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SimSun</vt:lpstr>
      <vt:lpstr>Arial</vt:lpstr>
      <vt:lpstr>Calibri</vt:lpstr>
      <vt:lpstr>DejaVu Sans</vt:lpstr>
      <vt:lpstr>Segoe UI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Работа</cp:lastModifiedBy>
  <cp:revision>30</cp:revision>
  <dcterms:created xsi:type="dcterms:W3CDTF">2024-02-20T16:55:00Z</dcterms:created>
  <dcterms:modified xsi:type="dcterms:W3CDTF">2024-04-08T11:43:37Z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ICV">
    <vt:lpwstr>4D5EB1D368144A1CBE594751386DD306_13</vt:lpwstr>
  </property>
  <property fmtid="{D5CDD505-2E9C-101B-9397-08002B2CF9AE}" pid="6" name="KSOProductBuildVer">
    <vt:lpwstr>1049-12.2.0.13472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Широкоэкранный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16</vt:i4>
  </property>
</Properties>
</file>