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2" r:id="rId3"/>
    <p:sldId id="269" r:id="rId4"/>
    <p:sldId id="268" r:id="rId5"/>
    <p:sldId id="270" r:id="rId6"/>
    <p:sldId id="260" r:id="rId7"/>
    <p:sldId id="271" r:id="rId8"/>
    <p:sldId id="274" r:id="rId9"/>
    <p:sldId id="272" r:id="rId10"/>
    <p:sldId id="273" r:id="rId11"/>
    <p:sldId id="275" r:id="rId12"/>
    <p:sldId id="276" r:id="rId13"/>
    <p:sldId id="264" r:id="rId14"/>
    <p:sldId id="277" r:id="rId15"/>
    <p:sldId id="267" r:id="rId16"/>
  </p:sldIdLst>
  <p:sldSz cx="9144000" cy="6858000" type="screen4x3"/>
  <p:notesSz cx="6797675" cy="9926638"/>
  <p:custDataLst>
    <p:tags r:id="rId1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6699"/>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4583" autoAdjust="0"/>
  </p:normalViewPr>
  <p:slideViewPr>
    <p:cSldViewPr>
      <p:cViewPr>
        <p:scale>
          <a:sx n="100" d="100"/>
          <a:sy n="100" d="100"/>
        </p:scale>
        <p:origin x="1080" y="-9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86663A1-BE93-4F19-BCAE-33E954C20B2B}" type="datetimeFigureOut">
              <a:rPr lang="ru-RU" smtClean="0"/>
              <a:t>10.04.2024</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90C0431-2448-4DC3-AF70-2785FBE2C445}" type="datetimeFigureOut">
              <a:rPr lang="ru-RU" smtClean="0"/>
              <a:t>10.04.2024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47864" y="1556792"/>
            <a:ext cx="5688632" cy="1440160"/>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10.04.2024</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10.04.2024</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10.04.2024</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10.04.2024</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bg2">
                  <a:lumMod val="50000"/>
                </a:schemeClr>
              </a:solidFill>
            </a:endParaRPr>
          </a:p>
        </p:txBody>
      </p:sp>
      <p:sp>
        <p:nvSpPr>
          <p:cNvPr id="8" name="Заголовок 1"/>
          <p:cNvSpPr>
            <a:spLocks noGrp="1"/>
          </p:cNvSpPr>
          <p:nvPr>
            <p:ph type="title"/>
          </p:nvPr>
        </p:nvSpPr>
        <p:spPr>
          <a:xfrm>
            <a:off x="3419872" y="292102"/>
            <a:ext cx="5544616" cy="10486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9" name="Текст 2"/>
          <p:cNvSpPr>
            <a:spLocks noGrp="1"/>
          </p:cNvSpPr>
          <p:nvPr>
            <p:ph idx="1"/>
          </p:nvPr>
        </p:nvSpPr>
        <p:spPr>
          <a:xfrm>
            <a:off x="2051720" y="1556792"/>
            <a:ext cx="5976664" cy="460851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1">
                    <a:lumMod val="95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10.04.2024</a:t>
            </a:fld>
            <a:endParaRPr lang="ru-RU"/>
          </a:p>
        </p:txBody>
      </p:sp>
      <p:sp>
        <p:nvSpPr>
          <p:cNvPr id="5" name="Нижний колонтитул 4"/>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10.04.2024</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10.04.2024</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10.04.2024</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10.04.2024</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10.04.2024</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10.04.2024</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292102"/>
            <a:ext cx="5544616" cy="10486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051720" y="1556792"/>
            <a:ext cx="5976664" cy="460851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fld id="{A5E48A96-E1BB-4C8F-80B2-32A47A48A9D5}" type="datetimeFigureOut">
              <a:rPr lang="ru-RU" smtClean="0"/>
              <a:pPr/>
              <a:t>10.04.2024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2492896"/>
            <a:ext cx="5688632" cy="1440160"/>
          </a:xfrm>
        </p:spPr>
        <p:txBody>
          <a:bodyPr>
            <a:noAutofit/>
          </a:bodyPr>
          <a:lstStyle/>
          <a:p>
            <a:r>
              <a:rPr lang="ru-RU" sz="4800" dirty="0" smtClean="0"/>
              <a:t>Памятка по действиям при </a:t>
            </a:r>
            <a:r>
              <a:rPr lang="ru-RU" sz="4800" smtClean="0"/>
              <a:t>угрозе теракта</a:t>
            </a:r>
            <a:endParaRPr lang="ru-RU" sz="4800" b="1" dirty="0"/>
          </a:p>
        </p:txBody>
      </p:sp>
      <p:sp>
        <p:nvSpPr>
          <p:cNvPr id="4" name="TextBox 3"/>
          <p:cNvSpPr txBox="1"/>
          <p:nvPr/>
        </p:nvSpPr>
        <p:spPr>
          <a:xfrm>
            <a:off x="179512" y="836712"/>
            <a:ext cx="8833924" cy="584775"/>
          </a:xfrm>
          <a:prstGeom prst="rect">
            <a:avLst/>
          </a:prstGeom>
          <a:noFill/>
        </p:spPr>
        <p:txBody>
          <a:bodyPr wrap="square" rtlCol="0">
            <a:spAutoFit/>
          </a:bodyPr>
          <a:lstStyle/>
          <a:p>
            <a:pPr algn="ctr"/>
            <a:r>
              <a:rPr lang="ru-RU" sz="1600" b="1" cap="all" dirty="0"/>
              <a:t>УПРАВЛЕНИЕ ПО ОБЩЕСТВЕННОЙ БЕЗОПАСНОСТИ, ДЕЛАМ ГО, </a:t>
            </a:r>
            <a:r>
              <a:rPr lang="ru-RU" sz="1600" b="1" cap="all" dirty="0" smtClean="0"/>
              <a:t>ЧС И </a:t>
            </a:r>
            <a:r>
              <a:rPr lang="ru-RU" sz="1600" b="1" cap="all" dirty="0"/>
              <a:t>ЛИКВИДАЦИИ ПОСЛЕДСТВИЙ СТИХИЙНЫХ </a:t>
            </a:r>
            <a:r>
              <a:rPr lang="ru-RU" sz="1600" b="1" cap="all" dirty="0" smtClean="0"/>
              <a:t>БЕДСТВИЙ </a:t>
            </a:r>
            <a:r>
              <a:rPr lang="ru-RU" sz="1600" b="1" cap="all" dirty="0"/>
              <a:t>АДМИНИСТРАЦИИ ГОРОДСКОГО ОКРУГА СЫЗРАНЬ</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8066" y="44624"/>
            <a:ext cx="631844" cy="796519"/>
          </a:xfrm>
          <a:prstGeom prst="rect">
            <a:avLst/>
          </a:prstGeom>
        </p:spPr>
      </p:pic>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504" y="188640"/>
            <a:ext cx="8892480" cy="3693319"/>
          </a:xfrm>
          <a:prstGeom prst="rect">
            <a:avLst/>
          </a:prstGeom>
        </p:spPr>
        <p:txBody>
          <a:bodyPr wrap="square">
            <a:spAutoFit/>
          </a:bodyPr>
          <a:lstStyle/>
          <a:p>
            <a:pPr marL="450000" algn="just"/>
            <a:r>
              <a:rPr lang="ru-RU" dirty="0" smtClean="0"/>
              <a:t>	Если </a:t>
            </a:r>
            <a:r>
              <a:rPr lang="ru-RU" dirty="0"/>
              <a:t>террорист проник в </a:t>
            </a:r>
            <a:r>
              <a:rPr lang="ru-RU" dirty="0" smtClean="0"/>
              <a:t>помещение, </a:t>
            </a:r>
            <a:r>
              <a:rPr lang="ru-RU" dirty="0"/>
              <a:t>то следует подчиняться любым его требованиям, не спорить и тем более не устраивать словесную перепалку. </a:t>
            </a:r>
            <a:r>
              <a:rPr lang="ru-RU" dirty="0" smtClean="0"/>
              <a:t>	Необходимо </a:t>
            </a:r>
            <a:r>
              <a:rPr lang="ru-RU" dirty="0"/>
              <a:t>вести себя спокойно, не делать резких движений и стараться не смотреть ему в глаза. </a:t>
            </a:r>
            <a:r>
              <a:rPr lang="ru-RU" dirty="0" smtClean="0"/>
              <a:t>В </a:t>
            </a:r>
            <a:r>
              <a:rPr lang="ru-RU" dirty="0"/>
              <a:t>противном случае стрелок может открыть огонь или совершить </a:t>
            </a:r>
            <a:r>
              <a:rPr lang="ru-RU" dirty="0" err="1"/>
              <a:t>самоподрыв</a:t>
            </a:r>
            <a:r>
              <a:rPr lang="ru-RU" dirty="0"/>
              <a:t>. </a:t>
            </a:r>
            <a:endParaRPr lang="ru-RU" dirty="0" smtClean="0"/>
          </a:p>
          <a:p>
            <a:pPr marL="450000" algn="just"/>
            <a:r>
              <a:rPr lang="ru-RU" dirty="0"/>
              <a:t>	</a:t>
            </a:r>
            <a:r>
              <a:rPr lang="ru-RU" dirty="0" smtClean="0"/>
              <a:t>В </a:t>
            </a:r>
            <a:r>
              <a:rPr lang="ru-RU" dirty="0"/>
              <a:t>памятках МВД говорится о том, что нельзя самостоятельно вступать с преступником в переговоры и тем более </a:t>
            </a:r>
            <a:r>
              <a:rPr lang="ru-RU" dirty="0" smtClean="0"/>
              <a:t>стараться </a:t>
            </a:r>
            <a:r>
              <a:rPr lang="ru-RU" dirty="0"/>
              <a:t>разоружить нападавшего. Но при этом важно запомнить максимум полезной информации, которая затем может пригодиться следователям. Прежде всего, это пол захватчика или захватчиков, примерный возраст, комплекция, говор или акцент, имена, оружие, поведение. </a:t>
            </a:r>
          </a:p>
          <a:p>
            <a:pPr marL="450000" algn="just"/>
            <a:r>
              <a:rPr lang="ru-RU" dirty="0" smtClean="0"/>
              <a:t>	</a:t>
            </a:r>
            <a:r>
              <a:rPr lang="ru-RU" dirty="0" smtClean="0"/>
              <a:t>Во </a:t>
            </a:r>
            <a:r>
              <a:rPr lang="ru-RU" dirty="0"/>
              <a:t>время штурма нужно сразу лечь плашмя на пол и прикрыть голову руками. Оставаться в таком положении надо до тех пор, пока не поступит команда от сотрудников правоохранительных органов. </a:t>
            </a:r>
          </a:p>
        </p:txBody>
      </p:sp>
    </p:spTree>
    <p:extLst>
      <p:ext uri="{BB962C8B-B14F-4D97-AF65-F5344CB8AC3E}">
        <p14:creationId xmlns:p14="http://schemas.microsoft.com/office/powerpoint/2010/main" val="268142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56792"/>
            <a:ext cx="8712968" cy="1048666"/>
          </a:xfrm>
        </p:spPr>
        <p:txBody>
          <a:bodyPr>
            <a:noAutofit/>
          </a:bodyPr>
          <a:lstStyle/>
          <a:p>
            <a:r>
              <a:rPr lang="ru-RU" sz="2800" dirty="0"/>
              <a:t>Памятка по действиям при </a:t>
            </a:r>
            <a:r>
              <a:rPr lang="ru-RU" sz="2800" dirty="0" smtClean="0"/>
              <a:t>опасности применения </a:t>
            </a:r>
            <a:r>
              <a:rPr lang="ru-RU" sz="2800" dirty="0"/>
              <a:t>беспилотных летательных аппаратов.</a:t>
            </a:r>
            <a:r>
              <a:rPr lang="ru-RU" sz="3200" dirty="0"/>
              <a:t/>
            </a:r>
            <a:br>
              <a:rPr lang="ru-RU" sz="3200" dirty="0"/>
            </a:br>
            <a:endParaRPr lang="ru-RU" sz="3200" dirty="0"/>
          </a:p>
        </p:txBody>
      </p:sp>
      <p:sp>
        <p:nvSpPr>
          <p:cNvPr id="3" name="Объект 2"/>
          <p:cNvSpPr>
            <a:spLocks noGrp="1"/>
          </p:cNvSpPr>
          <p:nvPr>
            <p:ph idx="1"/>
          </p:nvPr>
        </p:nvSpPr>
        <p:spPr>
          <a:xfrm>
            <a:off x="107504" y="5157192"/>
            <a:ext cx="8856984" cy="1728192"/>
          </a:xfrm>
          <a:effectLst>
            <a:outerShdw blurRad="50800" dist="38100" dir="2700000" algn="tl" rotWithShape="0">
              <a:prstClr val="black">
                <a:alpha val="40000"/>
              </a:prstClr>
            </a:outerShdw>
          </a:effectLst>
        </p:spPr>
        <p:txBody>
          <a:bodyPr>
            <a:noAutofit/>
          </a:bodyPr>
          <a:lstStyle/>
          <a:p>
            <a:pPr marL="0" indent="0" algn="just">
              <a:spcBef>
                <a:spcPts val="0"/>
              </a:spcBef>
              <a:buNone/>
            </a:pPr>
            <a:r>
              <a:rPr lang="ru-RU" sz="1800" dirty="0" smtClean="0">
                <a:solidFill>
                  <a:schemeClr val="bg2">
                    <a:lumMod val="10000"/>
                  </a:schemeClr>
                </a:solidFill>
              </a:rPr>
              <a:t>	В </a:t>
            </a:r>
            <a:r>
              <a:rPr lang="ru-RU" sz="1800" dirty="0">
                <a:solidFill>
                  <a:schemeClr val="bg2">
                    <a:lumMod val="10000"/>
                  </a:schemeClr>
                </a:solidFill>
              </a:rPr>
              <a:t>случае обнаружения БПЛА рядом с вами - в первую очередь необходимо подумать о собственной безопасности. В нашем регионе сейчас </a:t>
            </a:r>
            <a:r>
              <a:rPr lang="ru-RU" sz="1800" dirty="0" smtClean="0">
                <a:solidFill>
                  <a:schemeClr val="bg2">
                    <a:lumMod val="10000"/>
                  </a:schemeClr>
                </a:solidFill>
              </a:rPr>
              <a:t>ограничены полеты </a:t>
            </a:r>
            <a:r>
              <a:rPr lang="ru-RU" sz="1800" dirty="0">
                <a:solidFill>
                  <a:schemeClr val="bg2">
                    <a:lumMod val="10000"/>
                  </a:schemeClr>
                </a:solidFill>
              </a:rPr>
              <a:t>БПЛА, следовательно этот дрон может нести опасность. </a:t>
            </a:r>
          </a:p>
          <a:p>
            <a:pPr marL="0" indent="0" algn="just">
              <a:spcBef>
                <a:spcPts val="0"/>
              </a:spcBef>
              <a:buNone/>
            </a:pPr>
            <a:r>
              <a:rPr lang="ru-RU" sz="1800" dirty="0" smtClean="0">
                <a:solidFill>
                  <a:schemeClr val="bg2">
                    <a:lumMod val="10000"/>
                  </a:schemeClr>
                </a:solidFill>
              </a:rPr>
              <a:t>	Если </a:t>
            </a:r>
            <a:r>
              <a:rPr lang="ru-RU" sz="1800" dirty="0">
                <a:solidFill>
                  <a:schemeClr val="bg2">
                    <a:lumMod val="10000"/>
                  </a:schemeClr>
                </a:solidFill>
              </a:rPr>
              <a:t>БПЛА оснащен взрывным устройством, то нужно понимать, что маленькое строение (киоск или бытовку) он может повредить, а капитальное здание вряд ли. </a:t>
            </a:r>
          </a:p>
          <a:p>
            <a:pPr marL="0" indent="0" algn="just">
              <a:spcBef>
                <a:spcPts val="0"/>
              </a:spcBef>
              <a:buNone/>
            </a:pPr>
            <a:r>
              <a:rPr lang="ru-RU" sz="1800" dirty="0" smtClean="0">
                <a:solidFill>
                  <a:schemeClr val="bg2">
                    <a:lumMod val="10000"/>
                  </a:schemeClr>
                </a:solidFill>
              </a:rPr>
              <a:t>	</a:t>
            </a:r>
            <a:endParaRPr lang="ru-RU" sz="1800" dirty="0">
              <a:solidFill>
                <a:schemeClr val="bg2">
                  <a:lumMod val="10000"/>
                </a:schemeClr>
              </a:solidFill>
            </a:endParaRPr>
          </a:p>
        </p:txBody>
      </p:sp>
      <p:sp>
        <p:nvSpPr>
          <p:cNvPr id="4" name="TextBox 3"/>
          <p:cNvSpPr txBox="1"/>
          <p:nvPr/>
        </p:nvSpPr>
        <p:spPr>
          <a:xfrm>
            <a:off x="179512" y="836712"/>
            <a:ext cx="8833924" cy="584775"/>
          </a:xfrm>
          <a:prstGeom prst="rect">
            <a:avLst/>
          </a:prstGeom>
          <a:noFill/>
        </p:spPr>
        <p:txBody>
          <a:bodyPr wrap="square" rtlCol="0">
            <a:spAutoFit/>
          </a:bodyPr>
          <a:lstStyle/>
          <a:p>
            <a:pPr algn="ctr"/>
            <a:r>
              <a:rPr lang="ru-RU" sz="1600" b="1" cap="all" dirty="0"/>
              <a:t>УПРАВЛЕНИЕ ПО ОБЩЕСТВЕННОЙ БЕЗОПАСНОСТИ, ДЕЛАМ ГО, </a:t>
            </a:r>
            <a:r>
              <a:rPr lang="ru-RU" sz="1600" b="1" cap="all" dirty="0" smtClean="0"/>
              <a:t>ЧС И </a:t>
            </a:r>
            <a:r>
              <a:rPr lang="ru-RU" sz="1600" b="1" cap="all" dirty="0"/>
              <a:t>ЛИКВИДАЦИИ ПОСЛЕДСТВИЙ СТИХИЙНЫХ </a:t>
            </a:r>
            <a:r>
              <a:rPr lang="ru-RU" sz="1600" b="1" cap="all" dirty="0" smtClean="0"/>
              <a:t>БЕДСТВИЙ </a:t>
            </a:r>
            <a:r>
              <a:rPr lang="ru-RU" sz="1600" b="1" cap="all" dirty="0"/>
              <a:t>АДМИНИСТРАЦИИ ГОРОДСКОГО ОКРУГА СЫЗРАНЬ</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066" y="44624"/>
            <a:ext cx="631844" cy="796519"/>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348880"/>
            <a:ext cx="4104456" cy="2758751"/>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348880"/>
            <a:ext cx="3888432" cy="2754961"/>
          </a:xfrm>
          <a:prstGeom prst="rect">
            <a:avLst/>
          </a:prstGeom>
        </p:spPr>
      </p:pic>
    </p:spTree>
    <p:extLst>
      <p:ext uri="{BB962C8B-B14F-4D97-AF65-F5344CB8AC3E}">
        <p14:creationId xmlns:p14="http://schemas.microsoft.com/office/powerpoint/2010/main" val="115177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573016"/>
            <a:ext cx="8640960" cy="2952328"/>
          </a:xfrm>
        </p:spPr>
        <p:txBody>
          <a:bodyPr>
            <a:normAutofit fontScale="47500" lnSpcReduction="20000"/>
          </a:bodyPr>
          <a:lstStyle/>
          <a:p>
            <a:pPr marL="0" indent="0" algn="just">
              <a:spcBef>
                <a:spcPts val="0"/>
              </a:spcBef>
              <a:buNone/>
            </a:pPr>
            <a:r>
              <a:rPr lang="ru-RU" dirty="0" smtClean="0">
                <a:solidFill>
                  <a:schemeClr val="bg2">
                    <a:lumMod val="10000"/>
                  </a:schemeClr>
                </a:solidFill>
              </a:rPr>
              <a:t>	Необходимо </a:t>
            </a:r>
            <a:r>
              <a:rPr lang="ru-RU" dirty="0">
                <a:solidFill>
                  <a:schemeClr val="bg2">
                    <a:lumMod val="10000"/>
                  </a:schemeClr>
                </a:solidFill>
              </a:rPr>
              <a:t>осмотреться и найти безопасное укрытие.</a:t>
            </a:r>
          </a:p>
          <a:p>
            <a:pPr marL="0" indent="0" algn="just">
              <a:spcBef>
                <a:spcPts val="0"/>
              </a:spcBef>
              <a:buNone/>
            </a:pPr>
            <a:r>
              <a:rPr lang="ru-RU" dirty="0">
                <a:solidFill>
                  <a:schemeClr val="bg2">
                    <a:lumMod val="10000"/>
                  </a:schemeClr>
                </a:solidFill>
              </a:rPr>
              <a:t>	Если вы находитесь на улице, нужно укрыться в ближайшем здании или за деревьями. </a:t>
            </a:r>
          </a:p>
          <a:p>
            <a:pPr marL="0" indent="0" algn="just">
              <a:spcBef>
                <a:spcPts val="0"/>
              </a:spcBef>
              <a:buNone/>
            </a:pPr>
            <a:r>
              <a:rPr lang="ru-RU" dirty="0">
                <a:solidFill>
                  <a:schemeClr val="bg2">
                    <a:lumMod val="10000"/>
                  </a:schemeClr>
                </a:solidFill>
              </a:rPr>
              <a:t>	Если вы в автомобиле или общественном транспорте, нужно попросить водителя остановиться, выйти, пригнуться и двигаться в сторону безопасного укрытия, которым может быть капитальное железобетонное строение, еще лучше, если это будет подвальное помещение. </a:t>
            </a:r>
          </a:p>
          <a:p>
            <a:pPr marL="0" indent="0" algn="just">
              <a:spcBef>
                <a:spcPts val="0"/>
              </a:spcBef>
              <a:buNone/>
            </a:pPr>
            <a:r>
              <a:rPr lang="ru-RU" dirty="0">
                <a:solidFill>
                  <a:schemeClr val="bg2">
                    <a:lumMod val="10000"/>
                  </a:schemeClr>
                </a:solidFill>
              </a:rPr>
              <a:t>	Если нет возможности быстро добежать до укрытия, следует найти выступ, например, бетонный бордюр, ступеньки или любое углубление, а затем сесть или лечь за ним, прикрыв голову руками. </a:t>
            </a:r>
          </a:p>
          <a:p>
            <a:pPr marL="0" indent="0" algn="just">
              <a:spcBef>
                <a:spcPts val="0"/>
              </a:spcBef>
              <a:buNone/>
            </a:pPr>
            <a:r>
              <a:rPr lang="ru-RU" dirty="0">
                <a:solidFill>
                  <a:schemeClr val="bg2">
                    <a:lumMod val="10000"/>
                  </a:schemeClr>
                </a:solidFill>
              </a:rPr>
              <a:t>	Если вы находитесь в здании, стоит отойти от окон, сесть или лечь на пол и пригнуться. </a:t>
            </a:r>
          </a:p>
          <a:p>
            <a:pPr marL="0" indent="0" algn="just">
              <a:spcBef>
                <a:spcPts val="0"/>
              </a:spcBef>
              <a:buNone/>
            </a:pPr>
            <a:r>
              <a:rPr lang="ru-RU" dirty="0">
                <a:solidFill>
                  <a:schemeClr val="bg2">
                    <a:lumMod val="10000"/>
                  </a:schemeClr>
                </a:solidFill>
              </a:rPr>
              <a:t>	</a:t>
            </a:r>
            <a:r>
              <a:rPr lang="ru-RU" dirty="0">
                <a:solidFill>
                  <a:srgbClr val="FF0000"/>
                </a:solidFill>
              </a:rPr>
              <a:t>Не стоит пользоваться лифтами и укрываться в дверных проемах!</a:t>
            </a:r>
          </a:p>
          <a:p>
            <a:pPr marL="0" indent="0" algn="just">
              <a:spcBef>
                <a:spcPts val="0"/>
              </a:spcBef>
              <a:buNone/>
            </a:pPr>
            <a:r>
              <a:rPr lang="ru-RU" dirty="0">
                <a:solidFill>
                  <a:schemeClr val="bg2">
                    <a:lumMod val="10000"/>
                  </a:schemeClr>
                </a:solidFill>
              </a:rPr>
              <a:t>	Необходимо сообщить о случившемся по номеру </a:t>
            </a:r>
            <a:r>
              <a:rPr lang="ru-RU" dirty="0" smtClean="0">
                <a:solidFill>
                  <a:schemeClr val="bg2">
                    <a:lumMod val="10000"/>
                  </a:schemeClr>
                </a:solidFill>
              </a:rPr>
              <a:t>112, </a:t>
            </a:r>
            <a:r>
              <a:rPr lang="ru-RU" dirty="0">
                <a:solidFill>
                  <a:schemeClr val="bg2">
                    <a:lumMod val="10000"/>
                  </a:schemeClr>
                </a:solidFill>
              </a:rPr>
              <a:t>упомянув свое местоположение. </a:t>
            </a:r>
          </a:p>
          <a:p>
            <a:pPr marL="0" indent="0" algn="just">
              <a:spcBef>
                <a:spcPts val="0"/>
              </a:spcBef>
              <a:buNone/>
            </a:pPr>
            <a:r>
              <a:rPr lang="ru-RU" dirty="0">
                <a:solidFill>
                  <a:schemeClr val="bg2">
                    <a:lumMod val="10000"/>
                  </a:schemeClr>
                </a:solidFill>
              </a:rPr>
              <a:t>	Если БПЛА упал или был сбит, не следует приближаться к нему или обломкам. О них тоже нужно сообщить по телефону 112 и отойти на безопасное расстояние, а также по возможности ограничить доступ к месту падения.</a:t>
            </a:r>
          </a:p>
          <a:p>
            <a:pPr marL="0" indent="0" algn="just">
              <a:spcBef>
                <a:spcPts val="0"/>
              </a:spcBef>
              <a:buNone/>
            </a:pPr>
            <a:endParaRPr lang="ru-RU" dirty="0">
              <a:solidFill>
                <a:schemeClr val="bg2">
                  <a:lumMod val="10000"/>
                </a:schemeClr>
              </a:solidFill>
            </a:endParaRPr>
          </a:p>
          <a:p>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9544" b="12192"/>
          <a:stretch/>
        </p:blipFill>
        <p:spPr>
          <a:xfrm>
            <a:off x="1457908" y="476672"/>
            <a:ext cx="6228184" cy="2952328"/>
          </a:xfrm>
          <a:prstGeom prst="rect">
            <a:avLst/>
          </a:prstGeom>
        </p:spPr>
      </p:pic>
    </p:spTree>
    <p:extLst>
      <p:ext uri="{BB962C8B-B14F-4D97-AF65-F5344CB8AC3E}">
        <p14:creationId xmlns:p14="http://schemas.microsoft.com/office/powerpoint/2010/main" val="294255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836712"/>
            <a:ext cx="8833924" cy="584775"/>
          </a:xfrm>
          <a:prstGeom prst="rect">
            <a:avLst/>
          </a:prstGeom>
          <a:noFill/>
        </p:spPr>
        <p:txBody>
          <a:bodyPr wrap="square" rtlCol="0">
            <a:spAutoFit/>
          </a:bodyPr>
          <a:lstStyle/>
          <a:p>
            <a:pPr algn="ctr"/>
            <a:r>
              <a:rPr lang="ru-RU" sz="1600" b="1" cap="all" dirty="0"/>
              <a:t>УПРАВЛЕНИЕ ПО ОБЩЕСТВЕННОЙ БЕЗОПАСНОСТИ, ДЕЛАМ ГО, </a:t>
            </a:r>
            <a:r>
              <a:rPr lang="ru-RU" sz="1600" b="1" cap="all" dirty="0" smtClean="0"/>
              <a:t>ЧС И </a:t>
            </a:r>
            <a:r>
              <a:rPr lang="ru-RU" sz="1600" b="1" cap="all" dirty="0"/>
              <a:t>ЛИКВИДАЦИИ ПОСЛЕДСТВИЙ СТИХИЙНЫХ </a:t>
            </a:r>
            <a:r>
              <a:rPr lang="ru-RU" sz="1600" b="1" cap="all" dirty="0" smtClean="0"/>
              <a:t>БЕДСТВИЙ </a:t>
            </a:r>
            <a:r>
              <a:rPr lang="ru-RU" sz="1600" b="1" cap="all" dirty="0"/>
              <a:t>АДМИНИСТРАЦИИ ГОРОДСКОГО ОКРУГА СЫЗРАНЬ</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066" y="44624"/>
            <a:ext cx="631844" cy="796519"/>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08177"/>
            <a:ext cx="9144000" cy="4601143"/>
          </a:xfrm>
          <a:prstGeom prst="rect">
            <a:avLst/>
          </a:prstGeom>
        </p:spPr>
      </p:pic>
    </p:spTree>
    <p:extLst>
      <p:ext uri="{BB962C8B-B14F-4D97-AF65-F5344CB8AC3E}">
        <p14:creationId xmlns:p14="http://schemas.microsoft.com/office/powerpoint/2010/main" val="31161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 y="1196752"/>
            <a:ext cx="9144000" cy="4618286"/>
          </a:xfrm>
          <a:prstGeom prst="rect">
            <a:avLst/>
          </a:prstGeom>
        </p:spPr>
      </p:pic>
    </p:spTree>
    <p:extLst>
      <p:ext uri="{BB962C8B-B14F-4D97-AF65-F5344CB8AC3E}">
        <p14:creationId xmlns:p14="http://schemas.microsoft.com/office/powerpoint/2010/main" val="120847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03040" y="1421487"/>
            <a:ext cx="8640960" cy="504056"/>
          </a:xfrm>
          <a:prstGeom prst="rect">
            <a:avLst/>
          </a:prstGeom>
        </p:spPr>
        <p:txBody>
          <a:bodyPr>
            <a:noAutofit/>
          </a:bodyPr>
          <a:lst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a:lstStyle>
          <a:p>
            <a:r>
              <a:rPr lang="ru-RU" sz="2800" dirty="0" smtClean="0">
                <a:solidFill>
                  <a:srgbClr val="FF0000"/>
                </a:solidFill>
              </a:rPr>
              <a:t>ЗАПОМНИТЕ! Это может спасти Вашу жизнь!</a:t>
            </a:r>
          </a:p>
          <a:p>
            <a:endParaRPr lang="ru-RU" sz="2800" dirty="0"/>
          </a:p>
        </p:txBody>
      </p:sp>
      <p:sp>
        <p:nvSpPr>
          <p:cNvPr id="3" name="TextBox 2"/>
          <p:cNvSpPr txBox="1"/>
          <p:nvPr/>
        </p:nvSpPr>
        <p:spPr>
          <a:xfrm>
            <a:off x="179512" y="836712"/>
            <a:ext cx="8833924" cy="584775"/>
          </a:xfrm>
          <a:prstGeom prst="rect">
            <a:avLst/>
          </a:prstGeom>
          <a:noFill/>
        </p:spPr>
        <p:txBody>
          <a:bodyPr wrap="square" rtlCol="0">
            <a:spAutoFit/>
          </a:bodyPr>
          <a:lstStyle/>
          <a:p>
            <a:pPr algn="ctr"/>
            <a:r>
              <a:rPr lang="ru-RU" sz="1600" b="1" cap="all" dirty="0"/>
              <a:t>УПРАВЛЕНИЕ ПО ОБЩЕСТВЕННОЙ БЕЗОПАСНОСТИ, ДЕЛАМ ГО, </a:t>
            </a:r>
            <a:r>
              <a:rPr lang="ru-RU" sz="1600" b="1" cap="all" dirty="0" smtClean="0"/>
              <a:t>ЧС И </a:t>
            </a:r>
            <a:r>
              <a:rPr lang="ru-RU" sz="1600" b="1" cap="all" dirty="0"/>
              <a:t>ЛИКВИДАЦИИ ПОСЛЕДСТВИЙ СТИХИЙНЫХ </a:t>
            </a:r>
            <a:r>
              <a:rPr lang="ru-RU" sz="1600" b="1" cap="all" dirty="0" smtClean="0"/>
              <a:t>БЕДСТВИЙ </a:t>
            </a:r>
            <a:r>
              <a:rPr lang="ru-RU" sz="1600" b="1" cap="all" dirty="0"/>
              <a:t>АДМИНИСТРАЦИИ ГОРОДСКОГО ОКРУГА СЫЗРАНЬ</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066" y="44624"/>
            <a:ext cx="631844" cy="796519"/>
          </a:xfrm>
          <a:prstGeom prst="rect">
            <a:avLst/>
          </a:prstGeom>
        </p:spPr>
      </p:pic>
      <p:sp>
        <p:nvSpPr>
          <p:cNvPr id="5" name="Заголовок 2"/>
          <p:cNvSpPr txBox="1">
            <a:spLocks/>
          </p:cNvSpPr>
          <p:nvPr/>
        </p:nvSpPr>
        <p:spPr>
          <a:xfrm>
            <a:off x="971600" y="1925543"/>
            <a:ext cx="7416824" cy="374441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a:lstStyle>
          <a:p>
            <a:r>
              <a:rPr lang="ru-RU" sz="3200" dirty="0" smtClean="0">
                <a:solidFill>
                  <a:srgbClr val="FF0000"/>
                </a:solidFill>
              </a:rPr>
              <a:t>Телефоны экстренной помощи</a:t>
            </a:r>
          </a:p>
          <a:p>
            <a:pPr algn="just"/>
            <a:r>
              <a:rPr lang="ru-RU" sz="3200" dirty="0" smtClean="0">
                <a:solidFill>
                  <a:srgbClr val="FF0000"/>
                </a:solidFill>
              </a:rPr>
              <a:t>112 </a:t>
            </a:r>
            <a:r>
              <a:rPr lang="ru-RU" sz="3200" dirty="0" smtClean="0">
                <a:solidFill>
                  <a:schemeClr val="tx1"/>
                </a:solidFill>
              </a:rPr>
              <a:t>– единая дежурная диспетчерская служба </a:t>
            </a:r>
            <a:r>
              <a:rPr lang="ru-RU" sz="3200" dirty="0" err="1" smtClean="0">
                <a:solidFill>
                  <a:schemeClr val="tx1"/>
                </a:solidFill>
              </a:rPr>
              <a:t>г.о</a:t>
            </a:r>
            <a:r>
              <a:rPr lang="ru-RU" sz="3200" dirty="0" smtClean="0">
                <a:solidFill>
                  <a:schemeClr val="tx1"/>
                </a:solidFill>
              </a:rPr>
              <a:t>. Сызрань</a:t>
            </a:r>
          </a:p>
          <a:p>
            <a:pPr algn="just"/>
            <a:r>
              <a:rPr lang="ru-RU" sz="3200" dirty="0" smtClean="0">
                <a:solidFill>
                  <a:srgbClr val="FF0000"/>
                </a:solidFill>
              </a:rPr>
              <a:t>101, 01 </a:t>
            </a:r>
            <a:r>
              <a:rPr lang="ru-RU" sz="3200" dirty="0" smtClean="0">
                <a:solidFill>
                  <a:schemeClr val="tx1"/>
                </a:solidFill>
              </a:rPr>
              <a:t>– </a:t>
            </a:r>
            <a:r>
              <a:rPr lang="ru-RU" sz="3200" dirty="0" err="1" smtClean="0">
                <a:solidFill>
                  <a:schemeClr val="tx1"/>
                </a:solidFill>
              </a:rPr>
              <a:t>пожарно</a:t>
            </a:r>
            <a:r>
              <a:rPr lang="ru-RU" sz="3200" dirty="0" smtClean="0">
                <a:solidFill>
                  <a:schemeClr val="tx1"/>
                </a:solidFill>
              </a:rPr>
              <a:t> – спасательная служба</a:t>
            </a:r>
          </a:p>
          <a:p>
            <a:pPr algn="just"/>
            <a:r>
              <a:rPr lang="ru-RU" sz="3200" dirty="0" smtClean="0">
                <a:solidFill>
                  <a:srgbClr val="FF0000"/>
                </a:solidFill>
              </a:rPr>
              <a:t>102, 02 </a:t>
            </a:r>
            <a:r>
              <a:rPr lang="ru-RU" sz="3200" dirty="0" smtClean="0">
                <a:solidFill>
                  <a:schemeClr val="tx1"/>
                </a:solidFill>
              </a:rPr>
              <a:t>– полиция</a:t>
            </a:r>
          </a:p>
          <a:p>
            <a:pPr algn="just"/>
            <a:r>
              <a:rPr lang="ru-RU" sz="3200" dirty="0" smtClean="0">
                <a:solidFill>
                  <a:srgbClr val="FF0000"/>
                </a:solidFill>
              </a:rPr>
              <a:t>103, 03 </a:t>
            </a:r>
            <a:r>
              <a:rPr lang="ru-RU" sz="3200" dirty="0" smtClean="0">
                <a:solidFill>
                  <a:schemeClr val="tx1"/>
                </a:solidFill>
              </a:rPr>
              <a:t>– скорая помощь</a:t>
            </a:r>
          </a:p>
          <a:p>
            <a:pPr algn="just"/>
            <a:r>
              <a:rPr lang="ru-RU" sz="3200" dirty="0" smtClean="0">
                <a:solidFill>
                  <a:srgbClr val="FF0000"/>
                </a:solidFill>
              </a:rPr>
              <a:t>104, 04 </a:t>
            </a:r>
            <a:r>
              <a:rPr lang="ru-RU" sz="3200" dirty="0" smtClean="0">
                <a:solidFill>
                  <a:schemeClr val="tx1"/>
                </a:solidFill>
              </a:rPr>
              <a:t>– аварийная газовая служба</a:t>
            </a:r>
            <a:endParaRPr lang="ru-RU" sz="3200" dirty="0">
              <a:solidFill>
                <a:schemeClr val="tx1"/>
              </a:solidFill>
            </a:endParaRPr>
          </a:p>
        </p:txBody>
      </p:sp>
    </p:spTree>
    <p:extLst>
      <p:ext uri="{BB962C8B-B14F-4D97-AF65-F5344CB8AC3E}">
        <p14:creationId xmlns:p14="http://schemas.microsoft.com/office/powerpoint/2010/main" val="190890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1500511"/>
            <a:ext cx="8712968" cy="416321"/>
          </a:xfrm>
        </p:spPr>
        <p:txBody>
          <a:bodyPr>
            <a:normAutofit fontScale="90000"/>
          </a:bodyPr>
          <a:lstStyle/>
          <a:p>
            <a:r>
              <a:rPr lang="ru-RU" sz="3600" dirty="0" smtClean="0"/>
              <a:t>Классификация террористических угроз</a:t>
            </a:r>
            <a:endParaRPr lang="ru-RU" sz="3600" dirty="0"/>
          </a:p>
        </p:txBody>
      </p:sp>
      <p:sp>
        <p:nvSpPr>
          <p:cNvPr id="6" name="TextBox 5"/>
          <p:cNvSpPr txBox="1"/>
          <p:nvPr/>
        </p:nvSpPr>
        <p:spPr>
          <a:xfrm>
            <a:off x="179512" y="836712"/>
            <a:ext cx="8833924" cy="584775"/>
          </a:xfrm>
          <a:prstGeom prst="rect">
            <a:avLst/>
          </a:prstGeom>
          <a:noFill/>
        </p:spPr>
        <p:txBody>
          <a:bodyPr wrap="square" rtlCol="0">
            <a:spAutoFit/>
          </a:bodyPr>
          <a:lstStyle/>
          <a:p>
            <a:pPr algn="ctr"/>
            <a:r>
              <a:rPr lang="ru-RU" sz="1600" b="1" cap="all" dirty="0"/>
              <a:t>УПРАВЛЕНИЕ ПО ОБЩЕСТВЕННОЙ БЕЗОПАСНОСТИ, ДЕЛАМ ГО, </a:t>
            </a:r>
            <a:r>
              <a:rPr lang="ru-RU" sz="1600" b="1" cap="all" dirty="0" smtClean="0"/>
              <a:t>ЧС И </a:t>
            </a:r>
            <a:r>
              <a:rPr lang="ru-RU" sz="1600" b="1" cap="all" dirty="0"/>
              <a:t>ЛИКВИДАЦИИ ПОСЛЕДСТВИЙ СТИХИЙНЫХ </a:t>
            </a:r>
            <a:r>
              <a:rPr lang="ru-RU" sz="1600" b="1" cap="all" dirty="0" smtClean="0"/>
              <a:t>БЕДСТВИЙ </a:t>
            </a:r>
            <a:r>
              <a:rPr lang="ru-RU" sz="1600" b="1" cap="all" dirty="0"/>
              <a:t>АДМИНИСТРАЦИИ ГОРОДСКОГО ОКРУГА СЫЗРАНЬ</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066" y="44624"/>
            <a:ext cx="631844" cy="796519"/>
          </a:xfrm>
          <a:prstGeom prst="rect">
            <a:avLst/>
          </a:prstGeom>
        </p:spPr>
      </p:pic>
      <p:sp>
        <p:nvSpPr>
          <p:cNvPr id="8" name="Заголовок 2"/>
          <p:cNvSpPr txBox="1">
            <a:spLocks/>
          </p:cNvSpPr>
          <p:nvPr/>
        </p:nvSpPr>
        <p:spPr>
          <a:xfrm>
            <a:off x="107504" y="2036410"/>
            <a:ext cx="8892480" cy="528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a:lstStyle>
          <a:p>
            <a:r>
              <a:rPr lang="ru-RU" sz="1400" dirty="0" smtClean="0">
                <a:solidFill>
                  <a:schemeClr val="bg2">
                    <a:lumMod val="10000"/>
                  </a:schemeClr>
                </a:solidFill>
              </a:rPr>
              <a:t>Террористические угрозы на сегодняшний день наиболее  актуальными.</a:t>
            </a:r>
            <a:endParaRPr lang="ru-RU" sz="1400" dirty="0">
              <a:solidFill>
                <a:schemeClr val="bg2">
                  <a:lumMod val="10000"/>
                </a:schemeClr>
              </a:solidFill>
            </a:endParaRPr>
          </a:p>
          <a:p>
            <a:r>
              <a:rPr lang="ru-RU" sz="1400" dirty="0" smtClean="0">
                <a:solidFill>
                  <a:schemeClr val="bg2">
                    <a:lumMod val="10000"/>
                  </a:schemeClr>
                </a:solidFill>
              </a:rPr>
              <a:t>Рассмотрим наиболее распространенные методы совершения терактов.</a:t>
            </a:r>
          </a:p>
        </p:txBody>
      </p:sp>
      <p:sp>
        <p:nvSpPr>
          <p:cNvPr id="11" name="Скругленный прямоугольник 10"/>
          <p:cNvSpPr/>
          <p:nvPr/>
        </p:nvSpPr>
        <p:spPr>
          <a:xfrm>
            <a:off x="323528" y="2689126"/>
            <a:ext cx="273630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10000"/>
                  </a:schemeClr>
                </a:solidFill>
              </a:rPr>
              <a:t>Закладка опасных предметов и веществ. </a:t>
            </a:r>
          </a:p>
          <a:p>
            <a:pPr algn="ctr"/>
            <a:endParaRPr lang="ru-RU" dirty="0"/>
          </a:p>
        </p:txBody>
      </p:sp>
      <p:sp>
        <p:nvSpPr>
          <p:cNvPr id="12" name="Скругленный прямоугольник 11"/>
          <p:cNvSpPr/>
          <p:nvPr/>
        </p:nvSpPr>
        <p:spPr>
          <a:xfrm>
            <a:off x="3228322" y="2698279"/>
            <a:ext cx="273630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10000"/>
                  </a:schemeClr>
                </a:solidFill>
              </a:rPr>
              <a:t>Захват заложников.</a:t>
            </a:r>
          </a:p>
          <a:p>
            <a:pPr algn="ctr"/>
            <a:r>
              <a:rPr lang="ru-RU" dirty="0" smtClean="0">
                <a:solidFill>
                  <a:schemeClr val="bg2">
                    <a:lumMod val="10000"/>
                  </a:schemeClr>
                </a:solidFill>
              </a:rPr>
              <a:t> </a:t>
            </a:r>
            <a:endParaRPr lang="ru-RU" dirty="0">
              <a:solidFill>
                <a:schemeClr val="bg2">
                  <a:lumMod val="10000"/>
                </a:schemeClr>
              </a:solidFill>
            </a:endParaRPr>
          </a:p>
          <a:p>
            <a:pPr algn="ctr"/>
            <a:endParaRPr lang="ru-RU" dirty="0"/>
          </a:p>
        </p:txBody>
      </p:sp>
      <p:sp>
        <p:nvSpPr>
          <p:cNvPr id="13" name="Скругленный прямоугольник 12"/>
          <p:cNvSpPr/>
          <p:nvPr/>
        </p:nvSpPr>
        <p:spPr>
          <a:xfrm>
            <a:off x="6130834" y="2698279"/>
            <a:ext cx="273630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100" dirty="0" smtClean="0">
              <a:solidFill>
                <a:schemeClr val="bg2">
                  <a:lumMod val="10000"/>
                </a:schemeClr>
              </a:solidFill>
            </a:endParaRPr>
          </a:p>
          <a:p>
            <a:pPr algn="just"/>
            <a:endParaRPr lang="ru-RU" sz="1100" dirty="0">
              <a:solidFill>
                <a:schemeClr val="bg2">
                  <a:lumMod val="10000"/>
                </a:schemeClr>
              </a:solidFill>
            </a:endParaRPr>
          </a:p>
          <a:p>
            <a:pPr algn="just"/>
            <a:endParaRPr lang="ru-RU" sz="1100" dirty="0" smtClean="0">
              <a:solidFill>
                <a:schemeClr val="bg2">
                  <a:lumMod val="10000"/>
                </a:schemeClr>
              </a:solidFill>
            </a:endParaRPr>
          </a:p>
          <a:p>
            <a:pPr algn="just"/>
            <a:endParaRPr lang="ru-RU" sz="1100" dirty="0">
              <a:solidFill>
                <a:schemeClr val="bg2">
                  <a:lumMod val="10000"/>
                </a:schemeClr>
              </a:solidFill>
            </a:endParaRPr>
          </a:p>
          <a:p>
            <a:pPr algn="just"/>
            <a:endParaRPr lang="ru-RU" sz="1100" dirty="0" smtClean="0">
              <a:solidFill>
                <a:schemeClr val="bg2">
                  <a:lumMod val="10000"/>
                </a:schemeClr>
              </a:solidFill>
            </a:endParaRPr>
          </a:p>
          <a:p>
            <a:pPr algn="just"/>
            <a:r>
              <a:rPr lang="ru-RU" sz="1100" dirty="0" smtClean="0">
                <a:solidFill>
                  <a:schemeClr val="bg2">
                    <a:lumMod val="10000"/>
                  </a:schemeClr>
                </a:solidFill>
              </a:rPr>
              <a:t>Скоротечные </a:t>
            </a:r>
            <a:r>
              <a:rPr lang="ru-RU" sz="1100" dirty="0">
                <a:solidFill>
                  <a:schemeClr val="bg2">
                    <a:lumMod val="10000"/>
                  </a:schemeClr>
                </a:solidFill>
              </a:rPr>
              <a:t>террористические атаки с использованием в том числе общедоступных средств (холодное оружие, охотничьи ружья, транспорт в качестве тарана </a:t>
            </a:r>
            <a:r>
              <a:rPr lang="ru-RU" sz="1100" dirty="0" smtClean="0">
                <a:solidFill>
                  <a:schemeClr val="bg2">
                    <a:lumMod val="10000"/>
                  </a:schemeClr>
                </a:solidFill>
              </a:rPr>
              <a:t>толпы и </a:t>
            </a:r>
            <a:r>
              <a:rPr lang="ru-RU" sz="1100" dirty="0">
                <a:solidFill>
                  <a:schemeClr val="bg2">
                    <a:lumMod val="10000"/>
                  </a:schemeClr>
                </a:solidFill>
              </a:rPr>
              <a:t>т.д.), а также террористы смертники использующие тактику </a:t>
            </a:r>
            <a:r>
              <a:rPr lang="ru-RU" sz="1100" dirty="0" err="1">
                <a:solidFill>
                  <a:schemeClr val="bg2">
                    <a:lumMod val="10000"/>
                  </a:schemeClr>
                </a:solidFill>
              </a:rPr>
              <a:t>самоподрыва</a:t>
            </a:r>
            <a:r>
              <a:rPr lang="ru-RU" sz="1100" dirty="0">
                <a:solidFill>
                  <a:schemeClr val="bg2">
                    <a:lumMod val="10000"/>
                  </a:schemeClr>
                </a:solidFill>
              </a:rPr>
              <a:t>.</a:t>
            </a:r>
          </a:p>
          <a:p>
            <a:pPr algn="just"/>
            <a:endParaRPr lang="ru-RU" dirty="0">
              <a:solidFill>
                <a:schemeClr val="bg2">
                  <a:lumMod val="10000"/>
                </a:schemeClr>
              </a:solidFill>
            </a:endParaRPr>
          </a:p>
          <a:p>
            <a:pPr algn="ctr"/>
            <a:r>
              <a:rPr lang="ru-RU" dirty="0" smtClean="0">
                <a:solidFill>
                  <a:schemeClr val="bg2">
                    <a:lumMod val="10000"/>
                  </a:schemeClr>
                </a:solidFill>
              </a:rPr>
              <a:t> </a:t>
            </a:r>
            <a:endParaRPr lang="ru-RU" dirty="0">
              <a:solidFill>
                <a:schemeClr val="bg2">
                  <a:lumMod val="10000"/>
                </a:schemeClr>
              </a:solidFill>
            </a:endParaRPr>
          </a:p>
          <a:p>
            <a:pPr algn="ctr"/>
            <a:endParaRPr lang="ru-RU" dirty="0"/>
          </a:p>
        </p:txBody>
      </p:sp>
      <p:sp>
        <p:nvSpPr>
          <p:cNvPr id="14" name="Скругленный прямоугольник 13"/>
          <p:cNvSpPr/>
          <p:nvPr/>
        </p:nvSpPr>
        <p:spPr>
          <a:xfrm>
            <a:off x="323528" y="4354463"/>
            <a:ext cx="273630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bg2">
                    <a:lumMod val="10000"/>
                  </a:schemeClr>
                </a:solidFill>
              </a:rPr>
              <a:t>Применение беспилотных </a:t>
            </a:r>
            <a:r>
              <a:rPr lang="ru-RU" sz="1600" dirty="0">
                <a:solidFill>
                  <a:schemeClr val="bg2">
                    <a:lumMod val="10000"/>
                  </a:schemeClr>
                </a:solidFill>
              </a:rPr>
              <a:t>летательных аппаратов для доставления опасных предметов и веществ.</a:t>
            </a:r>
          </a:p>
          <a:p>
            <a:pPr algn="ctr"/>
            <a:endParaRPr lang="ru-RU" sz="1600" dirty="0"/>
          </a:p>
        </p:txBody>
      </p:sp>
      <p:sp>
        <p:nvSpPr>
          <p:cNvPr id="15" name="Скругленный прямоугольник 14"/>
          <p:cNvSpPr/>
          <p:nvPr/>
        </p:nvSpPr>
        <p:spPr>
          <a:xfrm>
            <a:off x="3228322" y="4365104"/>
            <a:ext cx="273630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dirty="0" smtClean="0">
              <a:solidFill>
                <a:schemeClr val="bg2">
                  <a:lumMod val="10000"/>
                </a:schemeClr>
              </a:solidFill>
            </a:endParaRPr>
          </a:p>
          <a:p>
            <a:pPr algn="just"/>
            <a:r>
              <a:rPr lang="ru-RU" sz="1400" dirty="0" smtClean="0">
                <a:solidFill>
                  <a:schemeClr val="bg2">
                    <a:lumMod val="10000"/>
                  </a:schemeClr>
                </a:solidFill>
              </a:rPr>
              <a:t>Действия </a:t>
            </a:r>
            <a:r>
              <a:rPr lang="ru-RU" sz="1400" dirty="0" err="1">
                <a:solidFill>
                  <a:schemeClr val="bg2">
                    <a:lumMod val="10000"/>
                  </a:schemeClr>
                </a:solidFill>
              </a:rPr>
              <a:t>деверсионно</a:t>
            </a:r>
            <a:r>
              <a:rPr lang="ru-RU" sz="1400" dirty="0">
                <a:solidFill>
                  <a:schemeClr val="bg2">
                    <a:lumMod val="10000"/>
                  </a:schemeClr>
                </a:solidFill>
              </a:rPr>
              <a:t> – </a:t>
            </a:r>
            <a:r>
              <a:rPr lang="ru-RU" sz="1400" dirty="0" err="1">
                <a:solidFill>
                  <a:schemeClr val="bg2">
                    <a:lumMod val="10000"/>
                  </a:schemeClr>
                </a:solidFill>
              </a:rPr>
              <a:t>разведовательных</a:t>
            </a:r>
            <a:r>
              <a:rPr lang="ru-RU" sz="1400" dirty="0">
                <a:solidFill>
                  <a:schemeClr val="bg2">
                    <a:lumMod val="10000"/>
                  </a:schemeClr>
                </a:solidFill>
              </a:rPr>
              <a:t> групп противника, с применением стрелкового и артиллерийского </a:t>
            </a:r>
            <a:r>
              <a:rPr lang="ru-RU" sz="1400" dirty="0" smtClean="0">
                <a:solidFill>
                  <a:schemeClr val="bg2">
                    <a:lumMod val="10000"/>
                  </a:schemeClr>
                </a:solidFill>
              </a:rPr>
              <a:t>вооружения по гражданским целям.</a:t>
            </a:r>
            <a:endParaRPr lang="ru-RU" sz="1400" dirty="0">
              <a:solidFill>
                <a:schemeClr val="bg2">
                  <a:lumMod val="10000"/>
                </a:schemeClr>
              </a:solidFill>
            </a:endParaRPr>
          </a:p>
          <a:p>
            <a:pPr algn="ctr"/>
            <a:endParaRPr lang="ru-RU" dirty="0"/>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92102"/>
            <a:ext cx="8784976" cy="616618"/>
          </a:xfrm>
        </p:spPr>
        <p:txBody>
          <a:bodyPr>
            <a:normAutofit fontScale="90000"/>
          </a:bodyPr>
          <a:lstStyle/>
          <a:p>
            <a:r>
              <a:rPr lang="ru-RU" dirty="0" smtClean="0"/>
              <a:t>Безопасность – прежде всего! </a:t>
            </a:r>
            <a:endParaRPr lang="ru-RU" dirty="0"/>
          </a:p>
        </p:txBody>
      </p:sp>
      <p:sp>
        <p:nvSpPr>
          <p:cNvPr id="3" name="Объект 2"/>
          <p:cNvSpPr>
            <a:spLocks noGrp="1"/>
          </p:cNvSpPr>
          <p:nvPr>
            <p:ph idx="1"/>
          </p:nvPr>
        </p:nvSpPr>
        <p:spPr>
          <a:xfrm>
            <a:off x="323528" y="1484784"/>
            <a:ext cx="4392488" cy="4608512"/>
          </a:xfrm>
        </p:spPr>
        <p:txBody>
          <a:bodyPr>
            <a:normAutofit fontScale="47500" lnSpcReduction="20000"/>
          </a:bodyPr>
          <a:lstStyle/>
          <a:p>
            <a:pPr marL="0" indent="0" algn="just">
              <a:buNone/>
            </a:pPr>
            <a:r>
              <a:rPr lang="ru-RU" dirty="0">
                <a:solidFill>
                  <a:schemeClr val="bg2">
                    <a:lumMod val="10000"/>
                  </a:schemeClr>
                </a:solidFill>
              </a:rPr>
              <a:t>Первоначальные действия при возникновении любого вида террористической угрозы всегда сводятся к обеспечению собственной </a:t>
            </a:r>
            <a:r>
              <a:rPr lang="ru-RU" dirty="0" smtClean="0">
                <a:solidFill>
                  <a:schemeClr val="bg2">
                    <a:lumMod val="10000"/>
                  </a:schemeClr>
                </a:solidFill>
              </a:rPr>
              <a:t>безопасности </a:t>
            </a:r>
            <a:r>
              <a:rPr lang="ru-RU" dirty="0" smtClean="0">
                <a:solidFill>
                  <a:schemeClr val="bg2">
                    <a:lumMod val="10000"/>
                  </a:schemeClr>
                </a:solidFill>
              </a:rPr>
              <a:t>и </a:t>
            </a:r>
            <a:r>
              <a:rPr lang="ru-RU" dirty="0">
                <a:solidFill>
                  <a:schemeClr val="bg2">
                    <a:lumMod val="10000"/>
                  </a:schemeClr>
                </a:solidFill>
              </a:rPr>
              <a:t>безопасности </a:t>
            </a:r>
            <a:r>
              <a:rPr lang="ru-RU" dirty="0" smtClean="0">
                <a:solidFill>
                  <a:schemeClr val="bg2">
                    <a:lumMod val="10000"/>
                  </a:schemeClr>
                </a:solidFill>
              </a:rPr>
              <a:t>несамостоятельной категории граждан - детей</a:t>
            </a:r>
            <a:r>
              <a:rPr lang="ru-RU" dirty="0">
                <a:solidFill>
                  <a:schemeClr val="bg2">
                    <a:lumMod val="10000"/>
                  </a:schemeClr>
                </a:solidFill>
              </a:rPr>
              <a:t>, инвалидов и пожилых людей, а также незамедлительному информированию силовых структур. </a:t>
            </a:r>
          </a:p>
          <a:p>
            <a:pPr marL="0" indent="0" algn="just">
              <a:buNone/>
            </a:pPr>
            <a:r>
              <a:rPr lang="ru-RU" dirty="0">
                <a:solidFill>
                  <a:schemeClr val="bg2">
                    <a:lumMod val="10000"/>
                  </a:schemeClr>
                </a:solidFill>
              </a:rPr>
              <a:t>Как правило террористические угрозы скоротечны, и не всегда есть время искать нужный номер телефона экстренных служб, чтобы сообщить о происшествии. Поэтому первый номер телефона, который Вам необходимо набрать это – </a:t>
            </a:r>
            <a:r>
              <a:rPr lang="ru-RU" b="1" dirty="0">
                <a:solidFill>
                  <a:schemeClr val="bg2">
                    <a:lumMod val="10000"/>
                  </a:schemeClr>
                </a:solidFill>
              </a:rPr>
              <a:t>112</a:t>
            </a:r>
            <a:r>
              <a:rPr lang="ru-RU" dirty="0">
                <a:solidFill>
                  <a:schemeClr val="bg2">
                    <a:lumMod val="10000"/>
                  </a:schemeClr>
                </a:solidFill>
              </a:rPr>
              <a:t>, после чего проинформировать диспетчера о том, что случилось, где случилось и о количестве пострадавших (если они имеются).</a:t>
            </a:r>
          </a:p>
          <a:p>
            <a:pPr marL="0" indent="0" algn="just">
              <a:buNone/>
            </a:pPr>
            <a:r>
              <a:rPr lang="ru-RU" dirty="0">
                <a:solidFill>
                  <a:schemeClr val="bg2">
                    <a:lumMod val="10000"/>
                  </a:schemeClr>
                </a:solidFill>
              </a:rPr>
              <a:t>Далее рассмотрим порядок действий по каждому виду террористических угроз:</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594892"/>
            <a:ext cx="4283968" cy="2819721"/>
          </a:xfrm>
          <a:prstGeom prst="rect">
            <a:avLst/>
          </a:prstGeom>
        </p:spPr>
      </p:pic>
    </p:spTree>
    <p:extLst>
      <p:ext uri="{BB962C8B-B14F-4D97-AF65-F5344CB8AC3E}">
        <p14:creationId xmlns:p14="http://schemas.microsoft.com/office/powerpoint/2010/main" val="259304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36118"/>
            <a:ext cx="8856984" cy="472602"/>
          </a:xfrm>
        </p:spPr>
        <p:txBody>
          <a:bodyPr>
            <a:normAutofit fontScale="90000"/>
          </a:bodyPr>
          <a:lstStyle/>
          <a:p>
            <a:r>
              <a:rPr lang="ru-RU" sz="4000" dirty="0" smtClean="0"/>
              <a:t>Места возможных закладок опасных веществ и предметов</a:t>
            </a:r>
            <a:endParaRPr lang="ru-RU" dirty="0"/>
          </a:p>
        </p:txBody>
      </p:sp>
      <p:sp>
        <p:nvSpPr>
          <p:cNvPr id="6" name="Заголовок 2"/>
          <p:cNvSpPr txBox="1">
            <a:spLocks/>
          </p:cNvSpPr>
          <p:nvPr/>
        </p:nvSpPr>
        <p:spPr>
          <a:xfrm>
            <a:off x="107504" y="1628800"/>
            <a:ext cx="8892480" cy="18159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a:lstStyle>
          <a:p>
            <a:pPr algn="just"/>
            <a:r>
              <a:rPr lang="ru-RU" sz="1700" dirty="0" smtClean="0">
                <a:solidFill>
                  <a:schemeClr val="bg2">
                    <a:lumMod val="10000"/>
                  </a:schemeClr>
                </a:solidFill>
              </a:rPr>
              <a:t>	В террористических целях </a:t>
            </a:r>
            <a:r>
              <a:rPr lang="ru-RU" sz="1700" dirty="0">
                <a:solidFill>
                  <a:schemeClr val="bg2">
                    <a:lumMod val="10000"/>
                  </a:schemeClr>
                </a:solidFill>
              </a:rPr>
              <a:t>могут быть </a:t>
            </a:r>
            <a:r>
              <a:rPr lang="ru-RU" sz="1700" dirty="0" smtClean="0">
                <a:solidFill>
                  <a:schemeClr val="bg2">
                    <a:lumMod val="10000"/>
                  </a:schemeClr>
                </a:solidFill>
              </a:rPr>
              <a:t>использованы как </a:t>
            </a:r>
            <a:r>
              <a:rPr lang="ru-RU" sz="1700" dirty="0">
                <a:solidFill>
                  <a:schemeClr val="bg2">
                    <a:lumMod val="10000"/>
                  </a:schemeClr>
                </a:solidFill>
              </a:rPr>
              <a:t>боеприпасы и самодельные взрывные устройства, так и опасные химические вещества </a:t>
            </a:r>
            <a:r>
              <a:rPr lang="ru-RU" sz="1700" dirty="0" smtClean="0">
                <a:solidFill>
                  <a:schemeClr val="bg2">
                    <a:lumMod val="10000"/>
                  </a:schemeClr>
                </a:solidFill>
              </a:rPr>
              <a:t>и биологические </a:t>
            </a:r>
            <a:r>
              <a:rPr lang="ru-RU" sz="1700" dirty="0">
                <a:solidFill>
                  <a:schemeClr val="bg2">
                    <a:lumMod val="10000"/>
                  </a:schemeClr>
                </a:solidFill>
              </a:rPr>
              <a:t>агенты </a:t>
            </a:r>
            <a:r>
              <a:rPr lang="ru-RU" sz="1700" dirty="0" smtClean="0">
                <a:solidFill>
                  <a:schemeClr val="bg2">
                    <a:lumMod val="10000"/>
                  </a:schemeClr>
                </a:solidFill>
              </a:rPr>
              <a:t>.</a:t>
            </a:r>
            <a:endParaRPr lang="ru-RU" sz="1700" dirty="0">
              <a:solidFill>
                <a:schemeClr val="bg2">
                  <a:lumMod val="10000"/>
                </a:schemeClr>
              </a:solidFill>
            </a:endParaRPr>
          </a:p>
          <a:p>
            <a:pPr algn="just"/>
            <a:r>
              <a:rPr lang="ru-RU" sz="1700" dirty="0" smtClean="0">
                <a:solidFill>
                  <a:schemeClr val="bg2">
                    <a:lumMod val="10000"/>
                  </a:schemeClr>
                </a:solidFill>
              </a:rPr>
              <a:t>	В </a:t>
            </a:r>
            <a:r>
              <a:rPr lang="ru-RU" sz="1700" dirty="0">
                <a:solidFill>
                  <a:schemeClr val="bg2">
                    <a:lumMod val="10000"/>
                  </a:schemeClr>
                </a:solidFill>
              </a:rPr>
              <a:t>качестве контейнера для закладки может использоваться бесхозный автотранспорт</a:t>
            </a:r>
            <a:r>
              <a:rPr lang="ru-RU" sz="1700" dirty="0" smtClean="0">
                <a:solidFill>
                  <a:schemeClr val="bg2">
                    <a:lumMod val="10000"/>
                  </a:schemeClr>
                </a:solidFill>
              </a:rPr>
              <a:t>, </a:t>
            </a:r>
            <a:r>
              <a:rPr lang="ru-RU" sz="1700" dirty="0">
                <a:solidFill>
                  <a:schemeClr val="bg2">
                    <a:lumMod val="10000"/>
                  </a:schemeClr>
                </a:solidFill>
              </a:rPr>
              <a:t>мусорные корзины и иные объекты расположенные в </a:t>
            </a:r>
            <a:r>
              <a:rPr lang="ru-RU" sz="1700" dirty="0" smtClean="0">
                <a:solidFill>
                  <a:schemeClr val="bg2">
                    <a:lumMod val="10000"/>
                  </a:schemeClr>
                </a:solidFill>
              </a:rPr>
              <a:t>общественном транспорте, местах </a:t>
            </a:r>
            <a:r>
              <a:rPr lang="ru-RU" sz="1700" dirty="0">
                <a:solidFill>
                  <a:schemeClr val="bg2">
                    <a:lumMod val="10000"/>
                  </a:schemeClr>
                </a:solidFill>
              </a:rPr>
              <a:t>массового пребывания людей, а также на особо важных объектах (в том числе объекты Министерства обороны, объекты органов власти, критически важные объекты инфраструктуры и др</a:t>
            </a:r>
            <a:r>
              <a:rPr lang="ru-RU" sz="1700" dirty="0" smtClean="0">
                <a:solidFill>
                  <a:schemeClr val="bg2">
                    <a:lumMod val="10000"/>
                  </a:schemeClr>
                </a:solidFill>
              </a:rPr>
              <a:t>.). Известны случаи попытки проноса взрывчатых веществ в велосипедных рамах и различного рода электронике, например в корпусе переносного зарядного устройства.</a:t>
            </a:r>
            <a:endParaRPr lang="ru-RU" sz="1700" dirty="0">
              <a:solidFill>
                <a:schemeClr val="bg2">
                  <a:lumMod val="10000"/>
                </a:schemeClr>
              </a:solidFill>
            </a:endParaRPr>
          </a:p>
          <a:p>
            <a:pPr algn="just"/>
            <a:endParaRPr lang="ru-RU" sz="1200" dirty="0" smtClean="0">
              <a:solidFill>
                <a:schemeClr val="bg2">
                  <a:lumMod val="10000"/>
                </a:schemeClr>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575" y="3821836"/>
            <a:ext cx="4283968" cy="299154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351" y="3821836"/>
            <a:ext cx="4420996" cy="2991540"/>
          </a:xfrm>
          <a:prstGeom prst="rect">
            <a:avLst/>
          </a:prstGeom>
        </p:spPr>
      </p:pic>
    </p:spTree>
    <p:extLst>
      <p:ext uri="{BB962C8B-B14F-4D97-AF65-F5344CB8AC3E}">
        <p14:creationId xmlns:p14="http://schemas.microsoft.com/office/powerpoint/2010/main" val="102393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444230"/>
            <a:ext cx="8784976" cy="1048666"/>
          </a:xfrm>
        </p:spPr>
        <p:txBody>
          <a:bodyPr>
            <a:noAutofit/>
          </a:bodyPr>
          <a:lstStyle/>
          <a:p>
            <a:r>
              <a:rPr lang="ru-RU" sz="2800" dirty="0"/>
              <a:t>Памятка по действиям при обнаружении опасных предметов и веществ.</a:t>
            </a:r>
          </a:p>
        </p:txBody>
      </p:sp>
      <p:sp>
        <p:nvSpPr>
          <p:cNvPr id="4" name="Заголовок 2"/>
          <p:cNvSpPr txBox="1">
            <a:spLocks/>
          </p:cNvSpPr>
          <p:nvPr/>
        </p:nvSpPr>
        <p:spPr>
          <a:xfrm>
            <a:off x="153323" y="3717032"/>
            <a:ext cx="8892480" cy="1815927"/>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a:lstStyle>
          <a:p>
            <a:pPr algn="just"/>
            <a:r>
              <a:rPr lang="ru-RU" sz="1700" dirty="0" smtClean="0">
                <a:solidFill>
                  <a:schemeClr val="bg2">
                    <a:lumMod val="10000"/>
                  </a:schemeClr>
                </a:solidFill>
              </a:rPr>
              <a:t>1.Не </a:t>
            </a:r>
            <a:r>
              <a:rPr lang="ru-RU" sz="1700" dirty="0">
                <a:solidFill>
                  <a:schemeClr val="bg2">
                    <a:lumMod val="10000"/>
                  </a:schemeClr>
                </a:solidFill>
              </a:rPr>
              <a:t>трогать, не подходить, не передвигать обнаруженный подозрительный предмет! Не курить, воздержаться от использования средств радиосвязи, в том числе и мобильных, </a:t>
            </a:r>
            <a:r>
              <a:rPr lang="ru-RU" sz="1700" dirty="0" smtClean="0">
                <a:solidFill>
                  <a:schemeClr val="bg2">
                    <a:lumMod val="10000"/>
                  </a:schemeClr>
                </a:solidFill>
              </a:rPr>
              <a:t>вблизи </a:t>
            </a:r>
            <a:r>
              <a:rPr lang="ru-RU" sz="1700" dirty="0">
                <a:solidFill>
                  <a:schemeClr val="bg2">
                    <a:lumMod val="10000"/>
                  </a:schemeClr>
                </a:solidFill>
              </a:rPr>
              <a:t>данного предмета.</a:t>
            </a:r>
          </a:p>
          <a:p>
            <a:pPr algn="just"/>
            <a:r>
              <a:rPr lang="ru-RU" sz="1700" dirty="0" smtClean="0">
                <a:solidFill>
                  <a:schemeClr val="bg2">
                    <a:lumMod val="10000"/>
                  </a:schemeClr>
                </a:solidFill>
              </a:rPr>
              <a:t>2.Сообщить </a:t>
            </a:r>
            <a:r>
              <a:rPr lang="ru-RU" sz="1700" dirty="0">
                <a:solidFill>
                  <a:schemeClr val="bg2">
                    <a:lumMod val="10000"/>
                  </a:schemeClr>
                </a:solidFill>
              </a:rPr>
              <a:t>окружающим о своей находке. Освободить от людей опасную </a:t>
            </a:r>
            <a:r>
              <a:rPr lang="ru-RU" sz="1700" dirty="0" smtClean="0">
                <a:solidFill>
                  <a:schemeClr val="bg2">
                    <a:lumMod val="10000"/>
                  </a:schemeClr>
                </a:solidFill>
              </a:rPr>
              <a:t>зону.</a:t>
            </a:r>
            <a:endParaRPr lang="ru-RU" sz="1700" dirty="0">
              <a:solidFill>
                <a:schemeClr val="bg2">
                  <a:lumMod val="10000"/>
                </a:schemeClr>
              </a:solidFill>
            </a:endParaRPr>
          </a:p>
          <a:p>
            <a:pPr algn="just"/>
            <a:r>
              <a:rPr lang="ru-RU" sz="1700" dirty="0" smtClean="0">
                <a:solidFill>
                  <a:schemeClr val="bg2">
                    <a:lumMod val="10000"/>
                  </a:schemeClr>
                </a:solidFill>
              </a:rPr>
              <a:t>3.Немедленно </a:t>
            </a:r>
            <a:r>
              <a:rPr lang="ru-RU" sz="1700" dirty="0">
                <a:solidFill>
                  <a:schemeClr val="bg2">
                    <a:lumMod val="10000"/>
                  </a:schemeClr>
                </a:solidFill>
              </a:rPr>
              <a:t>сообщить об обнаружении подозрительного предмета по телефону 112.</a:t>
            </a:r>
          </a:p>
          <a:p>
            <a:pPr algn="just"/>
            <a:r>
              <a:rPr lang="ru-RU" sz="1700" dirty="0" smtClean="0">
                <a:solidFill>
                  <a:schemeClr val="bg2">
                    <a:lumMod val="10000"/>
                  </a:schemeClr>
                </a:solidFill>
              </a:rPr>
              <a:t>4.Зафиксировать </a:t>
            </a:r>
            <a:r>
              <a:rPr lang="ru-RU" sz="1700" dirty="0">
                <a:solidFill>
                  <a:schemeClr val="bg2">
                    <a:lumMod val="10000"/>
                  </a:schemeClr>
                </a:solidFill>
              </a:rPr>
              <a:t>время и место обнаружения.</a:t>
            </a:r>
          </a:p>
          <a:p>
            <a:pPr algn="just"/>
            <a:r>
              <a:rPr lang="ru-RU" sz="1700" dirty="0" smtClean="0">
                <a:solidFill>
                  <a:schemeClr val="bg2">
                    <a:lumMod val="10000"/>
                  </a:schemeClr>
                </a:solidFill>
              </a:rPr>
              <a:t>5.По </a:t>
            </a:r>
            <a:r>
              <a:rPr lang="ru-RU" sz="1700" dirty="0">
                <a:solidFill>
                  <a:schemeClr val="bg2">
                    <a:lumMod val="10000"/>
                  </a:schemeClr>
                </a:solidFill>
              </a:rPr>
              <a:t>возможности обеспечить охрану подозрительного предмета и опасной зоны.</a:t>
            </a:r>
          </a:p>
          <a:p>
            <a:pPr algn="just"/>
            <a:r>
              <a:rPr lang="ru-RU" sz="1700" dirty="0" smtClean="0">
                <a:solidFill>
                  <a:schemeClr val="bg2">
                    <a:lumMod val="10000"/>
                  </a:schemeClr>
                </a:solidFill>
              </a:rPr>
              <a:t>6.Необходимо организовать эвакуацию </a:t>
            </a:r>
            <a:r>
              <a:rPr lang="ru-RU" sz="1700" dirty="0">
                <a:solidFill>
                  <a:schemeClr val="bg2">
                    <a:lumMod val="10000"/>
                  </a:schemeClr>
                </a:solidFill>
              </a:rPr>
              <a:t>людей с территории, прилегающей к опасной зоне.</a:t>
            </a:r>
          </a:p>
          <a:p>
            <a:pPr algn="just"/>
            <a:r>
              <a:rPr lang="ru-RU" sz="1700" dirty="0" smtClean="0">
                <a:solidFill>
                  <a:schemeClr val="bg2">
                    <a:lumMod val="10000"/>
                  </a:schemeClr>
                </a:solidFill>
              </a:rPr>
              <a:t>7.Дождаться </a:t>
            </a:r>
            <a:r>
              <a:rPr lang="ru-RU" sz="1700" dirty="0">
                <a:solidFill>
                  <a:schemeClr val="bg2">
                    <a:lumMod val="10000"/>
                  </a:schemeClr>
                </a:solidFill>
              </a:rPr>
              <a:t>прибытия представителей правоохранительных органов, указать место </a:t>
            </a:r>
            <a:r>
              <a:rPr lang="ru-RU" sz="1700" dirty="0" smtClean="0">
                <a:solidFill>
                  <a:schemeClr val="bg2">
                    <a:lumMod val="10000"/>
                  </a:schemeClr>
                </a:solidFill>
              </a:rPr>
              <a:t>расположения, время и обстоятельства обнаружения, а также описать </a:t>
            </a:r>
            <a:r>
              <a:rPr lang="ru-RU" sz="1700" dirty="0">
                <a:solidFill>
                  <a:schemeClr val="bg2">
                    <a:lumMod val="10000"/>
                  </a:schemeClr>
                </a:solidFill>
              </a:rPr>
              <a:t>внешний вид предмета.</a:t>
            </a:r>
          </a:p>
          <a:p>
            <a:pPr algn="just"/>
            <a:r>
              <a:rPr lang="ru-RU" sz="1700" dirty="0" smtClean="0">
                <a:solidFill>
                  <a:schemeClr val="bg2">
                    <a:lumMod val="10000"/>
                  </a:schemeClr>
                </a:solidFill>
              </a:rPr>
              <a:t>8.Далее </a:t>
            </a:r>
            <a:r>
              <a:rPr lang="ru-RU" sz="1700" dirty="0">
                <a:solidFill>
                  <a:schemeClr val="bg2">
                    <a:lumMod val="10000"/>
                  </a:schemeClr>
                </a:solidFill>
              </a:rPr>
              <a:t>действовать по указанию представителей правоохранительных органов</a:t>
            </a:r>
            <a:r>
              <a:rPr lang="ru-RU" sz="1700" dirty="0" smtClean="0">
                <a:solidFill>
                  <a:schemeClr val="bg2">
                    <a:lumMod val="10000"/>
                  </a:schemeClr>
                </a:solidFill>
              </a:rPr>
              <a:t>.</a:t>
            </a:r>
            <a:endParaRPr lang="ru-RU" sz="1700" dirty="0">
              <a:solidFill>
                <a:schemeClr val="bg2">
                  <a:lumMod val="10000"/>
                </a:schemeClr>
              </a:solidFill>
            </a:endParaRPr>
          </a:p>
        </p:txBody>
      </p:sp>
      <p:sp>
        <p:nvSpPr>
          <p:cNvPr id="5" name="TextBox 4"/>
          <p:cNvSpPr txBox="1"/>
          <p:nvPr/>
        </p:nvSpPr>
        <p:spPr>
          <a:xfrm>
            <a:off x="179512" y="836712"/>
            <a:ext cx="8833924" cy="584775"/>
          </a:xfrm>
          <a:prstGeom prst="rect">
            <a:avLst/>
          </a:prstGeom>
          <a:noFill/>
        </p:spPr>
        <p:txBody>
          <a:bodyPr wrap="square" rtlCol="0">
            <a:spAutoFit/>
          </a:bodyPr>
          <a:lstStyle/>
          <a:p>
            <a:pPr algn="ctr"/>
            <a:r>
              <a:rPr lang="ru-RU" sz="1600" b="1" cap="all" dirty="0"/>
              <a:t>УПРАВЛЕНИЕ ПО ОБЩЕСТВЕННОЙ БЕЗОПАСНОСТИ, ДЕЛАМ ГО, </a:t>
            </a:r>
            <a:r>
              <a:rPr lang="ru-RU" sz="1600" b="1" cap="all" dirty="0" smtClean="0"/>
              <a:t>ЧС И </a:t>
            </a:r>
            <a:r>
              <a:rPr lang="ru-RU" sz="1600" b="1" cap="all" dirty="0"/>
              <a:t>ЛИКВИДАЦИИ ПОСЛЕДСТВИЙ СТИХИЙНЫХ </a:t>
            </a:r>
            <a:r>
              <a:rPr lang="ru-RU" sz="1600" b="1" cap="all" dirty="0" smtClean="0"/>
              <a:t>БЕДСТВИЙ </a:t>
            </a:r>
            <a:r>
              <a:rPr lang="ru-RU" sz="1600" b="1" cap="all" dirty="0"/>
              <a:t>АДМИНИСТРАЦИИ ГОРОДСКОГО ОКРУГА СЫЗРАНЬ</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066" y="44624"/>
            <a:ext cx="631844" cy="796519"/>
          </a:xfrm>
          <a:prstGeom prst="rect">
            <a:avLst/>
          </a:prstGeom>
        </p:spPr>
      </p:pic>
    </p:spTree>
    <p:extLst>
      <p:ext uri="{BB962C8B-B14F-4D97-AF65-F5344CB8AC3E}">
        <p14:creationId xmlns:p14="http://schemas.microsoft.com/office/powerpoint/2010/main" val="24554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2"/>
          <p:cNvSpPr txBox="1">
            <a:spLocks/>
          </p:cNvSpPr>
          <p:nvPr/>
        </p:nvSpPr>
        <p:spPr>
          <a:xfrm>
            <a:off x="107504" y="2996952"/>
            <a:ext cx="8928992" cy="3024336"/>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a:lstStyle>
          <a:p>
            <a:pPr algn="just"/>
            <a:endParaRPr lang="ru-RU" dirty="0">
              <a:solidFill>
                <a:schemeClr val="bg2">
                  <a:lumMod val="10000"/>
                </a:schemeClr>
              </a:solidFill>
            </a:endParaRPr>
          </a:p>
          <a:p>
            <a:pPr algn="just"/>
            <a:endParaRPr lang="ru-RU" dirty="0">
              <a:solidFill>
                <a:schemeClr val="bg2">
                  <a:lumMod val="10000"/>
                </a:schemeClr>
              </a:solidFill>
            </a:endParaRPr>
          </a:p>
          <a:p>
            <a:pPr marL="228600" lvl="0" indent="-228600" algn="just">
              <a:buFont typeface="+mj-lt"/>
              <a:buAutoNum type="arabicPeriod"/>
            </a:pPr>
            <a:r>
              <a:rPr lang="ru-RU" sz="1800" dirty="0">
                <a:solidFill>
                  <a:schemeClr val="bg2">
                    <a:lumMod val="10000"/>
                  </a:schemeClr>
                </a:solidFill>
                <a:effectLst/>
              </a:rPr>
              <a:t>Во-первых, успокойтесь и не паникуйте, худшее уже произошло.</a:t>
            </a:r>
          </a:p>
          <a:p>
            <a:pPr marL="228600" lvl="0" indent="-228600" algn="just">
              <a:buFont typeface="+mj-lt"/>
              <a:buAutoNum type="arabicPeriod"/>
            </a:pPr>
            <a:r>
              <a:rPr lang="ru-RU" sz="1800" dirty="0">
                <a:solidFill>
                  <a:schemeClr val="bg2">
                    <a:lumMod val="10000"/>
                  </a:schemeClr>
                </a:solidFill>
                <a:effectLst/>
              </a:rPr>
              <a:t>Подготовьтесь морально к возможному суровому испытанию.</a:t>
            </a:r>
          </a:p>
          <a:p>
            <a:pPr marL="228600" lvl="0" indent="-228600" algn="just">
              <a:buFont typeface="+mj-lt"/>
              <a:buAutoNum type="arabicPeriod"/>
            </a:pPr>
            <a:r>
              <a:rPr lang="ru-RU" sz="1800" dirty="0">
                <a:solidFill>
                  <a:schemeClr val="bg2">
                    <a:lumMod val="10000"/>
                  </a:schemeClr>
                </a:solidFill>
                <a:effectLst/>
              </a:rPr>
              <a:t>С самого начала (особенно в первый час) и на протяжении всего происшествия выполняйте указания террористов.</a:t>
            </a:r>
          </a:p>
          <a:p>
            <a:pPr marL="228600" lvl="0" indent="-228600" algn="just">
              <a:buFont typeface="+mj-lt"/>
              <a:buAutoNum type="arabicPeriod"/>
            </a:pPr>
            <a:r>
              <a:rPr lang="ru-RU" sz="1800" dirty="0">
                <a:solidFill>
                  <a:schemeClr val="bg2">
                    <a:lumMod val="10000"/>
                  </a:schemeClr>
                </a:solidFill>
                <a:effectLst/>
              </a:rPr>
              <a:t>При общении разговаривайте спокойным голосом.</a:t>
            </a:r>
          </a:p>
          <a:p>
            <a:pPr marL="228600" lvl="0" indent="-228600" algn="just">
              <a:buFont typeface="+mj-lt"/>
              <a:buAutoNum type="arabicPeriod"/>
            </a:pPr>
            <a:r>
              <a:rPr lang="ru-RU" sz="1800" dirty="0">
                <a:solidFill>
                  <a:schemeClr val="bg2">
                    <a:lumMod val="10000"/>
                  </a:schemeClr>
                </a:solidFill>
                <a:effectLst/>
              </a:rPr>
              <a:t>Не привлекайте внимания террористов своим поведением, не оказывайте активного сопротивления. Это может усугубить ваше положение.</a:t>
            </a:r>
          </a:p>
          <a:p>
            <a:pPr marL="228600" lvl="0" indent="-228600" algn="just">
              <a:buFont typeface="+mj-lt"/>
              <a:buAutoNum type="arabicPeriod"/>
            </a:pPr>
            <a:r>
              <a:rPr lang="ru-RU" sz="1800" dirty="0">
                <a:solidFill>
                  <a:schemeClr val="bg2">
                    <a:lumMod val="10000"/>
                  </a:schemeClr>
                </a:solidFill>
                <a:effectLst/>
              </a:rPr>
              <a:t>Не выказывайте ненависть и пренебрежение к похитителям, не провоцируйте их.</a:t>
            </a:r>
          </a:p>
          <a:p>
            <a:pPr marL="228600" lvl="0" indent="-228600" algn="just">
              <a:buFont typeface="+mj-lt"/>
              <a:buAutoNum type="arabicPeriod"/>
            </a:pPr>
            <a:r>
              <a:rPr lang="ru-RU" sz="1800" dirty="0">
                <a:solidFill>
                  <a:schemeClr val="bg2">
                    <a:lumMod val="10000"/>
                  </a:schemeClr>
                </a:solidFill>
                <a:effectLst/>
              </a:rPr>
              <a:t>Не пытайтесь надавить на их сознательность и чувство жалости.</a:t>
            </a:r>
          </a:p>
          <a:p>
            <a:pPr marL="228600" lvl="0" indent="-228600" algn="just">
              <a:buFont typeface="+mj-lt"/>
              <a:buAutoNum type="arabicPeriod"/>
            </a:pPr>
            <a:r>
              <a:rPr lang="ru-RU" sz="1800" dirty="0">
                <a:solidFill>
                  <a:schemeClr val="bg2">
                    <a:lumMod val="10000"/>
                  </a:schemeClr>
                </a:solidFill>
                <a:effectLst/>
              </a:rPr>
              <a:t>Не высмеивайте их цели и стремления связанной с данной ситуацией</a:t>
            </a:r>
            <a:r>
              <a:rPr lang="ru-RU" sz="1800" dirty="0" smtClean="0">
                <a:solidFill>
                  <a:schemeClr val="bg2">
                    <a:lumMod val="10000"/>
                  </a:schemeClr>
                </a:solidFill>
                <a:effectLst/>
              </a:rPr>
              <a:t>.</a:t>
            </a:r>
          </a:p>
          <a:p>
            <a:pPr marL="228600" lvl="0" indent="-228600" algn="just">
              <a:buFont typeface="+mj-lt"/>
              <a:buAutoNum type="arabicPeriod"/>
            </a:pPr>
            <a:r>
              <a:rPr lang="ru-RU" sz="1800" dirty="0">
                <a:solidFill>
                  <a:schemeClr val="bg2">
                    <a:lumMod val="10000"/>
                  </a:schemeClr>
                </a:solidFill>
                <a:effectLst/>
              </a:rPr>
              <a:t>При возможности, заявите о своем плохом самочувствии, возможно, вас передадут медикам.</a:t>
            </a:r>
          </a:p>
          <a:p>
            <a:pPr marL="228600" lvl="0" indent="-228600" algn="just">
              <a:buFont typeface="+mj-lt"/>
              <a:buAutoNum type="arabicPeriod"/>
            </a:pPr>
            <a:r>
              <a:rPr lang="ru-RU" sz="1800" dirty="0">
                <a:solidFill>
                  <a:schemeClr val="bg2">
                    <a:lumMod val="10000"/>
                  </a:schemeClr>
                </a:solidFill>
                <a:effectLst/>
              </a:rPr>
              <a:t>Запомните как можно больше информации о террористах (их количество, вооружение, как выглядят, особенности внешности, телосложения, наличие акцента и стиль разговора, тематика разговора, темперамент, манера поведения).</a:t>
            </a:r>
          </a:p>
          <a:p>
            <a:pPr lvl="0" algn="just"/>
            <a:endParaRPr lang="ru-RU" sz="1800" dirty="0" smtClean="0">
              <a:solidFill>
                <a:schemeClr val="bg2">
                  <a:lumMod val="10000"/>
                </a:schemeClr>
              </a:solidFill>
              <a:effectLst/>
            </a:endParaRPr>
          </a:p>
          <a:p>
            <a:pPr marL="514350" indent="-514350" algn="just">
              <a:buFont typeface="+mj-lt"/>
              <a:buAutoNum type="arabicPeriod"/>
            </a:pPr>
            <a:endParaRPr lang="ru-RU" dirty="0">
              <a:solidFill>
                <a:schemeClr val="bg2">
                  <a:lumMod val="10000"/>
                </a:schemeClr>
              </a:solidFill>
            </a:endParaRPr>
          </a:p>
          <a:p>
            <a:pPr marL="514350" indent="-514350" algn="just">
              <a:buFont typeface="+mj-lt"/>
              <a:buAutoNum type="arabicPeriod"/>
            </a:pPr>
            <a:endParaRPr lang="ru-RU" dirty="0">
              <a:solidFill>
                <a:schemeClr val="bg2">
                  <a:lumMod val="10000"/>
                </a:schemeClr>
              </a:solidFill>
            </a:endParaRPr>
          </a:p>
        </p:txBody>
      </p:sp>
      <p:sp>
        <p:nvSpPr>
          <p:cNvPr id="3" name="Заголовок 2"/>
          <p:cNvSpPr>
            <a:spLocks noGrp="1"/>
          </p:cNvSpPr>
          <p:nvPr>
            <p:ph type="title"/>
          </p:nvPr>
        </p:nvSpPr>
        <p:spPr>
          <a:xfrm>
            <a:off x="467544" y="1196752"/>
            <a:ext cx="8208912" cy="207314"/>
          </a:xfrm>
        </p:spPr>
        <p:txBody>
          <a:bodyPr>
            <a:normAutofit fontScale="90000"/>
          </a:bodyPr>
          <a:lstStyle/>
          <a:p>
            <a:r>
              <a:rPr lang="ru-RU" dirty="0"/>
              <a:t/>
            </a:r>
            <a:br>
              <a:rPr lang="ru-RU" dirty="0"/>
            </a:br>
            <a:r>
              <a:rPr lang="ru-RU" sz="4000" dirty="0" smtClean="0"/>
              <a:t>Что делать, если вы стали заложником?</a:t>
            </a:r>
            <a:endParaRPr lang="ru-RU" sz="4000" dirty="0"/>
          </a:p>
        </p:txBody>
      </p:sp>
      <p:sp>
        <p:nvSpPr>
          <p:cNvPr id="9" name="TextBox 8"/>
          <p:cNvSpPr txBox="1"/>
          <p:nvPr/>
        </p:nvSpPr>
        <p:spPr>
          <a:xfrm>
            <a:off x="179512" y="836712"/>
            <a:ext cx="8833924" cy="584775"/>
          </a:xfrm>
          <a:prstGeom prst="rect">
            <a:avLst/>
          </a:prstGeom>
          <a:noFill/>
        </p:spPr>
        <p:txBody>
          <a:bodyPr wrap="square" rtlCol="0">
            <a:spAutoFit/>
          </a:bodyPr>
          <a:lstStyle/>
          <a:p>
            <a:pPr algn="ctr"/>
            <a:r>
              <a:rPr lang="ru-RU" sz="1600" b="1" cap="all" dirty="0"/>
              <a:t>УПРАВЛЕНИЕ ПО ОБЩЕСТВЕННОЙ БЕЗОПАСНОСТИ, ДЕЛАМ ГО, </a:t>
            </a:r>
            <a:r>
              <a:rPr lang="ru-RU" sz="1600" b="1" cap="all" dirty="0" smtClean="0"/>
              <a:t>ЧС И </a:t>
            </a:r>
            <a:r>
              <a:rPr lang="ru-RU" sz="1600" b="1" cap="all" dirty="0"/>
              <a:t>ЛИКВИДАЦИИ ПОСЛЕДСТВИЙ СТИХИЙНЫХ </a:t>
            </a:r>
            <a:r>
              <a:rPr lang="ru-RU" sz="1600" b="1" cap="all" dirty="0" smtClean="0"/>
              <a:t>БЕДСТВИЙ </a:t>
            </a:r>
            <a:r>
              <a:rPr lang="ru-RU" sz="1600" b="1" cap="all" dirty="0"/>
              <a:t>АДМИНИСТРАЦИИ ГОРОДСКОГО ОКРУГА СЫЗРАНЬ</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066" y="44624"/>
            <a:ext cx="631844" cy="796519"/>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2"/>
            <a:ext cx="8712968" cy="3528392"/>
          </a:xfrm>
          <a:effectLst>
            <a:outerShdw blurRad="50800" dist="38100" dir="2700000" algn="tl" rotWithShape="0">
              <a:prstClr val="black">
                <a:alpha val="40000"/>
              </a:prstClr>
            </a:outerShdw>
          </a:effectLst>
        </p:spPr>
        <p:txBody>
          <a:bodyPr>
            <a:normAutofit fontScale="70000" lnSpcReduction="20000"/>
          </a:bodyPr>
          <a:lstStyle/>
          <a:p>
            <a:pPr marL="514350" lvl="0" indent="-514350" algn="just">
              <a:buFont typeface="+mj-lt"/>
              <a:buAutoNum type="arabicPeriod" startAt="11"/>
            </a:pPr>
            <a:r>
              <a:rPr lang="ru-RU" dirty="0" smtClean="0">
                <a:solidFill>
                  <a:schemeClr val="bg2">
                    <a:lumMod val="10000"/>
                  </a:schemeClr>
                </a:solidFill>
              </a:rPr>
              <a:t>Постарайтесь </a:t>
            </a:r>
            <a:r>
              <a:rPr lang="ru-RU" dirty="0">
                <a:solidFill>
                  <a:schemeClr val="bg2">
                    <a:lumMod val="10000"/>
                  </a:schemeClr>
                </a:solidFill>
              </a:rPr>
              <a:t>определить место своего нахождения.</a:t>
            </a:r>
          </a:p>
          <a:p>
            <a:pPr marL="228600" lvl="0" indent="-228600" algn="just">
              <a:buFont typeface="+mj-lt"/>
              <a:buAutoNum type="arabicPeriod" startAt="11"/>
            </a:pPr>
            <a:r>
              <a:rPr lang="ru-RU" dirty="0">
                <a:solidFill>
                  <a:schemeClr val="bg2">
                    <a:lumMod val="10000"/>
                  </a:schemeClr>
                </a:solidFill>
              </a:rPr>
              <a:t>Сохраняйте умственную и физическую активность. Помните, чтобы вас вызволить делается все возможное.</a:t>
            </a:r>
          </a:p>
          <a:p>
            <a:pPr marL="228600" lvl="0" indent="-228600" algn="just">
              <a:buFont typeface="+mj-lt"/>
              <a:buAutoNum type="arabicPeriod" startAt="11"/>
            </a:pPr>
            <a:r>
              <a:rPr lang="ru-RU" dirty="0">
                <a:solidFill>
                  <a:schemeClr val="bg2">
                    <a:lumMod val="10000"/>
                  </a:schemeClr>
                </a:solidFill>
              </a:rPr>
              <a:t>Не пренебрегайте пищей, это поможет сохранить силы и здоровье.</a:t>
            </a:r>
          </a:p>
          <a:p>
            <a:pPr marL="228600" lvl="0" indent="-228600" algn="just">
              <a:buFont typeface="+mj-lt"/>
              <a:buAutoNum type="arabicPeriod" startAt="11"/>
            </a:pPr>
            <a:r>
              <a:rPr lang="ru-RU" dirty="0">
                <a:solidFill>
                  <a:schemeClr val="bg2">
                    <a:lumMod val="10000"/>
                  </a:schemeClr>
                </a:solidFill>
              </a:rPr>
              <a:t>Расположитесь подальше от окон и дверей. Старайтесь держаться на расстоянии от самих террористов.</a:t>
            </a:r>
          </a:p>
          <a:p>
            <a:pPr marL="228600" lvl="0" indent="-228600" algn="just">
              <a:buFont typeface="+mj-lt"/>
              <a:buAutoNum type="arabicPeriod" startAt="11"/>
            </a:pPr>
            <a:r>
              <a:rPr lang="ru-RU" dirty="0">
                <a:solidFill>
                  <a:schemeClr val="bg2">
                    <a:lumMod val="10000"/>
                  </a:schemeClr>
                </a:solidFill>
              </a:rPr>
              <a:t>При штурме здания ложитесь на пол лицом вниз, сложив руки на затылке. Не вскакивайте и не бегите к выходу, своими действиями вы можете подвергнуть себя дополнительной опасности, а также будете мешать штурмовой группе.</a:t>
            </a:r>
          </a:p>
          <a:p>
            <a:endParaRPr lang="ru-RU" dirty="0">
              <a:solidFill>
                <a:schemeClr val="bg2">
                  <a:lumMod val="1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4076450"/>
            <a:ext cx="4067104" cy="270656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76451"/>
            <a:ext cx="4067104" cy="2706566"/>
          </a:xfrm>
          <a:prstGeom prst="rect">
            <a:avLst/>
          </a:prstGeom>
        </p:spPr>
      </p:pic>
    </p:spTree>
    <p:extLst>
      <p:ext uri="{BB962C8B-B14F-4D97-AF65-F5344CB8AC3E}">
        <p14:creationId xmlns:p14="http://schemas.microsoft.com/office/powerpoint/2010/main" val="237060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836712"/>
            <a:ext cx="8833924" cy="584775"/>
          </a:xfrm>
          <a:prstGeom prst="rect">
            <a:avLst/>
          </a:prstGeom>
          <a:noFill/>
        </p:spPr>
        <p:txBody>
          <a:bodyPr wrap="square" rtlCol="0">
            <a:spAutoFit/>
          </a:bodyPr>
          <a:lstStyle/>
          <a:p>
            <a:pPr algn="ctr"/>
            <a:r>
              <a:rPr lang="ru-RU" sz="1600" b="1" cap="all" dirty="0"/>
              <a:t>УПРАВЛЕНИЕ ПО ОБЩЕСТВЕННОЙ БЕЗОПАСНОСТИ, ДЕЛАМ ГО, </a:t>
            </a:r>
            <a:r>
              <a:rPr lang="ru-RU" sz="1600" b="1" cap="all" dirty="0" smtClean="0"/>
              <a:t>ЧС И </a:t>
            </a:r>
            <a:r>
              <a:rPr lang="ru-RU" sz="1600" b="1" cap="all" dirty="0"/>
              <a:t>ЛИКВИДАЦИИ ПОСЛЕДСТВИЙ СТИХИЙНЫХ </a:t>
            </a:r>
            <a:r>
              <a:rPr lang="ru-RU" sz="1600" b="1" cap="all" dirty="0" smtClean="0"/>
              <a:t>БЕДСТВИЙ </a:t>
            </a:r>
            <a:r>
              <a:rPr lang="ru-RU" sz="1600" b="1" cap="all" dirty="0"/>
              <a:t>АДМИНИСТРАЦИИ ГОРОДСКОГО ОКРУГА СЫЗРАНЬ</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066" y="44624"/>
            <a:ext cx="631844" cy="796519"/>
          </a:xfrm>
          <a:prstGeom prst="rect">
            <a:avLst/>
          </a:prstGeom>
        </p:spPr>
      </p:pic>
      <p:sp>
        <p:nvSpPr>
          <p:cNvPr id="6" name="Заголовок 1"/>
          <p:cNvSpPr>
            <a:spLocks noGrp="1"/>
          </p:cNvSpPr>
          <p:nvPr>
            <p:ph type="title"/>
          </p:nvPr>
        </p:nvSpPr>
        <p:spPr>
          <a:xfrm>
            <a:off x="251520" y="1300214"/>
            <a:ext cx="8712968" cy="1048666"/>
          </a:xfrm>
        </p:spPr>
        <p:txBody>
          <a:bodyPr>
            <a:normAutofit fontScale="90000"/>
          </a:bodyPr>
          <a:lstStyle/>
          <a:p>
            <a:r>
              <a:rPr lang="ru-RU" sz="3600" dirty="0"/>
              <a:t>Памятка </a:t>
            </a:r>
            <a:r>
              <a:rPr lang="ru-RU" sz="3600" dirty="0" smtClean="0"/>
              <a:t>по </a:t>
            </a:r>
            <a:r>
              <a:rPr lang="ru-RU" sz="3600" dirty="0"/>
              <a:t>действиям в случае </a:t>
            </a:r>
            <a:r>
              <a:rPr lang="ru-RU" sz="3600" dirty="0" smtClean="0"/>
              <a:t>нападения </a:t>
            </a:r>
            <a:r>
              <a:rPr lang="ru-RU" sz="3600" dirty="0"/>
              <a:t>на </a:t>
            </a:r>
            <a:r>
              <a:rPr lang="ru-RU" sz="3600" dirty="0" smtClean="0"/>
              <a:t>учреждение здравоохранения.</a:t>
            </a:r>
            <a:endParaRPr lang="ru-RU" sz="3600" dirty="0"/>
          </a:p>
        </p:txBody>
      </p:sp>
      <p:sp>
        <p:nvSpPr>
          <p:cNvPr id="7" name="Прямоугольник 6"/>
          <p:cNvSpPr/>
          <p:nvPr/>
        </p:nvSpPr>
        <p:spPr>
          <a:xfrm>
            <a:off x="275994" y="2348880"/>
            <a:ext cx="8712968" cy="4401205"/>
          </a:xfrm>
          <a:prstGeom prst="rect">
            <a:avLst/>
          </a:prstGeom>
        </p:spPr>
        <p:txBody>
          <a:bodyPr wrap="square">
            <a:spAutoFit/>
          </a:bodyPr>
          <a:lstStyle/>
          <a:p>
            <a:pPr algn="just"/>
            <a:r>
              <a:rPr lang="ru-RU" sz="2000" dirty="0" smtClean="0"/>
              <a:t>	</a:t>
            </a:r>
            <a:r>
              <a:rPr lang="ru-RU" sz="2000" dirty="0" smtClean="0"/>
              <a:t>В случае скоротечной террористической </a:t>
            </a:r>
            <a:r>
              <a:rPr lang="ru-RU" sz="2000" dirty="0" smtClean="0"/>
              <a:t>атаки </a:t>
            </a:r>
            <a:r>
              <a:rPr lang="ru-RU" sz="2000" dirty="0"/>
              <a:t>на учреждение </a:t>
            </a:r>
            <a:r>
              <a:rPr lang="ru-RU" sz="2000" dirty="0" smtClean="0"/>
              <a:t>здравоохранения с </a:t>
            </a:r>
            <a:r>
              <a:rPr lang="ru-RU" sz="2000" dirty="0" smtClean="0"/>
              <a:t>применением огнестрельного оружия или любых других подручных средств (холодное оружие, отравляющие вещества, самодельные взрывные устройства и др.) запаса времени на организацию длительных мероприятий по обеспечению безопасности – нет.</a:t>
            </a:r>
          </a:p>
          <a:p>
            <a:pPr algn="just"/>
            <a:r>
              <a:rPr lang="ru-RU" sz="2000" dirty="0"/>
              <a:t>	</a:t>
            </a:r>
            <a:r>
              <a:rPr lang="ru-RU" sz="2000" dirty="0" smtClean="0"/>
              <a:t>Действия персонала учреждения должны быть просты и быстро реализуемы.</a:t>
            </a:r>
          </a:p>
          <a:p>
            <a:pPr algn="just"/>
            <a:r>
              <a:rPr lang="ru-RU" sz="2000" dirty="0"/>
              <a:t>	</a:t>
            </a:r>
            <a:r>
              <a:rPr lang="ru-RU" sz="2000" dirty="0" smtClean="0"/>
              <a:t>1. В момент нападения необходимо принять меры к обеспечению безопасности пациентов и коллег, а именно: </a:t>
            </a:r>
            <a:r>
              <a:rPr lang="ru-RU" sz="2000" dirty="0" smtClean="0"/>
              <a:t>закрыть следующий вход в здание (как правило в учреждениях здравоохранения каждый коридор и крыло отсекаются дверью) на ключ, а по возможности забаррикадировать его.</a:t>
            </a:r>
          </a:p>
          <a:p>
            <a:pPr algn="just"/>
            <a:r>
              <a:rPr lang="ru-RU" sz="2000" dirty="0"/>
              <a:t>	</a:t>
            </a:r>
            <a:r>
              <a:rPr lang="ru-RU" sz="2000" dirty="0" smtClean="0"/>
              <a:t>2. Оповестить силовые структуры </a:t>
            </a:r>
            <a:r>
              <a:rPr lang="ru-RU" sz="2000" b="1" dirty="0" smtClean="0"/>
              <a:t>нажав КТС или сделав звонок по линии 112.</a:t>
            </a:r>
          </a:p>
        </p:txBody>
      </p:sp>
    </p:spTree>
    <p:extLst>
      <p:ext uri="{BB962C8B-B14F-4D97-AF65-F5344CB8AC3E}">
        <p14:creationId xmlns:p14="http://schemas.microsoft.com/office/powerpoint/2010/main" val="37550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712968" cy="1584176"/>
          </a:xfrm>
          <a:effectLst>
            <a:outerShdw blurRad="50800" dist="38100" dir="2700000" algn="tl" rotWithShape="0">
              <a:prstClr val="black">
                <a:alpha val="40000"/>
              </a:prstClr>
            </a:outerShdw>
          </a:effectLst>
        </p:spPr>
        <p:txBody>
          <a:bodyPr>
            <a:normAutofit fontScale="25000" lnSpcReduction="20000"/>
          </a:bodyPr>
          <a:lstStyle/>
          <a:p>
            <a:pPr algn="just"/>
            <a:r>
              <a:rPr lang="ru-RU" sz="2800" dirty="0" smtClean="0">
                <a:solidFill>
                  <a:schemeClr val="bg2">
                    <a:lumMod val="10000"/>
                  </a:schemeClr>
                </a:solidFill>
              </a:rPr>
              <a:t>	</a:t>
            </a:r>
            <a:r>
              <a:rPr lang="ru-RU" sz="5600" dirty="0">
                <a:solidFill>
                  <a:schemeClr val="tx1"/>
                </a:solidFill>
              </a:rPr>
              <a:t>3. </a:t>
            </a:r>
            <a:r>
              <a:rPr lang="ru-RU" sz="5600" dirty="0" smtClean="0">
                <a:solidFill>
                  <a:schemeClr val="tx1"/>
                </a:solidFill>
              </a:rPr>
              <a:t>При наличии возможности организовать срочную эвакуацию ходячих пациентов и персонала. Для этого необходимо задать направление эвакуации, противоположное нахождению террориста. Для срочной эвакуации можно использовать любые входы и выходы из здания, а также оконные проемы 1 этажа.</a:t>
            </a:r>
          </a:p>
          <a:p>
            <a:pPr marL="457200" lvl="1" indent="0" algn="just">
              <a:buNone/>
            </a:pPr>
            <a:r>
              <a:rPr lang="ru-RU" sz="5600" dirty="0">
                <a:solidFill>
                  <a:schemeClr val="tx1"/>
                </a:solidFill>
              </a:rPr>
              <a:t>	</a:t>
            </a:r>
            <a:r>
              <a:rPr lang="ru-RU" sz="5600" dirty="0" smtClean="0">
                <a:solidFill>
                  <a:schemeClr val="tx1"/>
                </a:solidFill>
              </a:rPr>
              <a:t>4. В случае невозможности эвакуации, или когда остались не ходячие пациенты, принять меры к блокированию дверей в палаты и другие служебные помещения. При этом необходимо занять позицию не напротив дверного проема.</a:t>
            </a:r>
          </a:p>
          <a:p>
            <a:pPr algn="just"/>
            <a:r>
              <a:rPr lang="ru-RU" sz="5600" dirty="0">
                <a:solidFill>
                  <a:schemeClr val="tx1"/>
                </a:solidFill>
              </a:rPr>
              <a:t>	</a:t>
            </a:r>
            <a:r>
              <a:rPr lang="ru-RU" sz="5600" dirty="0" smtClean="0">
                <a:solidFill>
                  <a:schemeClr val="tx1"/>
                </a:solidFill>
              </a:rPr>
              <a:t>5. По возможности необходимо</a:t>
            </a:r>
            <a:r>
              <a:rPr lang="ru-RU" sz="5600" dirty="0">
                <a:solidFill>
                  <a:schemeClr val="tx1"/>
                </a:solidFill>
              </a:rPr>
              <a:t> </a:t>
            </a:r>
            <a:r>
              <a:rPr lang="ru-RU" sz="5600" dirty="0" smtClean="0">
                <a:solidFill>
                  <a:schemeClr val="tx1"/>
                </a:solidFill>
              </a:rPr>
              <a:t>ближе </a:t>
            </a:r>
            <a:r>
              <a:rPr lang="ru-RU" sz="5600" dirty="0">
                <a:solidFill>
                  <a:schemeClr val="tx1"/>
                </a:solidFill>
              </a:rPr>
              <a:t>пригнуться к полу, особенно вблизи окон. </a:t>
            </a:r>
            <a:r>
              <a:rPr lang="ru-RU" sz="5600" dirty="0">
                <a:solidFill>
                  <a:schemeClr val="tx1"/>
                </a:solidFill>
              </a:rPr>
              <a:t>Это правило особенно важно в случае штурма помещения. После освобождения необходимо оставаться на месте и дожидаться своей эвакуации, в противном случае существует возможность попасть под шальную пулю. </a:t>
            </a:r>
          </a:p>
        </p:txBody>
      </p:sp>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392611"/>
            <a:ext cx="5976938" cy="3268637"/>
          </a:xfrm>
          <a:prstGeom prst="rect">
            <a:avLst/>
          </a:prstGeom>
        </p:spPr>
      </p:pic>
    </p:spTree>
    <p:extLst>
      <p:ext uri="{BB962C8B-B14F-4D97-AF65-F5344CB8AC3E}">
        <p14:creationId xmlns:p14="http://schemas.microsoft.com/office/powerpoint/2010/main" val="168644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d7f1a7dc3f2debb97e065d9384e14bb16dc3ccb"/>
</p:tagLst>
</file>

<file path=ppt/theme/theme1.xml><?xml version="1.0" encoding="utf-8"?>
<a:theme xmlns:a="http://schemas.openxmlformats.org/drawingml/2006/main" name="Тема Offic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2789</TotalTime>
  <Words>782</Words>
  <Application>Microsoft Office PowerPoint</Application>
  <PresentationFormat>Экран (4:3)</PresentationFormat>
  <Paragraphs>94</Paragraphs>
  <Slides>15</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Calibri</vt:lpstr>
      <vt:lpstr>Тема Office</vt:lpstr>
      <vt:lpstr>Памятка по действиям при угрозе теракта</vt:lpstr>
      <vt:lpstr>Классификация террористических угроз</vt:lpstr>
      <vt:lpstr>Безопасность – прежде всего! </vt:lpstr>
      <vt:lpstr>Места возможных закладок опасных веществ и предметов</vt:lpstr>
      <vt:lpstr>Памятка по действиям при обнаружении опасных предметов и веществ.</vt:lpstr>
      <vt:lpstr> Что делать, если вы стали заложником?</vt:lpstr>
      <vt:lpstr>Презентация PowerPoint</vt:lpstr>
      <vt:lpstr>Памятка по действиям в случае нападения на учреждение здравоохранения.</vt:lpstr>
      <vt:lpstr>Презентация PowerPoint</vt:lpstr>
      <vt:lpstr>Презентация PowerPoint</vt:lpstr>
      <vt:lpstr>Памятка по действиям при опасности применения беспилотных летательных аппаратов. </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Белые соты</dc:title>
  <dc:creator>obstinate</dc:creator>
  <dc:description>Шаблон презентации с сайта https://presentation-creation.ru/</dc:description>
  <cp:lastModifiedBy>User</cp:lastModifiedBy>
  <cp:revision>835</cp:revision>
  <cp:lastPrinted>2023-06-21T09:01:50Z</cp:lastPrinted>
  <dcterms:created xsi:type="dcterms:W3CDTF">2018-02-25T09:09:03Z</dcterms:created>
  <dcterms:modified xsi:type="dcterms:W3CDTF">2024-04-10T06:07:23Z</dcterms:modified>
</cp:coreProperties>
</file>