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Pacifico" panose="020B0604020202020204" charset="-52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74DC6B-40A0-48BB-BBE5-C58369E195DB}">
  <a:tblStyle styleId="{8074DC6B-40A0-48BB-BBE5-C58369E195DB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7E6"/>
          </a:solidFill>
        </a:fill>
      </a:tcStyle>
    </a:wholeTbl>
    <a:band1H>
      <a:tcTxStyle/>
      <a:tcStyle>
        <a:tcBdr/>
        <a:fill>
          <a:solidFill>
            <a:srgbClr val="E0CC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CC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814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323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344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547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4771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3078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806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9245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8099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68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0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2953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032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851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258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66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871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45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605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080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88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title"/>
          </p:nvPr>
        </p:nvSpPr>
        <p:spPr>
          <a:xfrm>
            <a:off x="2592388" y="623888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40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ldNum" idx="12"/>
          </p:nvPr>
        </p:nvSpPr>
        <p:spPr>
          <a:xfrm>
            <a:off x="480313" y="941850"/>
            <a:ext cx="77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4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/>
        </p:nvSpPr>
        <p:spPr>
          <a:xfrm>
            <a:off x="2466975" y="647700"/>
            <a:ext cx="6096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4" name="Google Shape;94;p12"/>
          <p:cNvSpPr txBox="1"/>
          <p:nvPr/>
        </p:nvSpPr>
        <p:spPr>
          <a:xfrm>
            <a:off x="11114088" y="2905125"/>
            <a:ext cx="609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4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400" cy="1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/>
          <p:nvPr/>
        </p:nvSpPr>
        <p:spPr>
          <a:xfrm>
            <a:off x="2466975" y="647700"/>
            <a:ext cx="6096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11114088" y="2905125"/>
            <a:ext cx="6096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4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4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2592388" y="623888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 rot="5400000">
            <a:off x="5103813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 rot="5400000">
            <a:off x="7756613" y="2165505"/>
            <a:ext cx="5283900" cy="22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 rot="5400000">
            <a:off x="3185762" y="30855"/>
            <a:ext cx="5283900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2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200" cy="42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4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4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4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2592388" y="623888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2592388" y="623888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50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0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09" y="228612"/>
            <a:ext cx="2851257" cy="6639155"/>
            <a:chOff x="2487613" y="285750"/>
            <a:chExt cx="2428875" cy="5654676"/>
          </a:xfrm>
        </p:grpSpPr>
        <p:sp>
          <p:nvSpPr>
            <p:cNvPr id="7" name="Google Shape;7;p1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573338" y="2817813"/>
              <a:ext cx="700088" cy="2835274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3148013" y="1282700"/>
              <a:ext cx="1768475" cy="3448051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9" name="Google Shape;19;p1"/>
          <p:cNvGrpSpPr/>
          <p:nvPr/>
        </p:nvGrpSpPr>
        <p:grpSpPr>
          <a:xfrm>
            <a:off x="182702" y="2340"/>
            <a:ext cx="2357404" cy="6853318"/>
            <a:chOff x="6627813" y="194833"/>
            <a:chExt cx="1952625" cy="5678918"/>
          </a:xfrm>
        </p:grpSpPr>
        <p:sp>
          <p:nvSpPr>
            <p:cNvPr id="20" name="Google Shape;20;p1"/>
            <p:cNvSpPr/>
            <p:nvPr/>
          </p:nvSpPr>
          <p:spPr>
            <a:xfrm>
              <a:off x="6627813" y="194833"/>
              <a:ext cx="409575" cy="3646489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7037388" y="3811588"/>
              <a:ext cx="457200" cy="1852614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" name="Google Shape;32;p1"/>
          <p:cNvSpPr/>
          <p:nvPr/>
        </p:nvSpPr>
        <p:spPr>
          <a:xfrm>
            <a:off x="0" y="0"/>
            <a:ext cx="182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1"/>
          <p:cNvSpPr txBox="1">
            <a:spLocks noGrp="1"/>
          </p:cNvSpPr>
          <p:nvPr>
            <p:ph type="title"/>
          </p:nvPr>
        </p:nvSpPr>
        <p:spPr>
          <a:xfrm>
            <a:off x="2592388" y="623888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"/>
          <p:cNvSpPr txBox="1">
            <a:spLocks noGrp="1"/>
          </p:cNvSpPr>
          <p:nvPr>
            <p:ph type="body" idx="1"/>
          </p:nvPr>
        </p:nvSpPr>
        <p:spPr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1"/>
          <p:cNvSpPr txBox="1">
            <a:spLocks noGrp="1"/>
          </p:cNvSpPr>
          <p:nvPr>
            <p:ph type="dt" idx="10"/>
          </p:nvPr>
        </p:nvSpPr>
        <p:spPr>
          <a:xfrm>
            <a:off x="10361613" y="6130925"/>
            <a:ext cx="1146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1"/>
          <p:cNvSpPr txBox="1">
            <a:spLocks noGrp="1"/>
          </p:cNvSpPr>
          <p:nvPr>
            <p:ph type="ftr" idx="11"/>
          </p:nvPr>
        </p:nvSpPr>
        <p:spPr>
          <a:xfrm>
            <a:off x="2589213" y="613568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1"/>
          <p:cNvSpPr txBox="1">
            <a:spLocks noGrp="1"/>
          </p:cNvSpPr>
          <p:nvPr>
            <p:ph type="sldNum" idx="12"/>
          </p:nvPr>
        </p:nvSpPr>
        <p:spPr>
          <a:xfrm>
            <a:off x="531813" y="787400"/>
            <a:ext cx="779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2000" b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1139400" y="2004052"/>
            <a:ext cx="9913200" cy="209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Политравма</a:t>
            </a:r>
            <a:r>
              <a:rPr lang="ru-RU" sz="43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. Тактика оказания медицинской помощи при ЧС </a:t>
            </a:r>
            <a:endParaRPr sz="39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2"/>
          </p:nvPr>
        </p:nvSpPr>
        <p:spPr>
          <a:xfrm>
            <a:off x="7697550" y="4702486"/>
            <a:ext cx="4414800" cy="14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🠶"/>
            </a:pPr>
            <a:r>
              <a:rPr lang="ru-RU"/>
              <a:t>Подготовила фельдшер скорой медицинской помощи 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ru-RU"/>
              <a:t>      ГБУЗ СО «Сызранская ЦГРБ»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ru-RU"/>
              <a:t>      Симонова М.Ю.</a:t>
            </a:r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88" y="25975"/>
            <a:ext cx="3704133" cy="18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1674450" y="25975"/>
            <a:ext cx="2135700" cy="16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990000"/>
                </a:solidFill>
                <a:latin typeface="Pacifico"/>
                <a:ea typeface="Pacifico"/>
                <a:cs typeface="Pacifico"/>
                <a:sym typeface="Pacifico"/>
              </a:rPr>
              <a:t>СЫЗРАНЬ</a:t>
            </a:r>
            <a:endParaRPr sz="1800" b="1" dirty="0">
              <a:solidFill>
                <a:srgbClr val="99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ЦЕНТРАЛЬНАЯ ГОРОДСКАЯ </a:t>
            </a:r>
            <a:endParaRPr sz="1800" b="1" dirty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И РАЙОННАЯ БОЛЬНИЦА</a:t>
            </a:r>
            <a:endParaRPr sz="1800" b="1" dirty="0">
              <a:solidFill>
                <a:srgbClr val="CC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4">
            <a:alphaModFix/>
          </a:blip>
          <a:srcRect l="1831" t="1460" r="-821" b="21681"/>
          <a:stretch/>
        </p:blipFill>
        <p:spPr>
          <a:xfrm>
            <a:off x="240325" y="4103150"/>
            <a:ext cx="5148225" cy="2664775"/>
          </a:xfrm>
          <a:prstGeom prst="flowChartInputOutpu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63648" y="82775"/>
            <a:ext cx="2772749" cy="21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>
            <a:spLocks noGrp="1"/>
          </p:cNvSpPr>
          <p:nvPr>
            <p:ph type="body" idx="1"/>
          </p:nvPr>
        </p:nvSpPr>
        <p:spPr>
          <a:xfrm>
            <a:off x="1718526" y="1355428"/>
            <a:ext cx="9212100" cy="4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А- дыхательные пути ( храп, стридор, тишина);</a:t>
            </a:r>
            <a:endParaRPr/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В- дыхание (наличие, глубина, частота, усилие);</a:t>
            </a:r>
            <a:endParaRPr/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С кровообращение (пульс на лучевой/сонной артерии, частота, ритм, цвет кожи, температура, влажность, капиллярное наполнение);</a:t>
            </a:r>
            <a:endParaRPr/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D – неврологический статус (Сознание или без, глаза, вербальная и двигательная реакция);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Е- внешний вид (раздеть, осмотреть, контроль температуры).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1868525" y="88195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="1"/>
              <a:t>Основополагающие принципы ATLS</a:t>
            </a:r>
            <a:endParaRPr b="1"/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4050" y="0"/>
            <a:ext cx="1547949" cy="154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body" idx="1"/>
          </p:nvPr>
        </p:nvSpPr>
        <p:spPr>
          <a:xfrm>
            <a:off x="1126436" y="1802296"/>
            <a:ext cx="10378200" cy="41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Знать возможности близлежащих больниц и самые быстрые пути к ним;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Оценить экстренность транспортировки с учетом состояния пациента;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Оценить риски при перевозке и по возможности устранить их. </a:t>
            </a:r>
            <a:b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(организованные критерии транспортировки в травматологический центр могут сократить время до окончательного хирургического лечения).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1868525" y="88195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Транспортировка -медицинская эвакуация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" name="Google Shape;220;p29"/>
          <p:cNvGraphicFramePr/>
          <p:nvPr/>
        </p:nvGraphicFramePr>
        <p:xfrm>
          <a:off x="1553901" y="31689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{8074DC6B-40A0-48BB-BBE5-C58369E195DB}</a:tableStyleId>
              </a:tblPr>
              <a:tblGrid>
                <a:gridCol w="3167275"/>
                <a:gridCol w="3299800"/>
                <a:gridCol w="2915475"/>
              </a:tblGrid>
              <a:tr h="293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Первый уровень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Второй уровень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Третий уровень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  <a:tr h="2843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«Самарская областная клиническая больница имени Середавина» г.Самара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1125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112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«Тольяттинская городская больница №5» г.Тольятти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«Сызранская центральная городская и районная больница» г.Сызрань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ГБУЗ СО «Октябрьская ЦГБ» г.Октябрьск</a:t>
                      </a:r>
                      <a:endParaRPr sz="2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1868525" y="88195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/>
              <a:t>Приказ МЗ СО от 29.09.15 №1414 </a:t>
            </a:r>
            <a:br>
              <a:rPr lang="ru-RU" sz="2800" b="1"/>
            </a:br>
            <a:r>
              <a:rPr lang="ru-RU" sz="2800" b="1"/>
              <a:t>«</a:t>
            </a:r>
            <a:r>
              <a:rPr lang="ru-RU" sz="2400" b="1"/>
              <a:t>О совершенствовании организации мед.помощи пострадавшим с сочетанными, множественными и изолированными травмами на территории Самарской области».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800" b="1"/>
              <a:t/>
            </a:r>
            <a:br>
              <a:rPr lang="ru-RU" sz="2800" b="1"/>
            </a:br>
            <a:r>
              <a:rPr lang="ru-RU" sz="2800" b="1"/>
              <a:t>Травмоцентры разных уровней:</a:t>
            </a:r>
            <a:endParaRPr sz="2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body" idx="2"/>
          </p:nvPr>
        </p:nvSpPr>
        <p:spPr>
          <a:xfrm>
            <a:off x="518160" y="1749287"/>
            <a:ext cx="7402084" cy="494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Основной и базовый принцип оказания скорой медицинской помощи при политравме является принцип поддержания жизненных показателей на месте происшествия и при транспортировке пострадавшего. В комбинации с процедурами и приёмами, устраняющими дополнительную травматизацию с условием быстрейшей доставки таких пациентов в стационар.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Для политравм актуален термин «Золотой час».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1868525" y="88195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latin typeface="Times New Roman"/>
                <a:ea typeface="Times New Roman"/>
                <a:cs typeface="Times New Roman"/>
                <a:sym typeface="Times New Roman"/>
              </a:rPr>
              <a:t>Правило «Золотого часа» на скорой медицинской помощи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244" y="1952795"/>
            <a:ext cx="3966955" cy="396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 idx="4294967295"/>
          </p:nvPr>
        </p:nvSpPr>
        <p:spPr>
          <a:xfrm>
            <a:off x="1868525" y="88195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4000" b="1">
                <a:latin typeface="Times New Roman"/>
                <a:ea typeface="Times New Roman"/>
                <a:cs typeface="Times New Roman"/>
                <a:sym typeface="Times New Roman"/>
              </a:rPr>
              <a:t>Правило «Золотого часа»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34" name="Google Shape;234;p31"/>
          <p:cNvPicPr preferRelativeResize="0"/>
          <p:nvPr/>
        </p:nvPicPr>
        <p:blipFill rotWithShape="1">
          <a:blip r:embed="rId3">
            <a:alphaModFix/>
          </a:blip>
          <a:srcRect b="1681"/>
          <a:stretch/>
        </p:blipFill>
        <p:spPr>
          <a:xfrm>
            <a:off x="3302825" y="1396875"/>
            <a:ext cx="6497801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0975" y="4091423"/>
            <a:ext cx="1838276" cy="183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88528">
            <a:off x="2384286" y="4326294"/>
            <a:ext cx="1843781" cy="85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6">
            <a:alphaModFix/>
          </a:blip>
          <a:srcRect l="-6260" t="13969" r="6260" b="-13969"/>
          <a:stretch/>
        </p:blipFill>
        <p:spPr>
          <a:xfrm>
            <a:off x="2512500" y="1396870"/>
            <a:ext cx="1587350" cy="13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">
            <a:off x="6436491" y="763933"/>
            <a:ext cx="1669400" cy="84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body" idx="1"/>
          </p:nvPr>
        </p:nvSpPr>
        <p:spPr>
          <a:xfrm>
            <a:off x="1622050" y="1696350"/>
            <a:ext cx="5892000" cy="49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SzPts val="2900"/>
              <a:buChar char="🠶"/>
            </a:pPr>
            <a:r>
              <a:rPr lang="ru-RU" sz="2900">
                <a:latin typeface="Times New Roman"/>
                <a:ea typeface="Times New Roman"/>
                <a:cs typeface="Times New Roman"/>
                <a:sym typeface="Times New Roman"/>
              </a:rPr>
              <a:t>Приподнятое положение головы;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2900"/>
              <a:buChar char="🠶"/>
            </a:pPr>
            <a:r>
              <a:rPr lang="ru-RU" sz="2900">
                <a:latin typeface="Times New Roman"/>
                <a:ea typeface="Times New Roman"/>
                <a:cs typeface="Times New Roman"/>
                <a:sym typeface="Times New Roman"/>
              </a:rPr>
              <a:t>устранение причин, нарушающих венозный отток из полости черепа;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2900"/>
              <a:buChar char="🠶"/>
            </a:pPr>
            <a:r>
              <a:rPr lang="ru-RU" sz="2900">
                <a:latin typeface="Times New Roman"/>
                <a:ea typeface="Times New Roman"/>
                <a:cs typeface="Times New Roman"/>
                <a:sym typeface="Times New Roman"/>
              </a:rPr>
              <a:t>борьба с гипертермией;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2900"/>
              <a:buChar char="🠶"/>
            </a:pPr>
            <a:r>
              <a:rPr lang="ru-RU" sz="2900">
                <a:latin typeface="Times New Roman"/>
                <a:ea typeface="Times New Roman"/>
                <a:cs typeface="Times New Roman"/>
                <a:sym typeface="Times New Roman"/>
              </a:rPr>
              <a:t>купирование судорог с помощью седативных препаратов;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2900"/>
              <a:buChar char="🠶"/>
            </a:pPr>
            <a:r>
              <a:rPr lang="ru-RU" sz="2900">
                <a:latin typeface="Times New Roman"/>
                <a:ea typeface="Times New Roman"/>
                <a:cs typeface="Times New Roman"/>
                <a:sym typeface="Times New Roman"/>
              </a:rPr>
              <a:t>адекватная оксигенация, устранение гиперкапнии.</a:t>
            </a:r>
            <a:endParaRPr sz="2100"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68525" y="88195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3200" b="1">
                <a:latin typeface="Times New Roman"/>
                <a:ea typeface="Times New Roman"/>
                <a:cs typeface="Times New Roman"/>
                <a:sym typeface="Times New Roman"/>
              </a:rPr>
              <a:t>Интенсивная терапии на догоспитальном этапе у пострадавших с ЧМТ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650" y="1412775"/>
            <a:ext cx="4941599" cy="49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2592388" y="623888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sp>
        <p:nvSpPr>
          <p:cNvPr id="251" name="Google Shape;251;p33"/>
          <p:cNvSpPr txBox="1">
            <a:spLocks noGrp="1"/>
          </p:cNvSpPr>
          <p:nvPr>
            <p:ph type="body" idx="1"/>
          </p:nvPr>
        </p:nvSpPr>
        <p:spPr>
          <a:xfrm>
            <a:off x="2215924" y="506450"/>
            <a:ext cx="8514600" cy="51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latin typeface="Times New Roman"/>
                <a:ea typeface="Times New Roman"/>
                <a:cs typeface="Times New Roman"/>
                <a:sym typeface="Times New Roman"/>
              </a:rPr>
              <a:t>Необходимость восстановления ОЦК и устранение последствий кровопотери при гиповолемическом шоке — одна из приоритетных задач догоспитального этапа интенсивной терапии.</a:t>
            </a:r>
            <a:endParaRPr/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224200" y="2834061"/>
            <a:ext cx="2372850" cy="356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42739">
            <a:off x="5093576" y="3395002"/>
            <a:ext cx="2759301" cy="29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64078">
            <a:off x="688150" y="3412101"/>
            <a:ext cx="3756926" cy="37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375" y="302713"/>
            <a:ext cx="1696175" cy="16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>
            <a:spLocks noGrp="1"/>
          </p:cNvSpPr>
          <p:nvPr>
            <p:ph type="title"/>
          </p:nvPr>
        </p:nvSpPr>
        <p:spPr>
          <a:xfrm>
            <a:off x="1868525" y="88206"/>
            <a:ext cx="89121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latin typeface="Times New Roman"/>
                <a:ea typeface="Times New Roman"/>
                <a:cs typeface="Times New Roman"/>
                <a:sym typeface="Times New Roman"/>
              </a:rPr>
              <a:t>Классификация по степени  гиповолемии и возможности развития шока</a:t>
            </a:r>
            <a:endParaRPr b="1"/>
          </a:p>
        </p:txBody>
      </p:sp>
      <p:graphicFrame>
        <p:nvGraphicFramePr>
          <p:cNvPr id="261" name="Google Shape;261;p34"/>
          <p:cNvGraphicFramePr/>
          <p:nvPr/>
        </p:nvGraphicFramePr>
        <p:xfrm>
          <a:off x="1740675" y="2630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{8074DC6B-40A0-48BB-BBE5-C58369E195DB}</a:tableStyleId>
              </a:tblPr>
              <a:tblGrid>
                <a:gridCol w="4583900"/>
                <a:gridCol w="4583900"/>
              </a:tblGrid>
              <a:tr h="7213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Гиповолемия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Дефицит ОЦК (%)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  <a:tr h="7213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класс (легкая)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15% и менее (&lt; 750 мл)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  <a:tr h="7213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класс (средняя)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20-25% (1000 – 1250 мл)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  <a:tr h="7213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класс (тяжелая)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30-40% (1500 – 2000 мл)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  <a:tr h="7213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класс (крайне тяжелая)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Более 40% (&gt; 2000 мл)</a:t>
                      </a:r>
                      <a:endParaRPr sz="2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>
            <a:spLocks noGrp="1"/>
          </p:cNvSpPr>
          <p:nvPr>
            <p:ph type="title"/>
          </p:nvPr>
        </p:nvSpPr>
        <p:spPr>
          <a:xfrm>
            <a:off x="1868525" y="88206"/>
            <a:ext cx="89121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/>
              <a:t>Критерии эффективности инфузионной терапии при гиповолемическом шоке: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35"/>
          <p:cNvSpPr txBox="1">
            <a:spLocks noGrp="1"/>
          </p:cNvSpPr>
          <p:nvPr>
            <p:ph type="body" idx="1"/>
          </p:nvPr>
        </p:nvSpPr>
        <p:spPr>
          <a:xfrm>
            <a:off x="1866875" y="1715775"/>
            <a:ext cx="8915400" cy="46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l" rtl="0">
              <a:spcBef>
                <a:spcPts val="0"/>
              </a:spcBef>
              <a:spcAft>
                <a:spcPts val="0"/>
              </a:spcAft>
              <a:buSzPts val="3500"/>
              <a:buChar char="🠶"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Повышение и стабилизация систолического АД на уровне выше 100 мм рт. ст.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3500"/>
              <a:buChar char="🠶"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Снижение ЧСС ниже 100 уд/мин.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3500"/>
              <a:buChar char="🠶"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Восстановление сознания (признак адекватной перфузии головного мозга).</a:t>
            </a:r>
            <a:endParaRPr sz="2100"/>
          </a:p>
          <a:p>
            <a:pPr marL="342900" lvl="0" indent="-361950" algn="l" rtl="0">
              <a:spcBef>
                <a:spcPts val="1000"/>
              </a:spcBef>
              <a:spcAft>
                <a:spcPts val="0"/>
              </a:spcAft>
              <a:buSzPts val="3500"/>
              <a:buChar char="🠶"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Улучшение микроциркуляции (цвета и температуры кожных покровов).</a:t>
            </a:r>
            <a:endParaRPr sz="2100"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title"/>
          </p:nvPr>
        </p:nvSpPr>
        <p:spPr>
          <a:xfrm>
            <a:off x="2045288" y="460488"/>
            <a:ext cx="35052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body" idx="2"/>
          </p:nvPr>
        </p:nvSpPr>
        <p:spPr>
          <a:xfrm>
            <a:off x="5682200" y="257100"/>
            <a:ext cx="6420600" cy="57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Одним из важнейших факторов при оказании помощи при политравме на догоспитальном этапе является - </a:t>
            </a:r>
            <a:r>
              <a:rPr lang="ru-RU" sz="2700" b="1">
                <a:latin typeface="Times New Roman"/>
                <a:ea typeface="Times New Roman"/>
                <a:cs typeface="Times New Roman"/>
                <a:sym typeface="Times New Roman"/>
              </a:rPr>
              <a:t>адекватное обезболивание, </a:t>
            </a: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необходимое условие профилактики болевого шока. В качестве обезболивающих могут быть использованы следующие средства: 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- опиоидные ( центральные анальгетики)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: морфин, промедол, фентанил, трамал,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кетамин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- препараты из группы НПВС : анальгин,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индометацин, кеторол, кетонал, найс,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перфалган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- местные анестетики : новокаин,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лидокаин, наропин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00" y="328100"/>
            <a:ext cx="5427900" cy="3952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4">
            <a:alphaModFix/>
          </a:blip>
          <a:srcRect l="-4920" t="9010" r="4920" b="-9009"/>
          <a:stretch/>
        </p:blipFill>
        <p:spPr>
          <a:xfrm>
            <a:off x="300725" y="2879650"/>
            <a:ext cx="3247225" cy="324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1854063" y="102363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Статистика</a:t>
            </a:r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body" idx="1"/>
          </p:nvPr>
        </p:nvSpPr>
        <p:spPr>
          <a:xfrm>
            <a:off x="1780725" y="741100"/>
            <a:ext cx="9058800" cy="55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8300" algn="just" rtl="0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По данным ВОЗ в мире ежегодно более 5 млн. человек погибают от травм и других внешних причин, а в возрастных группах до 49 лет травмы занимают третье место в общей структуре смертности населения.</a:t>
            </a:r>
            <a:endParaRPr sz="2200"/>
          </a:p>
          <a:p>
            <a:pPr marL="342900" lvl="0" indent="-368300" algn="just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По данным отечественной статистики 65% летальных исходов обусловлены множественной и сочетанной травмой.</a:t>
            </a:r>
            <a:endParaRPr sz="2200"/>
          </a:p>
          <a:p>
            <a:pPr marL="342900" lvl="0" indent="-3683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По г. Сызрани и Октябрьска; Сызранского и Шигонского районов количество сочетанных  и комбинированных травм 64 случая, из них с летальным исходом 2%.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612" y="4456525"/>
            <a:ext cx="5656775" cy="24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1639950" y="88206"/>
            <a:ext cx="89121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Основные направления развития догоспитального этапа:</a:t>
            </a:r>
            <a:endParaRPr sz="3200" b="1"/>
          </a:p>
        </p:txBody>
      </p:sp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708132" y="1308175"/>
            <a:ext cx="10775700" cy="45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повышение профессиональной компетентности лиц, оказывающих первую помощь пострадавшим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 для оперативного выдвижения специализированных бригад скорой медицинской помощи на место происшествий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оптимизация стандартов оказания экстренной медицинской помощи пострадавшим при травмах на догоспитальном этапе;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расширение практической подготовки сотрудников диспетчерских служб территориальных центров медицины катастроф, станций скорой медицинской помощи и ведущих больниц муниципального звена по получению информации о ДТП и других ЧС, быстрой её аналитической оценке и выработке оптимального решения на ликвидацию медико-санитарных последствий, указанных трагедий на проводимых в ходе повседневной деятельности штабных, командно-штабных, комплексных учениях и тренировок.</a:t>
            </a:r>
            <a:endParaRPr/>
          </a:p>
          <a:p>
            <a:pPr marL="342900" lvl="0" indent="-190500" algn="l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8"/>
          <p:cNvPicPr preferRelativeResize="0"/>
          <p:nvPr/>
        </p:nvPicPr>
        <p:blipFill rotWithShape="1">
          <a:blip r:embed="rId3">
            <a:alphaModFix/>
          </a:blip>
          <a:srcRect l="6939" t="-3379" r="-6940" b="3380"/>
          <a:stretch/>
        </p:blipFill>
        <p:spPr>
          <a:xfrm rot="842896">
            <a:off x="9762749" y="720276"/>
            <a:ext cx="2822252" cy="19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 txBox="1">
            <a:spLocks noGrp="1"/>
          </p:cNvSpPr>
          <p:nvPr>
            <p:ph type="title"/>
          </p:nvPr>
        </p:nvSpPr>
        <p:spPr>
          <a:xfrm>
            <a:off x="1639950" y="1744503"/>
            <a:ext cx="89121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/>
              <a:t>Спасибо за внимание</a:t>
            </a:r>
            <a:endParaRPr sz="6000" b="1"/>
          </a:p>
        </p:txBody>
      </p:sp>
      <p:pic>
        <p:nvPicPr>
          <p:cNvPr id="288" name="Google Shape;2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1400"/>
            <a:ext cx="2781903" cy="278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1325" y="4285806"/>
            <a:ext cx="12192000" cy="264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1854063" y="102363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err="1" smtClean="0"/>
              <a:t>Политравма</a:t>
            </a:r>
            <a:r>
              <a:rPr lang="ru-RU" b="1" dirty="0" smtClean="0"/>
              <a:t>. </a:t>
            </a:r>
            <a:r>
              <a:rPr lang="ru-RU" sz="3200" b="1" dirty="0"/>
              <a:t>Определение</a:t>
            </a:r>
            <a:endParaRPr sz="3200" b="1" dirty="0"/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1527500" y="1241375"/>
            <a:ext cx="7937100" cy="51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Политравмами является одновременное повреждение двух или более из семи анатомических областей тела (голова ,шея, грудь, живот, таз, конечности ,позвоночник), представляющие опасность для жизни или здоровья пострадавшего и требующие оказания неотложной медицинской помощи.Для политравмы характерно наличие синдрома взаимного отягощения, который без должной медицинской помощи может привести к ухудшению состояния, вплоть до летального исхода.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Char char="🠶"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9312" y="1601813"/>
            <a:ext cx="2649542" cy="5169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1854063" y="102363"/>
            <a:ext cx="8912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 err="1" smtClean="0"/>
              <a:t>Политравма</a:t>
            </a:r>
            <a:r>
              <a:rPr lang="ru-RU" b="1" dirty="0" smtClean="0"/>
              <a:t>. </a:t>
            </a:r>
            <a:r>
              <a:rPr lang="ru-RU" b="1" dirty="0"/>
              <a:t>Классификация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1283448" y="653172"/>
            <a:ext cx="75342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Политравма</a:t>
            </a:r>
            <a:r>
              <a:rPr lang="ru-RU" sz="33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300" dirty="0" smtClean="0">
                <a:latin typeface="Times New Roman"/>
                <a:ea typeface="Times New Roman"/>
                <a:cs typeface="Times New Roman"/>
                <a:sym typeface="Times New Roman"/>
              </a:rPr>
              <a:t>делится </a:t>
            </a:r>
            <a:r>
              <a:rPr lang="ru-RU" sz="33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ru-RU" sz="3300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33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1"/>
          </p:nvPr>
        </p:nvSpPr>
        <p:spPr>
          <a:xfrm>
            <a:off x="933456" y="1256840"/>
            <a:ext cx="10325100" cy="4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1950" algn="just" rtl="0">
              <a:spcBef>
                <a:spcPts val="0"/>
              </a:spcBef>
              <a:spcAft>
                <a:spcPts val="0"/>
              </a:spcAft>
              <a:buSzPts val="2700"/>
              <a:buChar char="🠶"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Сочетанные травмы-это повреждение двух и более органов в разных полостях(разрыв легкого и печени) или внутренних органов и опорно-двигательного аппарата( ушиб головного мозга+ перелом бедра). 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61950" algn="just" rtl="0">
              <a:spcBef>
                <a:spcPts val="0"/>
              </a:spcBef>
              <a:spcAft>
                <a:spcPts val="0"/>
              </a:spcAft>
              <a:buSzPts val="2700"/>
              <a:buChar char="🠶"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Множественные травмы - это повреждение двух и более органов в одной полости(печени и селезёнки) или несколько сигмегментов опорно-двигательного аппарата( перелом бедра и голени).</a:t>
            </a:r>
            <a:endParaRPr sz="2100"/>
          </a:p>
          <a:p>
            <a:pPr marL="342900" lvl="0" indent="-361950" algn="just" rtl="0">
              <a:spcBef>
                <a:spcPts val="1000"/>
              </a:spcBef>
              <a:spcAft>
                <a:spcPts val="0"/>
              </a:spcAft>
              <a:buSzPts val="2700"/>
              <a:buChar char="🠶"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Комбинированные травмы - это повреждение при одновременном взаимодействии двух или более травмирующих факторов различной природы( механического, термического, химического , радиационного) Например, травма бедра+ ожог</a:t>
            </a:r>
            <a:endParaRPr sz="21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7650" y="5503824"/>
            <a:ext cx="2517920" cy="12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128125" y="1303235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latin typeface="Times New Roman"/>
                <a:ea typeface="Times New Roman"/>
                <a:cs typeface="Times New Roman"/>
                <a:sym typeface="Times New Roman"/>
              </a:rPr>
              <a:t>Причины политравмы могут быть связаны со следующими факторами: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body" idx="1"/>
          </p:nvPr>
        </p:nvSpPr>
        <p:spPr>
          <a:xfrm>
            <a:off x="654075" y="2684901"/>
            <a:ext cx="10126500" cy="19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🠶"/>
            </a:pPr>
            <a:r>
              <a:rPr lang="ru-RU" sz="3200">
                <a:latin typeface="Times New Roman"/>
                <a:ea typeface="Times New Roman"/>
                <a:cs typeface="Times New Roman"/>
                <a:sym typeface="Times New Roman"/>
              </a:rPr>
              <a:t>Травматизм военного времени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3200"/>
              <a:buChar char="🠶"/>
            </a:pPr>
            <a:r>
              <a:rPr lang="ru-RU" sz="3200">
                <a:latin typeface="Times New Roman"/>
                <a:ea typeface="Times New Roman"/>
                <a:cs typeface="Times New Roman"/>
                <a:sym typeface="Times New Roman"/>
              </a:rPr>
              <a:t>Падение с высоты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3200"/>
              <a:buChar char="🠶"/>
            </a:pPr>
            <a:r>
              <a:rPr lang="ru-RU" sz="3200">
                <a:latin typeface="Times New Roman"/>
                <a:ea typeface="Times New Roman"/>
                <a:cs typeface="Times New Roman"/>
                <a:sym typeface="Times New Roman"/>
              </a:rPr>
              <a:t>Дорожно-транспортные происшествия</a:t>
            </a:r>
            <a:endParaRPr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1868475" y="102370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err="1" smtClean="0"/>
              <a:t>Политравма</a:t>
            </a:r>
            <a:r>
              <a:rPr lang="ru-RU" b="1" dirty="0" smtClean="0"/>
              <a:t>. </a:t>
            </a:r>
            <a:r>
              <a:rPr lang="ru-RU" sz="3200" b="1" dirty="0"/>
              <a:t>Этиология</a:t>
            </a:r>
            <a:endParaRPr sz="3200" b="1" dirty="0"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075" y="4558150"/>
            <a:ext cx="4675426" cy="22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0482" y="3840488"/>
            <a:ext cx="4519777" cy="31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5">
            <a:alphaModFix/>
          </a:blip>
          <a:srcRect r="77959" b="49937"/>
          <a:stretch/>
        </p:blipFill>
        <p:spPr>
          <a:xfrm>
            <a:off x="9039925" y="945400"/>
            <a:ext cx="1564300" cy="311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5">
            <a:alphaModFix/>
          </a:blip>
          <a:srcRect l="1104" t="49937" r="78926"/>
          <a:stretch/>
        </p:blipFill>
        <p:spPr>
          <a:xfrm>
            <a:off x="10839350" y="568500"/>
            <a:ext cx="1564300" cy="343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2404387" y="1713035"/>
            <a:ext cx="8912100" cy="31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600"/>
              <a:buChar char="🠶"/>
            </a:pPr>
            <a:r>
              <a:rPr lang="ru-RU" sz="3600" b="1">
                <a:latin typeface="Times New Roman"/>
                <a:ea typeface="Times New Roman"/>
                <a:cs typeface="Times New Roman"/>
                <a:sym typeface="Times New Roman"/>
              </a:rPr>
              <a:t>Первоначальная оценка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3600"/>
              <a:buChar char="🠶"/>
            </a:pPr>
            <a:r>
              <a:rPr lang="ru-RU" sz="3600" b="1">
                <a:latin typeface="Times New Roman"/>
                <a:ea typeface="Times New Roman"/>
                <a:cs typeface="Times New Roman"/>
                <a:sym typeface="Times New Roman"/>
              </a:rPr>
              <a:t>Вторичная оценка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3600"/>
              <a:buChar char="🠶"/>
            </a:pPr>
            <a:r>
              <a:rPr lang="ru-RU" sz="3600" b="1">
                <a:latin typeface="Times New Roman"/>
                <a:ea typeface="Times New Roman"/>
                <a:cs typeface="Times New Roman"/>
                <a:sym typeface="Times New Roman"/>
              </a:rPr>
              <a:t>Внезапная медицинская эвакуация </a:t>
            </a:r>
            <a:br>
              <a:rPr lang="ru-RU" sz="36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3528" y="4181397"/>
            <a:ext cx="3781750" cy="25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868475" y="102370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Действия на догоспитальном этапе можно разделить на три части:</a:t>
            </a:r>
            <a:r>
              <a:rPr lang="ru-RU"/>
              <a:t/>
            </a:r>
            <a:br>
              <a:rPr lang="ru-RU"/>
            </a:b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 r="10546"/>
          <a:stretch/>
        </p:blipFill>
        <p:spPr>
          <a:xfrm>
            <a:off x="2103450" y="3862000"/>
            <a:ext cx="3429000" cy="28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body" idx="1"/>
          </p:nvPr>
        </p:nvSpPr>
        <p:spPr>
          <a:xfrm>
            <a:off x="1141375" y="1245151"/>
            <a:ext cx="10818300" cy="52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400"/>
              <a:t>            </a:t>
            </a:r>
            <a:endParaRPr/>
          </a:p>
          <a:p>
            <a:pPr marL="342900" lvl="0" indent="-3683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Оценить место происшествия и оценить собственную безопасность на месте, уметь работать в опасных условиях;</a:t>
            </a:r>
            <a:endParaRPr sz="2200"/>
          </a:p>
          <a:p>
            <a:pPr marL="342900" lvl="0" indent="-3683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Определить общее количество потерпевших;</a:t>
            </a:r>
            <a:endParaRPr sz="2200"/>
          </a:p>
          <a:p>
            <a:pPr marL="342900" lvl="0" indent="-3683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Оценить возможные механизмы  получения травмы;</a:t>
            </a:r>
            <a:endParaRPr sz="2800"/>
          </a:p>
          <a:p>
            <a:pPr marL="342900" lvl="0" indent="-3683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Осмотреть пациента и выполнить простейшие манипуляции для обеспечения жизнедеятельности.  </a:t>
            </a:r>
            <a:endParaRPr sz="2200"/>
          </a:p>
          <a:p>
            <a:pPr marL="342900" lvl="0" indent="-368300" algn="just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Если необходимо использовать спец.оборудование для извлечения пациента, вызвать спасателей;</a:t>
            </a:r>
            <a:endParaRPr sz="2200"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ru-RU" sz="2400"/>
              <a:t>.</a:t>
            </a:r>
            <a:endParaRPr sz="2400"/>
          </a:p>
          <a:p>
            <a:pPr marL="342900" lvl="0" indent="-22860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1325" y="98475"/>
            <a:ext cx="3447173" cy="172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1858675" y="98470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Первоначальная оценка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– </a:t>
            </a:r>
            <a:r>
              <a:rPr lang="ru-RU" sz="2400" b="1"/>
              <a:t>жизнь пациента зависит от внимания к деталям</a:t>
            </a:r>
            <a:br>
              <a:rPr lang="ru-RU" sz="2400" b="1"/>
            </a:b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1961322" y="1364974"/>
            <a:ext cx="9543291" cy="481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Более подробный осмотр пациента + ABCDЕ</a:t>
            </a:r>
            <a:endParaRPr sz="2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Проверка и регистрация информации по вызову, что случилось,  кто вызывал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Упрощенный сбор информации от пациента и оценка его состояния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Сбор медицинской информации и примерная диагностика</a:t>
            </a:r>
            <a:endParaRPr sz="28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800"/>
              <a:buChar char="🠶"/>
            </a:pPr>
            <a:r>
              <a:rPr lang="ru-RU" sz="2800"/>
              <a:t>Это и есть стандарт ABCDE</a:t>
            </a:r>
            <a:br>
              <a:rPr lang="ru-RU" sz="2800"/>
            </a:br>
            <a:endParaRPr sz="2800"/>
          </a:p>
        </p:txBody>
      </p:sp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1868475" y="102370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/>
              <a:t>Вторичный осмотр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325" y="4269325"/>
            <a:ext cx="3984677" cy="265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538731" y="823100"/>
            <a:ext cx="5729700" cy="43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Times New Roman"/>
                <a:ea typeface="Times New Roman"/>
                <a:cs typeface="Times New Roman"/>
                <a:sym typeface="Times New Roman"/>
              </a:rPr>
              <a:t>Цели ABCDE-осмотра: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Грамотно и быстро обследовать травматологического пациента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Стабилизировать состояние пациента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Определить, соответствует ли состояние пациента возможностям учреждения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Убедиться, что на всех этапах качество помощи приемлемо.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2"/>
          </p:nvPr>
        </p:nvSpPr>
        <p:spPr>
          <a:xfrm>
            <a:off x="6268425" y="823100"/>
            <a:ext cx="5729700" cy="4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Times New Roman"/>
                <a:ea typeface="Times New Roman"/>
                <a:cs typeface="Times New Roman"/>
                <a:sym typeface="Times New Roman"/>
              </a:rPr>
              <a:t>Основные принципы ABCDE-осмотра: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A - airway: проходимость дыхательных путей + защита позвоночника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B - breathing: дыхание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C - circulation: кровообращение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D - disability: неврологический статус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400"/>
              <a:buChar char="🠶"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E - exposure and environment: раздеть, осмотреть, контроль температуры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1858675" y="102370"/>
            <a:ext cx="8912100" cy="7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="1"/>
              <a:t>Цели и принципы ATLS</a:t>
            </a:r>
            <a:endParaRPr b="1"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6550" y="4467475"/>
            <a:ext cx="2154300" cy="21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8398" y="4752877"/>
            <a:ext cx="3398124" cy="186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</Words>
  <Application>Microsoft Office PowerPoint</Application>
  <PresentationFormat>Широкоэкранный</PresentationFormat>
  <Paragraphs>120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Century Gothic</vt:lpstr>
      <vt:lpstr>Noto Sans Symbols</vt:lpstr>
      <vt:lpstr>Garamond</vt:lpstr>
      <vt:lpstr>Times New Roman</vt:lpstr>
      <vt:lpstr>Pacifico</vt:lpstr>
      <vt:lpstr>Легкий дым</vt:lpstr>
      <vt:lpstr>Политравма. Тактика оказания медицинской помощи при ЧС </vt:lpstr>
      <vt:lpstr>Статистика</vt:lpstr>
      <vt:lpstr>Политравма. Определение</vt:lpstr>
      <vt:lpstr>Политравма. Классификация   </vt:lpstr>
      <vt:lpstr>Причины политравмы могут быть связаны со следующими факторами:</vt:lpstr>
      <vt:lpstr>Действия на догоспитальном этапе можно разделить на три части:  </vt:lpstr>
      <vt:lpstr>Первоначальная оценка  – жизнь пациента зависит от внимания к деталям  </vt:lpstr>
      <vt:lpstr>Вторичный осмотр </vt:lpstr>
      <vt:lpstr>Цели и принципы ATLS</vt:lpstr>
      <vt:lpstr>Основополагающие принципы ATLS</vt:lpstr>
      <vt:lpstr>Транспортировка -медицинская эвакуация</vt:lpstr>
      <vt:lpstr>Приказ МЗ СО от 29.09.15 №1414  «О совершенствовании организации мед.помощи пострадавшим с сочетанными, множественными и изолированными травмами на территории Самарской области».  Травмоцентры разных уровней: </vt:lpstr>
      <vt:lpstr>Правило «Золотого часа» на скорой медицинской помощи </vt:lpstr>
      <vt:lpstr>Правило «Золотого часа» </vt:lpstr>
      <vt:lpstr>Интенсивная терапии на догоспитальном этапе у пострадавших с ЧМТ  </vt:lpstr>
      <vt:lpstr> </vt:lpstr>
      <vt:lpstr>Классификация по степени  гиповолемии и возможности развития шока</vt:lpstr>
      <vt:lpstr>Критерии эффективности инфузионной терапии при гиповолемическом шоке:</vt:lpstr>
      <vt:lpstr> </vt:lpstr>
      <vt:lpstr>Основные направления развития догоспитального этапа: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Политравма. Тактика оказания медицинской помощи при ЧС </dc:title>
  <cp:lastModifiedBy>Работа</cp:lastModifiedBy>
  <cp:revision>1</cp:revision>
  <dcterms:modified xsi:type="dcterms:W3CDTF">2024-04-08T12:29:48Z</dcterms:modified>
</cp:coreProperties>
</file>