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93" r:id="rId1"/>
  </p:sldMasterIdLst>
  <p:notesMasterIdLst>
    <p:notesMasterId r:id="rId29"/>
  </p:notesMasterIdLst>
  <p:handoutMasterIdLst>
    <p:handoutMasterId r:id="rId30"/>
  </p:handoutMasterIdLst>
  <p:sldIdLst>
    <p:sldId id="525" r:id="rId2"/>
    <p:sldId id="536" r:id="rId3"/>
    <p:sldId id="537" r:id="rId4"/>
    <p:sldId id="538" r:id="rId5"/>
    <p:sldId id="560" r:id="rId6"/>
    <p:sldId id="539" r:id="rId7"/>
    <p:sldId id="540" r:id="rId8"/>
    <p:sldId id="541" r:id="rId9"/>
    <p:sldId id="542" r:id="rId10"/>
    <p:sldId id="543" r:id="rId11"/>
    <p:sldId id="544" r:id="rId12"/>
    <p:sldId id="545" r:id="rId13"/>
    <p:sldId id="546" r:id="rId14"/>
    <p:sldId id="547" r:id="rId15"/>
    <p:sldId id="548" r:id="rId16"/>
    <p:sldId id="559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366" r:id="rId25"/>
    <p:sldId id="569" r:id="rId26"/>
    <p:sldId id="571" r:id="rId27"/>
    <p:sldId id="570" r:id="rId28"/>
  </p:sldIdLst>
  <p:sldSz cx="10693400" cy="7561263"/>
  <p:notesSz cx="6797675" cy="9874250"/>
  <p:defaultTextStyle>
    <a:defPPr>
      <a:defRPr lang="en-US"/>
    </a:defPPr>
    <a:lvl1pPr marL="0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068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136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3204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4273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5339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6408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7477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68543" algn="l" defTabSz="104213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A27"/>
    <a:srgbClr val="2D5B83"/>
    <a:srgbClr val="497FA3"/>
    <a:srgbClr val="4989A3"/>
    <a:srgbClr val="B9244E"/>
    <a:srgbClr val="E9F0F7"/>
    <a:srgbClr val="E0EAF4"/>
    <a:srgbClr val="D4E3F0"/>
    <a:srgbClr val="EAF1F6"/>
    <a:srgbClr val="DA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1" autoAdjust="0"/>
    <p:restoredTop sz="97491" autoAdjust="0"/>
  </p:normalViewPr>
  <p:slideViewPr>
    <p:cSldViewPr snapToGrid="0" showGuides="1">
      <p:cViewPr>
        <p:scale>
          <a:sx n="60" d="100"/>
          <a:sy n="60" d="100"/>
        </p:scale>
        <p:origin x="-1728" y="-594"/>
      </p:cViewPr>
      <p:guideLst>
        <p:guide orient="horz"/>
        <p:guide orient="horz" pos="832"/>
        <p:guide orient="horz" pos="4651"/>
        <p:guide orient="horz" pos="2566"/>
        <p:guide orient="horz" pos="2780"/>
        <p:guide orient="horz" pos="4617"/>
        <p:guide pos="193"/>
        <p:guide pos="6544"/>
        <p:guide pos="3248"/>
        <p:guide pos="3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-3444" y="-11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18B1-A344-44E5-A156-0009824BE76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8664-21DB-4AAB-9820-C18CB8D352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40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r">
              <a:defRPr sz="1300"/>
            </a:lvl1pPr>
          </a:lstStyle>
          <a:p>
            <a:fld id="{0BA5BBE4-AEA3-489A-A28E-0C2FAF2506E3}" type="datetimeFigureOut">
              <a:rPr lang="en-US" smtClean="0"/>
              <a:pPr/>
              <a:t>6/9/2017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2638" y="741363"/>
            <a:ext cx="52324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4" tIns="47632" rIns="95264" bIns="4763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5264" tIns="47632" rIns="95264" bIns="476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r">
              <a:defRPr sz="1300"/>
            </a:lvl1pPr>
          </a:lstStyle>
          <a:p>
            <a:fld id="{C0F4A2C8-6C88-4E71-83EE-698B9D4FE2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62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068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136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3204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4273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5339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6408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7477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8543" algn="l" defTabSz="104213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>
                <a:solidFill>
                  <a:prstClr val="black"/>
                </a:solidFill>
              </a:rPr>
              <a:pPr/>
              <a:t>0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24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8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7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1697"/>
            <a:ext cx="622801" cy="622800"/>
          </a:xfrm>
          <a:prstGeom prst="rect">
            <a:avLst/>
          </a:prstGeom>
          <a:solidFill>
            <a:srgbClr val="4AA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447801" y="5068074"/>
            <a:ext cx="622801" cy="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435100" y="1832109"/>
            <a:ext cx="622801" cy="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447801" y="5690235"/>
            <a:ext cx="622801" cy="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812300" y="2454909"/>
            <a:ext cx="622801" cy="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0070600" y="5690235"/>
            <a:ext cx="622801" cy="622800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500"/>
            <a:ext cx="622801" cy="622800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02201" y="5690235"/>
            <a:ext cx="622801" cy="6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0070600" y="5068074"/>
            <a:ext cx="622801" cy="62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070600" y="6313035"/>
            <a:ext cx="622801" cy="622800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435100" y="2454909"/>
            <a:ext cx="622801" cy="62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0073030" y="4445274"/>
            <a:ext cx="622801" cy="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25000" y="5690235"/>
            <a:ext cx="622801" cy="6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5434900" y="2453534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0072078" y="5690874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15400" y="5692035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581" y="324667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2814088" y="265677"/>
            <a:ext cx="1934204" cy="52833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r">
              <a:lnSpc>
                <a:spcPts val="1400"/>
              </a:lnSpc>
              <a:spcAft>
                <a:spcPts val="600"/>
              </a:spcAft>
            </a:pPr>
            <a:r>
              <a:rPr lang="ru-RU" sz="9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ИДК.РФ</a:t>
            </a:r>
          </a:p>
          <a:p>
            <a:pPr algn="r">
              <a:lnSpc>
                <a:spcPts val="1400"/>
              </a:lnSpc>
              <a:spcAft>
                <a:spcPts val="600"/>
              </a:spcAft>
            </a:pPr>
            <a:r>
              <a:rPr lang="en-US" sz="9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WWW.MCCLINICS.RU</a:t>
            </a:r>
          </a:p>
        </p:txBody>
      </p:sp>
      <p:pic>
        <p:nvPicPr>
          <p:cNvPr id="23" name="Picture 8" descr="http://medinfo.ua/images/content/0001/4e19/108d/4ff5/8526/be58/00014e19108d4ff58526be58e2e3a7d1.jpg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b="11544"/>
          <a:stretch/>
        </p:blipFill>
        <p:spPr bwMode="auto">
          <a:xfrm>
            <a:off x="-579" y="3065008"/>
            <a:ext cx="6058481" cy="32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01" y="-1688"/>
            <a:ext cx="1246187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93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тран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48611829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0383383" y="621099"/>
            <a:ext cx="309600" cy="309601"/>
          </a:xfrm>
          <a:prstGeom prst="rect">
            <a:avLst/>
          </a:prstGeom>
          <a:solidFill>
            <a:srgbClr val="3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10383383" y="3262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0073782" y="1899"/>
            <a:ext cx="309600" cy="30960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5" name="Group 54"/>
          <p:cNvGrpSpPr/>
          <p:nvPr userDrawn="1"/>
        </p:nvGrpSpPr>
        <p:grpSpPr>
          <a:xfrm>
            <a:off x="10383383" y="311498"/>
            <a:ext cx="309600" cy="309601"/>
            <a:chOff x="10383382" y="296582"/>
            <a:chExt cx="309600" cy="309600"/>
          </a:xfrm>
        </p:grpSpPr>
        <p:sp>
          <p:nvSpPr>
            <p:cNvPr id="52" name="Rectangle 51"/>
            <p:cNvSpPr/>
            <p:nvPr/>
          </p:nvSpPr>
          <p:spPr>
            <a:xfrm>
              <a:off x="10383382" y="296582"/>
              <a:ext cx="309600" cy="309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2" descr="C:\Users\dakulichev\Desktop\Personal Folders\Deliverables\MD Clinics\Template\Logo_Wh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043" y="3393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17442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следня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77205" y="621697"/>
            <a:ext cx="622801" cy="622800"/>
          </a:xfrm>
          <a:prstGeom prst="rect">
            <a:avLst/>
          </a:prstGeom>
          <a:solidFill>
            <a:srgbClr val="4AA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447805" y="6314835"/>
            <a:ext cx="622801" cy="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23207" y="-1233"/>
            <a:ext cx="622801" cy="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447805" y="6936996"/>
            <a:ext cx="622801" cy="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07" y="621567"/>
            <a:ext cx="622801" cy="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070605" y="6936996"/>
            <a:ext cx="622801" cy="622800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077205" y="500"/>
            <a:ext cx="622801" cy="622800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202205" y="6936996"/>
            <a:ext cx="622801" cy="6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070605" y="6314835"/>
            <a:ext cx="622801" cy="62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579405" y="6937635"/>
            <a:ext cx="622801" cy="622800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06" y="-1233"/>
            <a:ext cx="622801" cy="62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073035" y="5692036"/>
            <a:ext cx="622801" cy="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825005" y="6936996"/>
            <a:ext cx="622801" cy="6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" y="-2604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0069855" y="6937640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8515400" y="6936419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0076619" y="311971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pic>
        <p:nvPicPr>
          <p:cNvPr id="19" name="Picture 3" descr="C:\Users\dakulichev\Desktop\Personal Folders\Deliverables\MD Clinics\Template\Logo_Vector Horizont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0" y="3334707"/>
            <a:ext cx="5764212" cy="10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210807" y="7214344"/>
            <a:ext cx="4913459" cy="230832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r>
              <a:rPr lang="ru-RU" sz="900" b="0" i="0" dirty="0" smtClean="0">
                <a:latin typeface="HelveticaNeueCyr-Thin"/>
                <a:cs typeface="HelveticaNeueCyr-Thin"/>
              </a:rPr>
              <a:t>Группа «Мать и Дитя». Все права защищены. 2014</a:t>
            </a:r>
            <a:r>
              <a:rPr lang="en-US" sz="900" b="0" i="0" dirty="0" smtClean="0">
                <a:latin typeface="HelveticaNeueCyr-Thin"/>
                <a:cs typeface="HelveticaNeueCyr-Thin"/>
              </a:rPr>
              <a:t> </a:t>
            </a:r>
            <a:r>
              <a:rPr lang="ru-RU" sz="900" b="0" i="0" dirty="0" smtClean="0">
                <a:latin typeface="HelveticaNeueCyr-Thin"/>
                <a:cs typeface="HelveticaNeueCyr-Thin"/>
              </a:rPr>
              <a:t>г. </a:t>
            </a:r>
            <a:r>
              <a:rPr lang="en-US" sz="900" b="0" i="0" dirty="0" smtClean="0">
                <a:latin typeface="HelveticaNeueCyr-Thin"/>
                <a:cs typeface="HelveticaNeueCyr-Thin"/>
              </a:rPr>
              <a:t>© </a:t>
            </a:r>
            <a:endParaRPr lang="en-US" sz="900" b="0" i="0" dirty="0">
              <a:latin typeface="HelveticaNeueCyr-Thin"/>
              <a:cs typeface="HelveticaNeueCyr-Thin"/>
            </a:endParaRPr>
          </a:p>
        </p:txBody>
      </p:sp>
    </p:spTree>
    <p:extLst>
      <p:ext uri="{BB962C8B-B14F-4D97-AF65-F5344CB8AC3E}">
        <p14:creationId xmlns:p14="http://schemas.microsoft.com/office/powerpoint/2010/main" val="27510507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склей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383707" y="6942068"/>
            <a:ext cx="309600" cy="309601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solidFill>
                  <a:schemeClr val="tx1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solidFill>
                <a:schemeClr val="tx1"/>
              </a:solidFill>
              <a:latin typeface="HelveticaNeueCyr-Thin"/>
              <a:cs typeface="HelveticaNeueCyr-Thin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809672" y="-10215"/>
            <a:ext cx="1248228" cy="12482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141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и дивайд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6057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7687953"/>
              </p:ext>
            </p:extLst>
          </p:nvPr>
        </p:nvGraphicFramePr>
        <p:xfrm>
          <a:off x="3" y="934077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0383383" y="3848"/>
            <a:ext cx="309600" cy="309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0383383" y="313449"/>
            <a:ext cx="309600" cy="309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10073782" y="3848"/>
            <a:ext cx="309600" cy="3096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10381423" y="624483"/>
            <a:ext cx="309600" cy="309601"/>
            <a:chOff x="9764182" y="606182"/>
            <a:chExt cx="309600" cy="309600"/>
          </a:xfrm>
        </p:grpSpPr>
        <p:sp>
          <p:nvSpPr>
            <p:cNvPr id="48" name="Rectangle 47"/>
            <p:cNvSpPr/>
            <p:nvPr/>
          </p:nvSpPr>
          <p:spPr>
            <a:xfrm>
              <a:off x="9764182" y="606182"/>
              <a:ext cx="309600" cy="309600"/>
            </a:xfrm>
            <a:prstGeom prst="rect">
              <a:avLst/>
            </a:prstGeom>
            <a:solidFill>
              <a:srgbClr val="544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2" descr="C:\Users\dakulichev\Desktop\Personal Folders\Deliverables\MD Clinics\Template\Logo_Wh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3376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88639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66252186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" name="Rectangle 50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0073782" y="1899"/>
            <a:ext cx="309600" cy="3096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0074203" y="311498"/>
            <a:ext cx="309600" cy="3096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0383383" y="311498"/>
            <a:ext cx="309600" cy="3096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9800460" y="43421"/>
            <a:ext cx="892522" cy="887277"/>
            <a:chOff x="9490860" y="-281096"/>
            <a:chExt cx="892522" cy="887278"/>
          </a:xfrm>
        </p:grpSpPr>
        <p:sp>
          <p:nvSpPr>
            <p:cNvPr id="56" name="Rectangle 55"/>
            <p:cNvSpPr/>
            <p:nvPr/>
          </p:nvSpPr>
          <p:spPr>
            <a:xfrm>
              <a:off x="10073782" y="296582"/>
              <a:ext cx="309600" cy="309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2" descr="C:\Users\dakulichev\Desktop\Personal Folders\Deliverables\MD Clinics\Template\Logo_Wh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860" y="-281096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61783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7610196"/>
              </p:ext>
            </p:extLst>
          </p:nvPr>
        </p:nvGraphicFramePr>
        <p:xfrm>
          <a:off x="3" y="932056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074203" y="311498"/>
            <a:ext cx="309600" cy="309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0383086" y="622462"/>
            <a:ext cx="309600" cy="3096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9762318" y="5642"/>
            <a:ext cx="309600" cy="3096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0071919" y="1899"/>
            <a:ext cx="309600" cy="309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0381519" y="311498"/>
            <a:ext cx="309600" cy="30960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10383383" y="1899"/>
            <a:ext cx="309600" cy="309601"/>
            <a:chOff x="10383382" y="1894"/>
            <a:chExt cx="309600" cy="309600"/>
          </a:xfrm>
        </p:grpSpPr>
        <p:sp>
          <p:nvSpPr>
            <p:cNvPr id="56" name="Rectangle 55"/>
            <p:cNvSpPr/>
            <p:nvPr/>
          </p:nvSpPr>
          <p:spPr>
            <a:xfrm>
              <a:off x="10383382" y="1894"/>
              <a:ext cx="309600" cy="309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12" y="44653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05485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E0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6C12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A21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8800047"/>
              </p:ext>
            </p:extLst>
          </p:nvPr>
        </p:nvGraphicFramePr>
        <p:xfrm>
          <a:off x="3" y="929676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0C1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1A2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4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A9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7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A9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4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1A2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0C12"/>
                    </a:solidFill>
                  </a:tcPr>
                </a:tc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rgbClr val="4C0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0383383" y="310481"/>
            <a:ext cx="309600" cy="309601"/>
          </a:xfrm>
          <a:prstGeom prst="rect">
            <a:avLst/>
          </a:prstGeom>
          <a:solidFill>
            <a:srgbClr val="F9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10381423" y="620080"/>
            <a:ext cx="309600" cy="309601"/>
          </a:xfrm>
          <a:prstGeom prst="rect">
            <a:avLst/>
          </a:prstGeom>
          <a:solidFill>
            <a:srgbClr val="F1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E0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rgbClr val="A21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73782" y="1899"/>
            <a:ext cx="309600" cy="576441"/>
            <a:chOff x="10383382" y="296582"/>
            <a:chExt cx="309600" cy="576441"/>
          </a:xfrm>
        </p:grpSpPr>
        <p:sp>
          <p:nvSpPr>
            <p:cNvPr id="58" name="Rectangle 57"/>
            <p:cNvSpPr/>
            <p:nvPr/>
          </p:nvSpPr>
          <p:spPr>
            <a:xfrm>
              <a:off x="10383382" y="296582"/>
              <a:ext cx="309600" cy="309600"/>
            </a:xfrm>
            <a:prstGeom prst="rect">
              <a:avLst/>
            </a:prstGeom>
            <a:solidFill>
              <a:srgbClr val="F1A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576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37485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E57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6D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71039237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09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24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E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CB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F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CB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E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24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0914"/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10073782" y="1899"/>
            <a:ext cx="309600" cy="309601"/>
          </a:xfrm>
          <a:prstGeom prst="rect">
            <a:avLst/>
          </a:prstGeom>
          <a:solidFill>
            <a:srgbClr val="DA3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10383383" y="621099"/>
            <a:ext cx="309600" cy="309601"/>
          </a:xfrm>
          <a:prstGeom prst="rect">
            <a:avLst/>
          </a:prstGeom>
          <a:solidFill>
            <a:srgbClr val="E47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0383383" y="311498"/>
            <a:ext cx="309600" cy="309601"/>
          </a:xfrm>
          <a:prstGeom prst="rect">
            <a:avLst/>
          </a:prstGeom>
          <a:solidFill>
            <a:srgbClr val="88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rgbClr val="E47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764182" y="1899"/>
            <a:ext cx="309600" cy="309601"/>
            <a:chOff x="10381518" y="606182"/>
            <a:chExt cx="309600" cy="309600"/>
          </a:xfrm>
        </p:grpSpPr>
        <p:sp>
          <p:nvSpPr>
            <p:cNvPr id="58" name="Rectangle 57"/>
            <p:cNvSpPr/>
            <p:nvPr/>
          </p:nvSpPr>
          <p:spPr>
            <a:xfrm>
              <a:off x="10381518" y="606182"/>
              <a:ext cx="309600" cy="309600"/>
            </a:xfrm>
            <a:prstGeom prst="rect">
              <a:avLst/>
            </a:prstGeom>
            <a:solidFill>
              <a:srgbClr val="310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12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06238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65547119"/>
              </p:ext>
            </p:extLst>
          </p:nvPr>
        </p:nvGraphicFramePr>
        <p:xfrm>
          <a:off x="3" y="931005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10381519" y="621410"/>
            <a:ext cx="309600" cy="3096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10071919" y="1899"/>
            <a:ext cx="309600" cy="3096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0074300" y="311809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9763719" y="1899"/>
            <a:ext cx="309600" cy="309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0381519" y="1899"/>
            <a:ext cx="309600" cy="309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383804" y="311809"/>
            <a:ext cx="309600" cy="309601"/>
            <a:chOff x="9764182" y="606182"/>
            <a:chExt cx="309600" cy="309600"/>
          </a:xfrm>
        </p:grpSpPr>
        <p:sp>
          <p:nvSpPr>
            <p:cNvPr id="61" name="Rectangle 60"/>
            <p:cNvSpPr/>
            <p:nvPr/>
          </p:nvSpPr>
          <p:spPr>
            <a:xfrm>
              <a:off x="9764182" y="606182"/>
              <a:ext cx="309600" cy="3096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4130" y="656212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86921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4AA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05917386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10381519" y="621099"/>
            <a:ext cx="309600" cy="3096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10381519" y="311498"/>
            <a:ext cx="309600" cy="3096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0071919" y="311498"/>
            <a:ext cx="309600" cy="309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0071919" y="1899"/>
            <a:ext cx="309600" cy="309601"/>
          </a:xfrm>
          <a:prstGeom prst="rect">
            <a:avLst/>
          </a:prstGeom>
          <a:solidFill>
            <a:srgbClr val="17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62322" y="1899"/>
            <a:ext cx="581813" cy="309601"/>
            <a:chOff x="10073782" y="296582"/>
            <a:chExt cx="581813" cy="309600"/>
          </a:xfrm>
        </p:grpSpPr>
        <p:sp>
          <p:nvSpPr>
            <p:cNvPr id="64" name="Rectangle 63"/>
            <p:cNvSpPr/>
            <p:nvPr/>
          </p:nvSpPr>
          <p:spPr>
            <a:xfrm>
              <a:off x="10073782" y="296582"/>
              <a:ext cx="309600" cy="309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4383" y="3393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55615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83B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254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49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03324825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D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4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B4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D8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3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D8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B4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4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D22"/>
                    </a:solidFill>
                  </a:tcPr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10381519" y="621099"/>
            <a:ext cx="309600" cy="309601"/>
          </a:xfrm>
          <a:prstGeom prst="rect">
            <a:avLst/>
          </a:prstGeom>
          <a:solidFill>
            <a:srgbClr val="254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0071919" y="311498"/>
            <a:ext cx="309600" cy="309601"/>
          </a:xfrm>
          <a:prstGeom prst="rect">
            <a:avLst/>
          </a:prstGeom>
          <a:solidFill>
            <a:srgbClr val="C0D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254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10071919" y="2385"/>
            <a:ext cx="309600" cy="309601"/>
          </a:xfrm>
          <a:prstGeom prst="rect">
            <a:avLst/>
          </a:prstGeom>
          <a:solidFill>
            <a:srgbClr val="83B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0381423" y="311498"/>
            <a:ext cx="309600" cy="309601"/>
          </a:xfrm>
          <a:prstGeom prst="rect">
            <a:avLst/>
          </a:prstGeom>
          <a:solidFill>
            <a:srgbClr val="49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62318" y="1899"/>
            <a:ext cx="309600" cy="309601"/>
            <a:chOff x="10073782" y="606182"/>
            <a:chExt cx="309600" cy="309600"/>
          </a:xfrm>
        </p:grpSpPr>
        <p:sp>
          <p:nvSpPr>
            <p:cNvPr id="57" name="Rectangle 56"/>
            <p:cNvSpPr/>
            <p:nvPr/>
          </p:nvSpPr>
          <p:spPr>
            <a:xfrm>
              <a:off x="10073782" y="606182"/>
              <a:ext cx="309600" cy="309600"/>
            </a:xfrm>
            <a:prstGeom prst="rect">
              <a:avLst/>
            </a:prstGeom>
            <a:solidFill>
              <a:srgbClr val="101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0443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68597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6D9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142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04598407"/>
              </p:ext>
            </p:extLst>
          </p:nvPr>
        </p:nvGraphicFramePr>
        <p:xfrm>
          <a:off x="3" y="930067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1A2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9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B8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F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C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1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C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F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B8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9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1A26"/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381519" y="620473"/>
            <a:ext cx="309600" cy="309601"/>
          </a:xfrm>
          <a:prstGeom prst="rect">
            <a:avLst/>
          </a:prstGeom>
          <a:solidFill>
            <a:srgbClr val="A4C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0072789" y="3182"/>
            <a:ext cx="309600" cy="309601"/>
          </a:xfrm>
          <a:prstGeom prst="rect">
            <a:avLst/>
          </a:prstGeom>
          <a:solidFill>
            <a:srgbClr val="142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0073782" y="310872"/>
            <a:ext cx="309600" cy="309601"/>
          </a:xfrm>
          <a:prstGeom prst="rect">
            <a:avLst/>
          </a:prstGeom>
          <a:solidFill>
            <a:srgbClr val="6D9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383383" y="310872"/>
            <a:ext cx="309600" cy="309601"/>
            <a:chOff x="10383382" y="296582"/>
            <a:chExt cx="309600" cy="309600"/>
          </a:xfrm>
        </p:grpSpPr>
        <p:sp>
          <p:nvSpPr>
            <p:cNvPr id="62" name="Rectangle 61"/>
            <p:cNvSpPr/>
            <p:nvPr/>
          </p:nvSpPr>
          <p:spPr>
            <a:xfrm>
              <a:off x="10383382" y="296582"/>
              <a:ext cx="309600" cy="309600"/>
            </a:xfrm>
            <a:prstGeom prst="rect">
              <a:avLst/>
            </a:prstGeom>
            <a:solidFill>
              <a:srgbClr val="0C1A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12" y="3393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ectangle 64"/>
          <p:cNvSpPr/>
          <p:nvPr userDrawn="1"/>
        </p:nvSpPr>
        <p:spPr>
          <a:xfrm>
            <a:off x="9764182" y="2370"/>
            <a:ext cx="309600" cy="309601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800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Прило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0383707" y="6942068"/>
            <a:ext cx="309600" cy="309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latin typeface="HelveticaNeueCyr-Thin"/>
              <a:cs typeface="HelveticaNeueCyr-Thin"/>
            </a:endParaRPr>
          </a:p>
        </p:txBody>
      </p:sp>
    </p:spTree>
    <p:extLst>
      <p:ext uri="{BB962C8B-B14F-4D97-AF65-F5344CB8AC3E}">
        <p14:creationId xmlns:p14="http://schemas.microsoft.com/office/powerpoint/2010/main" val="27957680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383707" y="6942068"/>
            <a:ext cx="309600" cy="309601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b="0" i="0" smtClean="0">
                <a:solidFill>
                  <a:schemeClr val="tx1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b="0" i="0" dirty="0">
              <a:solidFill>
                <a:schemeClr val="tx1"/>
              </a:solidFill>
              <a:latin typeface="HelveticaNeueCyr-Thin"/>
              <a:cs typeface="HelveticaNeueCyr-Thin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902293" y="252241"/>
            <a:ext cx="1636436" cy="415418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ru-RU" sz="2100" b="0" i="0" dirty="0" smtClean="0">
                <a:latin typeface="HelveticaNeueCyr-Thin"/>
                <a:cs typeface="HelveticaNeueCyr-Thin"/>
              </a:rPr>
              <a:t>КОНТАКТЫ</a:t>
            </a:r>
            <a:endParaRPr lang="en-US" sz="2100" b="0" i="0" dirty="0">
              <a:latin typeface="HelveticaNeueCyr-Thin"/>
              <a:cs typeface="HelveticaNeueCyr-Thin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3564331" y="-691"/>
            <a:ext cx="1238400" cy="12384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4822449" y="240278"/>
            <a:ext cx="2340357" cy="887342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300" b="0" i="0" dirty="0" smtClean="0">
                <a:latin typeface="HelveticaNeueCyr-Light"/>
                <a:cs typeface="HelveticaNeueCyr-Light"/>
              </a:rPr>
              <a:t>117209, Москва, </a:t>
            </a:r>
            <a:r>
              <a:rPr lang="en-US" sz="1300" b="0" i="0" dirty="0" smtClean="0">
                <a:latin typeface="HelveticaNeueCyr-Light"/>
                <a:cs typeface="HelveticaNeueCyr-Light"/>
              </a:rPr>
              <a:t/>
            </a:r>
            <a:br>
              <a:rPr lang="en-US" sz="1300" b="0" i="0" dirty="0" smtClean="0">
                <a:latin typeface="HelveticaNeueCyr-Light"/>
                <a:cs typeface="HelveticaNeueCyr-Light"/>
              </a:rPr>
            </a:br>
            <a:r>
              <a:rPr lang="ru-RU" sz="1300" b="0" i="0" dirty="0" smtClean="0">
                <a:latin typeface="HelveticaNeueCyr-Light"/>
                <a:cs typeface="HelveticaNeueCyr-Light"/>
              </a:rPr>
              <a:t>Севастопольский пр</a:t>
            </a:r>
            <a:r>
              <a:rPr lang="en-US" sz="1300" b="0" i="0" dirty="0" smtClean="0">
                <a:latin typeface="HelveticaNeueCyr-Light"/>
                <a:cs typeface="HelveticaNeueCyr-Light"/>
              </a:rPr>
              <a:t>-</a:t>
            </a:r>
            <a:r>
              <a:rPr lang="ru-RU" sz="1300" b="0" i="0" dirty="0" smtClean="0">
                <a:latin typeface="HelveticaNeueCyr-Light"/>
                <a:cs typeface="HelveticaNeueCyr-Light"/>
              </a:rPr>
              <a:t>т, 24</a:t>
            </a:r>
            <a:r>
              <a:rPr lang="en-US" sz="1300" b="0" i="0" dirty="0" smtClean="0">
                <a:latin typeface="HelveticaNeueCyr-Light"/>
                <a:cs typeface="HelveticaNeueCyr-Light"/>
              </a:rPr>
              <a:t>/</a:t>
            </a:r>
            <a:r>
              <a:rPr lang="ru-RU" sz="1300" b="0" i="0" dirty="0" smtClean="0">
                <a:latin typeface="HelveticaNeueCyr-Light"/>
                <a:cs typeface="HelveticaNeueCyr-Light"/>
              </a:rPr>
              <a:t>1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300" b="0" i="0" dirty="0" smtClean="0">
                <a:latin typeface="HelveticaNeueCyr-Light"/>
                <a:cs typeface="HelveticaNeueCyr-Light"/>
              </a:rPr>
              <a:t>www.mcclinics.ru</a:t>
            </a:r>
            <a:br>
              <a:rPr lang="en-US" sz="1300" b="0" i="0" dirty="0" smtClean="0">
                <a:latin typeface="HelveticaNeueCyr-Light"/>
                <a:cs typeface="HelveticaNeueCyr-Light"/>
              </a:rPr>
            </a:br>
            <a:r>
              <a:rPr lang="en-US" sz="1300" b="0" i="0" dirty="0" smtClean="0">
                <a:latin typeface="HelveticaNeueCyr-Light"/>
                <a:cs typeface="HelveticaNeueCyr-Light"/>
              </a:rPr>
              <a:t>ir@mospmc.ru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5155157" y="1979042"/>
            <a:ext cx="3228148" cy="1809716"/>
            <a:chOff x="5155156" y="1979041"/>
            <a:chExt cx="3228150" cy="1809713"/>
          </a:xfrm>
        </p:grpSpPr>
        <p:sp>
          <p:nvSpPr>
            <p:cNvPr id="35" name="Прямоугольник 4"/>
            <p:cNvSpPr/>
            <p:nvPr/>
          </p:nvSpPr>
          <p:spPr>
            <a:xfrm>
              <a:off x="6412213" y="1979041"/>
              <a:ext cx="1971093" cy="1809713"/>
            </a:xfrm>
            <a:prstGeom prst="rect">
              <a:avLst/>
            </a:prstGeom>
          </p:spPr>
          <p:txBody>
            <a:bodyPr wrap="square" lIns="91431" tIns="45715" rIns="91431" bIns="45715">
              <a:spAutoFit/>
            </a:bodyPr>
            <a:lstStyle/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400" b="0" i="0" dirty="0" smtClean="0">
                  <a:latin typeface="HelveticaNeueCyr-Black"/>
                  <a:cs typeface="HelveticaNeueCyr-Black"/>
                </a:rPr>
                <a:t>Елена Романова</a:t>
              </a:r>
              <a:endParaRPr lang="en-US" sz="1400" b="0" i="0" dirty="0" smtClean="0">
                <a:latin typeface="HelveticaNeueCyr-Black"/>
                <a:cs typeface="HelveticaNeueCyr-Black"/>
              </a:endParaRP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300" b="0" i="0" dirty="0" smtClean="0">
                  <a:latin typeface="HelveticaNeueCyr-Light"/>
                  <a:cs typeface="HelveticaNeueCyr-Light"/>
                </a:rPr>
                <a:t>Глава Департамента</a:t>
              </a:r>
              <a:br>
                <a:rPr lang="ru-RU" sz="1300" b="0" i="0" dirty="0" smtClean="0">
                  <a:latin typeface="HelveticaNeueCyr-Light"/>
                  <a:cs typeface="HelveticaNeueCyr-Light"/>
                </a:rPr>
              </a:br>
              <a:r>
                <a:rPr lang="ru-RU" sz="1300" b="0" i="0" dirty="0" smtClean="0">
                  <a:latin typeface="HelveticaNeueCyr-Light"/>
                  <a:cs typeface="HelveticaNeueCyr-Light"/>
                </a:rPr>
                <a:t>по работе с инвесторами</a:t>
              </a: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endParaRPr lang="ru-RU" sz="1300" b="0" i="0" dirty="0">
                <a:latin typeface="HelveticaNeueCyr-Light"/>
                <a:cs typeface="HelveticaNeueCyr-Light"/>
              </a:endParaRPr>
            </a:p>
            <a:p>
              <a:r>
                <a:rPr lang="ru-RU" sz="1300" b="0" i="0" dirty="0" smtClean="0">
                  <a:latin typeface="HelveticaNeueCyr-Light"/>
                  <a:cs typeface="HelveticaNeueCyr-Light"/>
                </a:rPr>
                <a:t>+</a:t>
              </a:r>
              <a:r>
                <a:rPr lang="ru-RU" sz="1300" b="0" i="0" dirty="0">
                  <a:latin typeface="HelveticaNeueCyr-Light"/>
                  <a:cs typeface="HelveticaNeueCyr-Light"/>
                </a:rPr>
                <a:t>7 495 331 41 20</a:t>
              </a:r>
              <a:br>
                <a:rPr lang="ru-RU" sz="1300" b="0" i="0" dirty="0">
                  <a:latin typeface="HelveticaNeueCyr-Light"/>
                  <a:cs typeface="HelveticaNeueCyr-Light"/>
                </a:rPr>
              </a:br>
              <a:r>
                <a:rPr lang="en-US" sz="1300" b="0" i="0" dirty="0" smtClean="0">
                  <a:latin typeface="HelveticaNeueCyr-Light"/>
                  <a:cs typeface="HelveticaNeueCyr-Light"/>
                </a:rPr>
                <a:t>e.romanova@mcclinics.ru</a:t>
              </a:r>
              <a:endParaRPr lang="ru-RU" sz="1300" b="0" i="0" dirty="0">
                <a:latin typeface="HelveticaNeueCyr-Light"/>
                <a:cs typeface="HelveticaNeueCyr-Ligh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55156" y="2070100"/>
              <a:ext cx="1224000" cy="1332000"/>
            </a:xfrm>
            <a:prstGeom prst="rect">
              <a:avLst/>
            </a:prstGeom>
            <a:noFill/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-4-Light" pitchFamily="82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405086" y="2247353"/>
              <a:ext cx="738540" cy="846394"/>
              <a:chOff x="6646863" y="3451225"/>
              <a:chExt cx="1282700" cy="1470025"/>
            </a:xfrm>
          </p:grpSpPr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6865938" y="3451225"/>
                <a:ext cx="827088" cy="763588"/>
              </a:xfrm>
              <a:custGeom>
                <a:avLst/>
                <a:gdLst>
                  <a:gd name="T0" fmla="*/ 51 w 220"/>
                  <a:gd name="T1" fmla="*/ 201 h 202"/>
                  <a:gd name="T2" fmla="*/ 69 w 220"/>
                  <a:gd name="T3" fmla="*/ 192 h 202"/>
                  <a:gd name="T4" fmla="*/ 22 w 220"/>
                  <a:gd name="T5" fmla="*/ 185 h 202"/>
                  <a:gd name="T6" fmla="*/ 21 w 220"/>
                  <a:gd name="T7" fmla="*/ 182 h 202"/>
                  <a:gd name="T8" fmla="*/ 10 w 220"/>
                  <a:gd name="T9" fmla="*/ 164 h 202"/>
                  <a:gd name="T10" fmla="*/ 30 w 220"/>
                  <a:gd name="T11" fmla="*/ 136 h 202"/>
                  <a:gd name="T12" fmla="*/ 24 w 220"/>
                  <a:gd name="T13" fmla="*/ 112 h 202"/>
                  <a:gd name="T14" fmla="*/ 29 w 220"/>
                  <a:gd name="T15" fmla="*/ 111 h 202"/>
                  <a:gd name="T16" fmla="*/ 30 w 220"/>
                  <a:gd name="T17" fmla="*/ 125 h 202"/>
                  <a:gd name="T18" fmla="*/ 41 w 220"/>
                  <a:gd name="T19" fmla="*/ 139 h 202"/>
                  <a:gd name="T20" fmla="*/ 43 w 220"/>
                  <a:gd name="T21" fmla="*/ 141 h 202"/>
                  <a:gd name="T22" fmla="*/ 109 w 220"/>
                  <a:gd name="T23" fmla="*/ 202 h 202"/>
                  <a:gd name="T24" fmla="*/ 175 w 220"/>
                  <a:gd name="T25" fmla="*/ 140 h 202"/>
                  <a:gd name="T26" fmla="*/ 177 w 220"/>
                  <a:gd name="T27" fmla="*/ 139 h 202"/>
                  <a:gd name="T28" fmla="*/ 188 w 220"/>
                  <a:gd name="T29" fmla="*/ 125 h 202"/>
                  <a:gd name="T30" fmla="*/ 186 w 220"/>
                  <a:gd name="T31" fmla="*/ 108 h 202"/>
                  <a:gd name="T32" fmla="*/ 184 w 220"/>
                  <a:gd name="T33" fmla="*/ 108 h 202"/>
                  <a:gd name="T34" fmla="*/ 181 w 220"/>
                  <a:gd name="T35" fmla="*/ 106 h 202"/>
                  <a:gd name="T36" fmla="*/ 181 w 220"/>
                  <a:gd name="T37" fmla="*/ 104 h 202"/>
                  <a:gd name="T38" fmla="*/ 190 w 220"/>
                  <a:gd name="T39" fmla="*/ 100 h 202"/>
                  <a:gd name="T40" fmla="*/ 193 w 220"/>
                  <a:gd name="T41" fmla="*/ 112 h 202"/>
                  <a:gd name="T42" fmla="*/ 191 w 220"/>
                  <a:gd name="T43" fmla="*/ 129 h 202"/>
                  <a:gd name="T44" fmla="*/ 211 w 220"/>
                  <a:gd name="T45" fmla="*/ 164 h 202"/>
                  <a:gd name="T46" fmla="*/ 200 w 220"/>
                  <a:gd name="T47" fmla="*/ 182 h 202"/>
                  <a:gd name="T48" fmla="*/ 198 w 220"/>
                  <a:gd name="T49" fmla="*/ 185 h 202"/>
                  <a:gd name="T50" fmla="*/ 149 w 220"/>
                  <a:gd name="T51" fmla="*/ 191 h 202"/>
                  <a:gd name="T52" fmla="*/ 169 w 220"/>
                  <a:gd name="T53" fmla="*/ 201 h 202"/>
                  <a:gd name="T54" fmla="*/ 206 w 220"/>
                  <a:gd name="T55" fmla="*/ 186 h 202"/>
                  <a:gd name="T56" fmla="*/ 211 w 220"/>
                  <a:gd name="T57" fmla="*/ 158 h 202"/>
                  <a:gd name="T58" fmla="*/ 198 w 220"/>
                  <a:gd name="T59" fmla="*/ 126 h 202"/>
                  <a:gd name="T60" fmla="*/ 210 w 220"/>
                  <a:gd name="T61" fmla="*/ 73 h 202"/>
                  <a:gd name="T62" fmla="*/ 193 w 220"/>
                  <a:gd name="T63" fmla="*/ 54 h 202"/>
                  <a:gd name="T64" fmla="*/ 193 w 220"/>
                  <a:gd name="T65" fmla="*/ 54 h 202"/>
                  <a:gd name="T66" fmla="*/ 111 w 220"/>
                  <a:gd name="T67" fmla="*/ 0 h 202"/>
                  <a:gd name="T68" fmla="*/ 49 w 220"/>
                  <a:gd name="T69" fmla="*/ 24 h 202"/>
                  <a:gd name="T70" fmla="*/ 25 w 220"/>
                  <a:gd name="T71" fmla="*/ 92 h 202"/>
                  <a:gd name="T72" fmla="*/ 23 w 220"/>
                  <a:gd name="T73" fmla="*/ 145 h 202"/>
                  <a:gd name="T74" fmla="*/ 5 w 220"/>
                  <a:gd name="T75" fmla="*/ 158 h 202"/>
                  <a:gd name="T76" fmla="*/ 17 w 220"/>
                  <a:gd name="T77" fmla="*/ 189 h 202"/>
                  <a:gd name="T78" fmla="*/ 109 w 220"/>
                  <a:gd name="T79" fmla="*/ 7 h 202"/>
                  <a:gd name="T80" fmla="*/ 165 w 220"/>
                  <a:gd name="T81" fmla="*/ 20 h 202"/>
                  <a:gd name="T82" fmla="*/ 186 w 220"/>
                  <a:gd name="T83" fmla="*/ 54 h 202"/>
                  <a:gd name="T84" fmla="*/ 203 w 220"/>
                  <a:gd name="T85" fmla="*/ 77 h 202"/>
                  <a:gd name="T86" fmla="*/ 190 w 220"/>
                  <a:gd name="T87" fmla="*/ 91 h 202"/>
                  <a:gd name="T88" fmla="*/ 130 w 220"/>
                  <a:gd name="T89" fmla="*/ 91 h 202"/>
                  <a:gd name="T90" fmla="*/ 81 w 220"/>
                  <a:gd name="T91" fmla="*/ 54 h 202"/>
                  <a:gd name="T92" fmla="*/ 75 w 220"/>
                  <a:gd name="T93" fmla="*/ 55 h 202"/>
                  <a:gd name="T94" fmla="*/ 39 w 220"/>
                  <a:gd name="T95" fmla="*/ 114 h 202"/>
                  <a:gd name="T96" fmla="*/ 33 w 220"/>
                  <a:gd name="T97" fmla="*/ 100 h 202"/>
                  <a:gd name="T98" fmla="*/ 54 w 220"/>
                  <a:gd name="T99" fmla="*/ 2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202">
                    <a:moveTo>
                      <a:pt x="17" y="189"/>
                    </a:moveTo>
                    <a:cubicBezTo>
                      <a:pt x="24" y="197"/>
                      <a:pt x="37" y="201"/>
                      <a:pt x="51" y="201"/>
                    </a:cubicBezTo>
                    <a:cubicBezTo>
                      <a:pt x="59" y="201"/>
                      <a:pt x="68" y="199"/>
                      <a:pt x="76" y="197"/>
                    </a:cubicBezTo>
                    <a:cubicBezTo>
                      <a:pt x="74" y="195"/>
                      <a:pt x="72" y="194"/>
                      <a:pt x="69" y="192"/>
                    </a:cubicBezTo>
                    <a:cubicBezTo>
                      <a:pt x="63" y="193"/>
                      <a:pt x="57" y="194"/>
                      <a:pt x="51" y="194"/>
                    </a:cubicBezTo>
                    <a:cubicBezTo>
                      <a:pt x="39" y="194"/>
                      <a:pt x="28" y="191"/>
                      <a:pt x="22" y="185"/>
                    </a:cubicBezTo>
                    <a:cubicBezTo>
                      <a:pt x="22" y="184"/>
                      <a:pt x="21" y="183"/>
                      <a:pt x="21" y="182"/>
                    </a:cubicBezTo>
                    <a:cubicBezTo>
                      <a:pt x="21" y="182"/>
                      <a:pt x="21" y="182"/>
                      <a:pt x="21" y="182"/>
                    </a:cubicBezTo>
                    <a:cubicBezTo>
                      <a:pt x="11" y="167"/>
                      <a:pt x="8" y="164"/>
                      <a:pt x="8" y="164"/>
                    </a:cubicBezTo>
                    <a:cubicBezTo>
                      <a:pt x="9" y="164"/>
                      <a:pt x="9" y="164"/>
                      <a:pt x="10" y="164"/>
                    </a:cubicBezTo>
                    <a:cubicBezTo>
                      <a:pt x="15" y="164"/>
                      <a:pt x="25" y="164"/>
                      <a:pt x="29" y="147"/>
                    </a:cubicBezTo>
                    <a:cubicBezTo>
                      <a:pt x="30" y="144"/>
                      <a:pt x="30" y="141"/>
                      <a:pt x="30" y="136"/>
                    </a:cubicBezTo>
                    <a:cubicBezTo>
                      <a:pt x="28" y="134"/>
                      <a:pt x="26" y="130"/>
                      <a:pt x="25" y="126"/>
                    </a:cubicBezTo>
                    <a:cubicBezTo>
                      <a:pt x="24" y="121"/>
                      <a:pt x="23" y="116"/>
                      <a:pt x="24" y="112"/>
                    </a:cubicBezTo>
                    <a:cubicBezTo>
                      <a:pt x="24" y="109"/>
                      <a:pt x="26" y="106"/>
                      <a:pt x="27" y="105"/>
                    </a:cubicBezTo>
                    <a:cubicBezTo>
                      <a:pt x="28" y="107"/>
                      <a:pt x="29" y="109"/>
                      <a:pt x="29" y="111"/>
                    </a:cubicBezTo>
                    <a:cubicBezTo>
                      <a:pt x="29" y="111"/>
                      <a:pt x="29" y="112"/>
                      <a:pt x="29" y="113"/>
                    </a:cubicBezTo>
                    <a:cubicBezTo>
                      <a:pt x="28" y="116"/>
                      <a:pt x="29" y="121"/>
                      <a:pt x="30" y="125"/>
                    </a:cubicBezTo>
                    <a:cubicBezTo>
                      <a:pt x="31" y="129"/>
                      <a:pt x="33" y="133"/>
                      <a:pt x="35" y="136"/>
                    </a:cubicBezTo>
                    <a:cubicBezTo>
                      <a:pt x="37" y="138"/>
                      <a:pt x="39" y="139"/>
                      <a:pt x="41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9" y="159"/>
                      <a:pt x="58" y="175"/>
                      <a:pt x="70" y="186"/>
                    </a:cubicBezTo>
                    <a:cubicBezTo>
                      <a:pt x="81" y="196"/>
                      <a:pt x="95" y="202"/>
                      <a:pt x="109" y="202"/>
                    </a:cubicBezTo>
                    <a:cubicBezTo>
                      <a:pt x="124" y="202"/>
                      <a:pt x="138" y="196"/>
                      <a:pt x="149" y="186"/>
                    </a:cubicBezTo>
                    <a:cubicBezTo>
                      <a:pt x="161" y="175"/>
                      <a:pt x="170" y="159"/>
                      <a:pt x="175" y="140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7" y="139"/>
                      <a:pt x="177" y="139"/>
                      <a:pt x="177" y="139"/>
                    </a:cubicBezTo>
                    <a:cubicBezTo>
                      <a:pt x="179" y="139"/>
                      <a:pt x="181" y="137"/>
                      <a:pt x="183" y="135"/>
                    </a:cubicBezTo>
                    <a:cubicBezTo>
                      <a:pt x="185" y="133"/>
                      <a:pt x="187" y="129"/>
                      <a:pt x="188" y="125"/>
                    </a:cubicBezTo>
                    <a:cubicBezTo>
                      <a:pt x="189" y="121"/>
                      <a:pt x="189" y="116"/>
                      <a:pt x="189" y="113"/>
                    </a:cubicBezTo>
                    <a:cubicBezTo>
                      <a:pt x="188" y="110"/>
                      <a:pt x="187" y="108"/>
                      <a:pt x="186" y="108"/>
                    </a:cubicBezTo>
                    <a:cubicBezTo>
                      <a:pt x="185" y="108"/>
                      <a:pt x="185" y="108"/>
                      <a:pt x="185" y="108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1" y="109"/>
                      <a:pt x="181" y="109"/>
                      <a:pt x="181" y="109"/>
                    </a:cubicBezTo>
                    <a:cubicBezTo>
                      <a:pt x="181" y="106"/>
                      <a:pt x="181" y="106"/>
                      <a:pt x="181" y="106"/>
                    </a:cubicBezTo>
                    <a:cubicBezTo>
                      <a:pt x="181" y="105"/>
                      <a:pt x="181" y="105"/>
                      <a:pt x="181" y="105"/>
                    </a:cubicBezTo>
                    <a:cubicBezTo>
                      <a:pt x="181" y="104"/>
                      <a:pt x="181" y="104"/>
                      <a:pt x="181" y="104"/>
                    </a:cubicBezTo>
                    <a:cubicBezTo>
                      <a:pt x="183" y="104"/>
                      <a:pt x="185" y="103"/>
                      <a:pt x="188" y="101"/>
                    </a:cubicBezTo>
                    <a:cubicBezTo>
                      <a:pt x="189" y="101"/>
                      <a:pt x="189" y="100"/>
                      <a:pt x="190" y="100"/>
                    </a:cubicBezTo>
                    <a:cubicBezTo>
                      <a:pt x="190" y="101"/>
                      <a:pt x="190" y="103"/>
                      <a:pt x="190" y="106"/>
                    </a:cubicBezTo>
                    <a:cubicBezTo>
                      <a:pt x="192" y="107"/>
                      <a:pt x="193" y="109"/>
                      <a:pt x="193" y="112"/>
                    </a:cubicBezTo>
                    <a:cubicBezTo>
                      <a:pt x="194" y="116"/>
                      <a:pt x="193" y="121"/>
                      <a:pt x="192" y="126"/>
                    </a:cubicBezTo>
                    <a:cubicBezTo>
                      <a:pt x="191" y="127"/>
                      <a:pt x="191" y="128"/>
                      <a:pt x="191" y="129"/>
                    </a:cubicBezTo>
                    <a:cubicBezTo>
                      <a:pt x="191" y="138"/>
                      <a:pt x="191" y="145"/>
                      <a:pt x="192" y="147"/>
                    </a:cubicBezTo>
                    <a:cubicBezTo>
                      <a:pt x="196" y="165"/>
                      <a:pt x="206" y="165"/>
                      <a:pt x="211" y="164"/>
                    </a:cubicBezTo>
                    <a:cubicBezTo>
                      <a:pt x="212" y="164"/>
                      <a:pt x="212" y="164"/>
                      <a:pt x="212" y="164"/>
                    </a:cubicBezTo>
                    <a:cubicBezTo>
                      <a:pt x="213" y="165"/>
                      <a:pt x="209" y="167"/>
                      <a:pt x="200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9" y="183"/>
                      <a:pt x="199" y="184"/>
                      <a:pt x="198" y="185"/>
                    </a:cubicBezTo>
                    <a:cubicBezTo>
                      <a:pt x="192" y="191"/>
                      <a:pt x="181" y="194"/>
                      <a:pt x="169" y="194"/>
                    </a:cubicBezTo>
                    <a:cubicBezTo>
                      <a:pt x="163" y="194"/>
                      <a:pt x="156" y="193"/>
                      <a:pt x="149" y="191"/>
                    </a:cubicBezTo>
                    <a:cubicBezTo>
                      <a:pt x="147" y="193"/>
                      <a:pt x="145" y="195"/>
                      <a:pt x="142" y="196"/>
                    </a:cubicBezTo>
                    <a:cubicBezTo>
                      <a:pt x="151" y="199"/>
                      <a:pt x="160" y="201"/>
                      <a:pt x="169" y="201"/>
                    </a:cubicBezTo>
                    <a:cubicBezTo>
                      <a:pt x="183" y="201"/>
                      <a:pt x="196" y="197"/>
                      <a:pt x="203" y="189"/>
                    </a:cubicBezTo>
                    <a:cubicBezTo>
                      <a:pt x="204" y="188"/>
                      <a:pt x="205" y="187"/>
                      <a:pt x="206" y="186"/>
                    </a:cubicBezTo>
                    <a:cubicBezTo>
                      <a:pt x="218" y="166"/>
                      <a:pt x="220" y="161"/>
                      <a:pt x="216" y="158"/>
                    </a:cubicBezTo>
                    <a:cubicBezTo>
                      <a:pt x="214" y="158"/>
                      <a:pt x="213" y="158"/>
                      <a:pt x="211" y="158"/>
                    </a:cubicBezTo>
                    <a:cubicBezTo>
                      <a:pt x="208" y="158"/>
                      <a:pt x="202" y="158"/>
                      <a:pt x="198" y="145"/>
                    </a:cubicBezTo>
                    <a:cubicBezTo>
                      <a:pt x="198" y="144"/>
                      <a:pt x="198" y="136"/>
                      <a:pt x="198" y="126"/>
                    </a:cubicBezTo>
                    <a:cubicBezTo>
                      <a:pt x="198" y="115"/>
                      <a:pt x="197" y="102"/>
                      <a:pt x="196" y="95"/>
                    </a:cubicBezTo>
                    <a:cubicBezTo>
                      <a:pt x="211" y="82"/>
                      <a:pt x="213" y="76"/>
                      <a:pt x="210" y="73"/>
                    </a:cubicBezTo>
                    <a:cubicBezTo>
                      <a:pt x="209" y="71"/>
                      <a:pt x="207" y="71"/>
                      <a:pt x="204" y="70"/>
                    </a:cubicBezTo>
                    <a:cubicBezTo>
                      <a:pt x="200" y="69"/>
                      <a:pt x="192" y="67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36"/>
                      <a:pt x="183" y="23"/>
                      <a:pt x="168" y="14"/>
                    </a:cubicBezTo>
                    <a:cubicBezTo>
                      <a:pt x="154" y="5"/>
                      <a:pt x="134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6" y="0"/>
                      <a:pt x="65" y="9"/>
                      <a:pt x="49" y="24"/>
                    </a:cubicBezTo>
                    <a:cubicBezTo>
                      <a:pt x="34" y="39"/>
                      <a:pt x="24" y="60"/>
                      <a:pt x="24" y="83"/>
                    </a:cubicBezTo>
                    <a:cubicBezTo>
                      <a:pt x="24" y="86"/>
                      <a:pt x="25" y="89"/>
                      <a:pt x="25" y="92"/>
                    </a:cubicBezTo>
                    <a:cubicBezTo>
                      <a:pt x="21" y="98"/>
                      <a:pt x="22" y="113"/>
                      <a:pt x="23" y="126"/>
                    </a:cubicBezTo>
                    <a:cubicBezTo>
                      <a:pt x="23" y="134"/>
                      <a:pt x="23" y="142"/>
                      <a:pt x="23" y="145"/>
                    </a:cubicBezTo>
                    <a:cubicBezTo>
                      <a:pt x="19" y="157"/>
                      <a:pt x="13" y="157"/>
                      <a:pt x="10" y="157"/>
                    </a:cubicBezTo>
                    <a:cubicBezTo>
                      <a:pt x="8" y="157"/>
                      <a:pt x="6" y="157"/>
                      <a:pt x="5" y="158"/>
                    </a:cubicBezTo>
                    <a:cubicBezTo>
                      <a:pt x="0" y="161"/>
                      <a:pt x="2" y="166"/>
                      <a:pt x="15" y="186"/>
                    </a:cubicBezTo>
                    <a:cubicBezTo>
                      <a:pt x="15" y="187"/>
                      <a:pt x="16" y="188"/>
                      <a:pt x="17" y="189"/>
                    </a:cubicBezTo>
                    <a:close/>
                    <a:moveTo>
                      <a:pt x="54" y="29"/>
                    </a:moveTo>
                    <a:cubicBezTo>
                      <a:pt x="68" y="16"/>
                      <a:pt x="88" y="7"/>
                      <a:pt x="109" y="7"/>
                    </a:cubicBezTo>
                    <a:cubicBezTo>
                      <a:pt x="111" y="7"/>
                      <a:pt x="111" y="7"/>
                      <a:pt x="111" y="7"/>
                    </a:cubicBezTo>
                    <a:cubicBezTo>
                      <a:pt x="132" y="7"/>
                      <a:pt x="151" y="12"/>
                      <a:pt x="165" y="20"/>
                    </a:cubicBezTo>
                    <a:cubicBezTo>
                      <a:pt x="178" y="28"/>
                      <a:pt x="186" y="39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5" y="72"/>
                      <a:pt x="196" y="75"/>
                      <a:pt x="203" y="77"/>
                    </a:cubicBezTo>
                    <a:cubicBezTo>
                      <a:pt x="204" y="77"/>
                      <a:pt x="205" y="77"/>
                      <a:pt x="205" y="78"/>
                    </a:cubicBezTo>
                    <a:cubicBezTo>
                      <a:pt x="205" y="78"/>
                      <a:pt x="202" y="80"/>
                      <a:pt x="190" y="91"/>
                    </a:cubicBezTo>
                    <a:cubicBezTo>
                      <a:pt x="188" y="93"/>
                      <a:pt x="186" y="94"/>
                      <a:pt x="184" y="95"/>
                    </a:cubicBezTo>
                    <a:cubicBezTo>
                      <a:pt x="170" y="103"/>
                      <a:pt x="149" y="99"/>
                      <a:pt x="130" y="91"/>
                    </a:cubicBezTo>
                    <a:cubicBezTo>
                      <a:pt x="111" y="82"/>
                      <a:pt x="94" y="69"/>
                      <a:pt x="85" y="59"/>
                    </a:cubicBezTo>
                    <a:cubicBezTo>
                      <a:pt x="83" y="58"/>
                      <a:pt x="82" y="56"/>
                      <a:pt x="81" y="54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2" y="66"/>
                      <a:pt x="66" y="69"/>
                      <a:pt x="59" y="73"/>
                    </a:cubicBezTo>
                    <a:cubicBezTo>
                      <a:pt x="49" y="79"/>
                      <a:pt x="38" y="84"/>
                      <a:pt x="39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6" y="110"/>
                      <a:pt x="35" y="105"/>
                      <a:pt x="33" y="100"/>
                    </a:cubicBezTo>
                    <a:cubicBezTo>
                      <a:pt x="32" y="94"/>
                      <a:pt x="31" y="89"/>
                      <a:pt x="31" y="83"/>
                    </a:cubicBezTo>
                    <a:cubicBezTo>
                      <a:pt x="31" y="62"/>
                      <a:pt x="40" y="43"/>
                      <a:pt x="54" y="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6646863" y="4248150"/>
                <a:ext cx="1282700" cy="673100"/>
              </a:xfrm>
              <a:custGeom>
                <a:avLst/>
                <a:gdLst>
                  <a:gd name="T0" fmla="*/ 341 w 341"/>
                  <a:gd name="T1" fmla="*/ 157 h 178"/>
                  <a:gd name="T2" fmla="*/ 335 w 341"/>
                  <a:gd name="T3" fmla="*/ 79 h 178"/>
                  <a:gd name="T4" fmla="*/ 300 w 341"/>
                  <a:gd name="T5" fmla="*/ 31 h 178"/>
                  <a:gd name="T6" fmla="*/ 253 w 341"/>
                  <a:gd name="T7" fmla="*/ 10 h 178"/>
                  <a:gd name="T8" fmla="*/ 253 w 341"/>
                  <a:gd name="T9" fmla="*/ 10 h 178"/>
                  <a:gd name="T10" fmla="*/ 225 w 341"/>
                  <a:gd name="T11" fmla="*/ 4 h 178"/>
                  <a:gd name="T12" fmla="*/ 226 w 341"/>
                  <a:gd name="T13" fmla="*/ 34 h 178"/>
                  <a:gd name="T14" fmla="*/ 226 w 341"/>
                  <a:gd name="T15" fmla="*/ 35 h 178"/>
                  <a:gd name="T16" fmla="*/ 225 w 341"/>
                  <a:gd name="T17" fmla="*/ 36 h 178"/>
                  <a:gd name="T18" fmla="*/ 200 w 341"/>
                  <a:gd name="T19" fmla="*/ 51 h 178"/>
                  <a:gd name="T20" fmla="*/ 210 w 341"/>
                  <a:gd name="T21" fmla="*/ 65 h 178"/>
                  <a:gd name="T22" fmla="*/ 170 w 341"/>
                  <a:gd name="T23" fmla="*/ 116 h 178"/>
                  <a:gd name="T24" fmla="*/ 195 w 341"/>
                  <a:gd name="T25" fmla="*/ 53 h 178"/>
                  <a:gd name="T26" fmla="*/ 196 w 341"/>
                  <a:gd name="T27" fmla="*/ 49 h 178"/>
                  <a:gd name="T28" fmla="*/ 211 w 341"/>
                  <a:gd name="T29" fmla="*/ 2 h 178"/>
                  <a:gd name="T30" fmla="*/ 171 w 341"/>
                  <a:gd name="T31" fmla="*/ 0 h 178"/>
                  <a:gd name="T32" fmla="*/ 168 w 341"/>
                  <a:gd name="T33" fmla="*/ 0 h 178"/>
                  <a:gd name="T34" fmla="*/ 124 w 341"/>
                  <a:gd name="T35" fmla="*/ 3 h 178"/>
                  <a:gd name="T36" fmla="*/ 138 w 341"/>
                  <a:gd name="T37" fmla="*/ 48 h 178"/>
                  <a:gd name="T38" fmla="*/ 165 w 341"/>
                  <a:gd name="T39" fmla="*/ 117 h 178"/>
                  <a:gd name="T40" fmla="*/ 125 w 341"/>
                  <a:gd name="T41" fmla="*/ 66 h 178"/>
                  <a:gd name="T42" fmla="*/ 135 w 341"/>
                  <a:gd name="T43" fmla="*/ 51 h 178"/>
                  <a:gd name="T44" fmla="*/ 110 w 341"/>
                  <a:gd name="T45" fmla="*/ 36 h 178"/>
                  <a:gd name="T46" fmla="*/ 109 w 341"/>
                  <a:gd name="T47" fmla="*/ 35 h 178"/>
                  <a:gd name="T48" fmla="*/ 109 w 341"/>
                  <a:gd name="T49" fmla="*/ 34 h 178"/>
                  <a:gd name="T50" fmla="*/ 110 w 341"/>
                  <a:gd name="T51" fmla="*/ 5 h 178"/>
                  <a:gd name="T52" fmla="*/ 87 w 341"/>
                  <a:gd name="T53" fmla="*/ 10 h 178"/>
                  <a:gd name="T54" fmla="*/ 87 w 341"/>
                  <a:gd name="T55" fmla="*/ 10 h 178"/>
                  <a:gd name="T56" fmla="*/ 40 w 341"/>
                  <a:gd name="T57" fmla="*/ 31 h 178"/>
                  <a:gd name="T58" fmla="*/ 4 w 341"/>
                  <a:gd name="T59" fmla="*/ 79 h 178"/>
                  <a:gd name="T60" fmla="*/ 0 w 341"/>
                  <a:gd name="T61" fmla="*/ 158 h 178"/>
                  <a:gd name="T62" fmla="*/ 170 w 341"/>
                  <a:gd name="T63" fmla="*/ 175 h 178"/>
                  <a:gd name="T64" fmla="*/ 341 w 341"/>
                  <a:gd name="T65" fmla="*/ 15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1" h="178">
                    <a:moveTo>
                      <a:pt x="341" y="157"/>
                    </a:moveTo>
                    <a:cubicBezTo>
                      <a:pt x="335" y="79"/>
                      <a:pt x="335" y="79"/>
                      <a:pt x="335" y="79"/>
                    </a:cubicBezTo>
                    <a:cubicBezTo>
                      <a:pt x="333" y="52"/>
                      <a:pt x="300" y="31"/>
                      <a:pt x="300" y="31"/>
                    </a:cubicBezTo>
                    <a:cubicBezTo>
                      <a:pt x="300" y="31"/>
                      <a:pt x="277" y="18"/>
                      <a:pt x="253" y="10"/>
                    </a:cubicBezTo>
                    <a:cubicBezTo>
                      <a:pt x="253" y="10"/>
                      <a:pt x="253" y="10"/>
                      <a:pt x="253" y="10"/>
                    </a:cubicBezTo>
                    <a:cubicBezTo>
                      <a:pt x="244" y="8"/>
                      <a:pt x="234" y="5"/>
                      <a:pt x="225" y="4"/>
                    </a:cubicBezTo>
                    <a:cubicBezTo>
                      <a:pt x="226" y="34"/>
                      <a:pt x="226" y="34"/>
                      <a:pt x="226" y="34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210" y="65"/>
                      <a:pt x="210" y="65"/>
                      <a:pt x="210" y="65"/>
                    </a:cubicBezTo>
                    <a:cubicBezTo>
                      <a:pt x="170" y="116"/>
                      <a:pt x="170" y="116"/>
                      <a:pt x="170" y="116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6" y="49"/>
                      <a:pt x="196" y="49"/>
                      <a:pt x="196" y="49"/>
                    </a:cubicBezTo>
                    <a:cubicBezTo>
                      <a:pt x="211" y="2"/>
                      <a:pt x="211" y="2"/>
                      <a:pt x="211" y="2"/>
                    </a:cubicBezTo>
                    <a:cubicBezTo>
                      <a:pt x="198" y="1"/>
                      <a:pt x="185" y="1"/>
                      <a:pt x="171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53" y="1"/>
                      <a:pt x="138" y="1"/>
                      <a:pt x="124" y="3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65" y="117"/>
                      <a:pt x="165" y="117"/>
                      <a:pt x="165" y="117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02" y="6"/>
                      <a:pt x="94" y="8"/>
                      <a:pt x="87" y="10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63" y="18"/>
                      <a:pt x="40" y="31"/>
                      <a:pt x="40" y="31"/>
                    </a:cubicBezTo>
                    <a:cubicBezTo>
                      <a:pt x="40" y="31"/>
                      <a:pt x="6" y="52"/>
                      <a:pt x="4" y="79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94" y="178"/>
                      <a:pt x="170" y="175"/>
                    </a:cubicBezTo>
                    <a:cubicBezTo>
                      <a:pt x="247" y="178"/>
                      <a:pt x="341" y="157"/>
                      <a:pt x="341" y="157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5185058" y="3150598"/>
              <a:ext cx="11849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0" i="0" dirty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hi-res </a:t>
              </a:r>
              <a:r>
                <a:rPr lang="en-US" sz="1000" b="0" i="0" dirty="0" smtClean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B&amp;W photo</a:t>
              </a:r>
              <a:endParaRPr lang="en-US" sz="1000" b="0" i="0" dirty="0">
                <a:solidFill>
                  <a:srgbClr val="000000"/>
                </a:solidFill>
                <a:latin typeface="HelveticaNeueCyr-Light"/>
                <a:cs typeface="HelveticaNeueCyr-Light"/>
              </a:endParaRPr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5155157" y="4056641"/>
            <a:ext cx="3228148" cy="2029776"/>
            <a:chOff x="5155156" y="4085209"/>
            <a:chExt cx="3228150" cy="2029777"/>
          </a:xfrm>
        </p:grpSpPr>
        <p:sp>
          <p:nvSpPr>
            <p:cNvPr id="42" name="Rectangle 41"/>
            <p:cNvSpPr/>
            <p:nvPr/>
          </p:nvSpPr>
          <p:spPr>
            <a:xfrm>
              <a:off x="5185058" y="5252054"/>
              <a:ext cx="11849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0" i="0" dirty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hi-res </a:t>
              </a:r>
              <a:r>
                <a:rPr lang="en-US" sz="1000" b="0" i="0" dirty="0" smtClean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B&amp;W photo</a:t>
              </a:r>
              <a:endParaRPr lang="en-US" sz="1000" b="0" i="0" dirty="0">
                <a:solidFill>
                  <a:srgbClr val="000000"/>
                </a:solidFill>
                <a:latin typeface="HelveticaNeueCyr-Light"/>
                <a:cs typeface="HelveticaNeueCyr-Light"/>
              </a:endParaRPr>
            </a:p>
          </p:txBody>
        </p:sp>
        <p:sp>
          <p:nvSpPr>
            <p:cNvPr id="43" name="Прямоугольник 4"/>
            <p:cNvSpPr/>
            <p:nvPr/>
          </p:nvSpPr>
          <p:spPr>
            <a:xfrm>
              <a:off x="6412214" y="4085209"/>
              <a:ext cx="1971092" cy="2029777"/>
            </a:xfrm>
            <a:prstGeom prst="rect">
              <a:avLst/>
            </a:prstGeom>
          </p:spPr>
          <p:txBody>
            <a:bodyPr wrap="square" lIns="91431" tIns="45715" rIns="91431" bIns="45715">
              <a:spAutoFit/>
            </a:bodyPr>
            <a:lstStyle/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400" b="0" i="0" dirty="0" smtClean="0">
                  <a:latin typeface="HelveticaNeueCyr-Black"/>
                  <a:cs typeface="HelveticaNeueCyr-Black"/>
                </a:rPr>
                <a:t>Софья Денисова</a:t>
              </a:r>
              <a:endParaRPr lang="en-US" sz="1400" b="0" i="0" dirty="0" smtClean="0">
                <a:latin typeface="HelveticaNeueCyr-Black"/>
                <a:cs typeface="HelveticaNeueCyr-Black"/>
              </a:endParaRP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300" b="0" i="0" dirty="0" smtClean="0">
                  <a:latin typeface="HelveticaNeueCyr-Light"/>
                  <a:cs typeface="HelveticaNeueCyr-Light"/>
                </a:rPr>
                <a:t>Менеджер Департамента</a:t>
              </a:r>
              <a:br>
                <a:rPr lang="ru-RU" sz="1300" b="0" i="0" dirty="0" smtClean="0">
                  <a:latin typeface="HelveticaNeueCyr-Light"/>
                  <a:cs typeface="HelveticaNeueCyr-Light"/>
                </a:rPr>
              </a:br>
              <a:r>
                <a:rPr lang="ru-RU" sz="1300" b="0" i="0" dirty="0" smtClean="0">
                  <a:latin typeface="HelveticaNeueCyr-Light"/>
                  <a:cs typeface="HelveticaNeueCyr-Light"/>
                </a:rPr>
                <a:t>по работе с инвесторами</a:t>
              </a: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endParaRPr lang="ru-RU" sz="1300" b="0" i="0" dirty="0">
                <a:latin typeface="HelveticaNeueCyr-Light"/>
                <a:cs typeface="HelveticaNeueCyr-Light"/>
              </a:endParaRPr>
            </a:p>
            <a:p>
              <a:r>
                <a:rPr lang="ru-RU" sz="1300" b="0" i="0" dirty="0" smtClean="0">
                  <a:latin typeface="HelveticaNeueCyr-Light"/>
                  <a:cs typeface="HelveticaNeueCyr-Light"/>
                </a:rPr>
                <a:t>+</a:t>
              </a:r>
              <a:r>
                <a:rPr lang="ru-RU" sz="1300" b="0" i="0" dirty="0">
                  <a:latin typeface="HelveticaNeueCyr-Light"/>
                  <a:cs typeface="HelveticaNeueCyr-Light"/>
                </a:rPr>
                <a:t>7 495 331 </a:t>
              </a:r>
              <a:r>
                <a:rPr lang="ru-RU" sz="1300" b="0" i="0" dirty="0" smtClean="0">
                  <a:latin typeface="HelveticaNeueCyr-Light"/>
                  <a:cs typeface="HelveticaNeueCyr-Light"/>
                </a:rPr>
                <a:t>43 57</a:t>
              </a:r>
              <a:r>
                <a:rPr lang="ru-RU" sz="1300" b="0" i="0" dirty="0">
                  <a:latin typeface="HelveticaNeueCyr-Light"/>
                  <a:cs typeface="HelveticaNeueCyr-Light"/>
                </a:rPr>
                <a:t/>
              </a:r>
              <a:br>
                <a:rPr lang="ru-RU" sz="1300" b="0" i="0" dirty="0">
                  <a:latin typeface="HelveticaNeueCyr-Light"/>
                  <a:cs typeface="HelveticaNeueCyr-Light"/>
                </a:rPr>
              </a:br>
              <a:r>
                <a:rPr lang="en-US" sz="1300" b="0" i="0" dirty="0" smtClean="0">
                  <a:latin typeface="HelveticaNeueCyr-Light"/>
                  <a:cs typeface="HelveticaNeueCyr-Light"/>
                </a:rPr>
                <a:t>s.denisova@mcclinics.ru</a:t>
              </a:r>
              <a:endParaRPr lang="ru-RU" sz="1300" b="0" i="0" dirty="0">
                <a:latin typeface="HelveticaNeueCyr-Light"/>
                <a:cs typeface="HelveticaNeueCyr-Ligh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55156" y="4176268"/>
              <a:ext cx="1224000" cy="1332000"/>
            </a:xfrm>
            <a:prstGeom prst="rect">
              <a:avLst/>
            </a:prstGeom>
            <a:noFill/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-4-Light" pitchFamily="82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405086" y="4353521"/>
              <a:ext cx="738540" cy="846394"/>
              <a:chOff x="6646863" y="3451225"/>
              <a:chExt cx="1282700" cy="1470025"/>
            </a:xfrm>
          </p:grpSpPr>
          <p:sp>
            <p:nvSpPr>
              <p:cNvPr id="46" name="Freeform 45"/>
              <p:cNvSpPr>
                <a:spLocks noEditPoints="1"/>
              </p:cNvSpPr>
              <p:nvPr/>
            </p:nvSpPr>
            <p:spPr bwMode="auto">
              <a:xfrm>
                <a:off x="6865938" y="3451225"/>
                <a:ext cx="827088" cy="763588"/>
              </a:xfrm>
              <a:custGeom>
                <a:avLst/>
                <a:gdLst>
                  <a:gd name="T0" fmla="*/ 51 w 220"/>
                  <a:gd name="T1" fmla="*/ 201 h 202"/>
                  <a:gd name="T2" fmla="*/ 69 w 220"/>
                  <a:gd name="T3" fmla="*/ 192 h 202"/>
                  <a:gd name="T4" fmla="*/ 22 w 220"/>
                  <a:gd name="T5" fmla="*/ 185 h 202"/>
                  <a:gd name="T6" fmla="*/ 21 w 220"/>
                  <a:gd name="T7" fmla="*/ 182 h 202"/>
                  <a:gd name="T8" fmla="*/ 10 w 220"/>
                  <a:gd name="T9" fmla="*/ 164 h 202"/>
                  <a:gd name="T10" fmla="*/ 30 w 220"/>
                  <a:gd name="T11" fmla="*/ 136 h 202"/>
                  <a:gd name="T12" fmla="*/ 24 w 220"/>
                  <a:gd name="T13" fmla="*/ 112 h 202"/>
                  <a:gd name="T14" fmla="*/ 29 w 220"/>
                  <a:gd name="T15" fmla="*/ 111 h 202"/>
                  <a:gd name="T16" fmla="*/ 30 w 220"/>
                  <a:gd name="T17" fmla="*/ 125 h 202"/>
                  <a:gd name="T18" fmla="*/ 41 w 220"/>
                  <a:gd name="T19" fmla="*/ 139 h 202"/>
                  <a:gd name="T20" fmla="*/ 43 w 220"/>
                  <a:gd name="T21" fmla="*/ 141 h 202"/>
                  <a:gd name="T22" fmla="*/ 109 w 220"/>
                  <a:gd name="T23" fmla="*/ 202 h 202"/>
                  <a:gd name="T24" fmla="*/ 175 w 220"/>
                  <a:gd name="T25" fmla="*/ 140 h 202"/>
                  <a:gd name="T26" fmla="*/ 177 w 220"/>
                  <a:gd name="T27" fmla="*/ 139 h 202"/>
                  <a:gd name="T28" fmla="*/ 188 w 220"/>
                  <a:gd name="T29" fmla="*/ 125 h 202"/>
                  <a:gd name="T30" fmla="*/ 186 w 220"/>
                  <a:gd name="T31" fmla="*/ 108 h 202"/>
                  <a:gd name="T32" fmla="*/ 184 w 220"/>
                  <a:gd name="T33" fmla="*/ 108 h 202"/>
                  <a:gd name="T34" fmla="*/ 181 w 220"/>
                  <a:gd name="T35" fmla="*/ 106 h 202"/>
                  <a:gd name="T36" fmla="*/ 181 w 220"/>
                  <a:gd name="T37" fmla="*/ 104 h 202"/>
                  <a:gd name="T38" fmla="*/ 190 w 220"/>
                  <a:gd name="T39" fmla="*/ 100 h 202"/>
                  <a:gd name="T40" fmla="*/ 193 w 220"/>
                  <a:gd name="T41" fmla="*/ 112 h 202"/>
                  <a:gd name="T42" fmla="*/ 191 w 220"/>
                  <a:gd name="T43" fmla="*/ 129 h 202"/>
                  <a:gd name="T44" fmla="*/ 211 w 220"/>
                  <a:gd name="T45" fmla="*/ 164 h 202"/>
                  <a:gd name="T46" fmla="*/ 200 w 220"/>
                  <a:gd name="T47" fmla="*/ 182 h 202"/>
                  <a:gd name="T48" fmla="*/ 198 w 220"/>
                  <a:gd name="T49" fmla="*/ 185 h 202"/>
                  <a:gd name="T50" fmla="*/ 149 w 220"/>
                  <a:gd name="T51" fmla="*/ 191 h 202"/>
                  <a:gd name="T52" fmla="*/ 169 w 220"/>
                  <a:gd name="T53" fmla="*/ 201 h 202"/>
                  <a:gd name="T54" fmla="*/ 206 w 220"/>
                  <a:gd name="T55" fmla="*/ 186 h 202"/>
                  <a:gd name="T56" fmla="*/ 211 w 220"/>
                  <a:gd name="T57" fmla="*/ 158 h 202"/>
                  <a:gd name="T58" fmla="*/ 198 w 220"/>
                  <a:gd name="T59" fmla="*/ 126 h 202"/>
                  <a:gd name="T60" fmla="*/ 210 w 220"/>
                  <a:gd name="T61" fmla="*/ 73 h 202"/>
                  <a:gd name="T62" fmla="*/ 193 w 220"/>
                  <a:gd name="T63" fmla="*/ 54 h 202"/>
                  <a:gd name="T64" fmla="*/ 193 w 220"/>
                  <a:gd name="T65" fmla="*/ 54 h 202"/>
                  <a:gd name="T66" fmla="*/ 111 w 220"/>
                  <a:gd name="T67" fmla="*/ 0 h 202"/>
                  <a:gd name="T68" fmla="*/ 49 w 220"/>
                  <a:gd name="T69" fmla="*/ 24 h 202"/>
                  <a:gd name="T70" fmla="*/ 25 w 220"/>
                  <a:gd name="T71" fmla="*/ 92 h 202"/>
                  <a:gd name="T72" fmla="*/ 23 w 220"/>
                  <a:gd name="T73" fmla="*/ 145 h 202"/>
                  <a:gd name="T74" fmla="*/ 5 w 220"/>
                  <a:gd name="T75" fmla="*/ 158 h 202"/>
                  <a:gd name="T76" fmla="*/ 17 w 220"/>
                  <a:gd name="T77" fmla="*/ 189 h 202"/>
                  <a:gd name="T78" fmla="*/ 109 w 220"/>
                  <a:gd name="T79" fmla="*/ 7 h 202"/>
                  <a:gd name="T80" fmla="*/ 165 w 220"/>
                  <a:gd name="T81" fmla="*/ 20 h 202"/>
                  <a:gd name="T82" fmla="*/ 186 w 220"/>
                  <a:gd name="T83" fmla="*/ 54 h 202"/>
                  <a:gd name="T84" fmla="*/ 203 w 220"/>
                  <a:gd name="T85" fmla="*/ 77 h 202"/>
                  <a:gd name="T86" fmla="*/ 190 w 220"/>
                  <a:gd name="T87" fmla="*/ 91 h 202"/>
                  <a:gd name="T88" fmla="*/ 130 w 220"/>
                  <a:gd name="T89" fmla="*/ 91 h 202"/>
                  <a:gd name="T90" fmla="*/ 81 w 220"/>
                  <a:gd name="T91" fmla="*/ 54 h 202"/>
                  <a:gd name="T92" fmla="*/ 75 w 220"/>
                  <a:gd name="T93" fmla="*/ 55 h 202"/>
                  <a:gd name="T94" fmla="*/ 39 w 220"/>
                  <a:gd name="T95" fmla="*/ 114 h 202"/>
                  <a:gd name="T96" fmla="*/ 33 w 220"/>
                  <a:gd name="T97" fmla="*/ 100 h 202"/>
                  <a:gd name="T98" fmla="*/ 54 w 220"/>
                  <a:gd name="T99" fmla="*/ 2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202">
                    <a:moveTo>
                      <a:pt x="17" y="189"/>
                    </a:moveTo>
                    <a:cubicBezTo>
                      <a:pt x="24" y="197"/>
                      <a:pt x="37" y="201"/>
                      <a:pt x="51" y="201"/>
                    </a:cubicBezTo>
                    <a:cubicBezTo>
                      <a:pt x="59" y="201"/>
                      <a:pt x="68" y="199"/>
                      <a:pt x="76" y="197"/>
                    </a:cubicBezTo>
                    <a:cubicBezTo>
                      <a:pt x="74" y="195"/>
                      <a:pt x="72" y="194"/>
                      <a:pt x="69" y="192"/>
                    </a:cubicBezTo>
                    <a:cubicBezTo>
                      <a:pt x="63" y="193"/>
                      <a:pt x="57" y="194"/>
                      <a:pt x="51" y="194"/>
                    </a:cubicBezTo>
                    <a:cubicBezTo>
                      <a:pt x="39" y="194"/>
                      <a:pt x="28" y="191"/>
                      <a:pt x="22" y="185"/>
                    </a:cubicBezTo>
                    <a:cubicBezTo>
                      <a:pt x="22" y="184"/>
                      <a:pt x="21" y="183"/>
                      <a:pt x="21" y="182"/>
                    </a:cubicBezTo>
                    <a:cubicBezTo>
                      <a:pt x="21" y="182"/>
                      <a:pt x="21" y="182"/>
                      <a:pt x="21" y="182"/>
                    </a:cubicBezTo>
                    <a:cubicBezTo>
                      <a:pt x="11" y="167"/>
                      <a:pt x="8" y="164"/>
                      <a:pt x="8" y="164"/>
                    </a:cubicBezTo>
                    <a:cubicBezTo>
                      <a:pt x="9" y="164"/>
                      <a:pt x="9" y="164"/>
                      <a:pt x="10" y="164"/>
                    </a:cubicBezTo>
                    <a:cubicBezTo>
                      <a:pt x="15" y="164"/>
                      <a:pt x="25" y="164"/>
                      <a:pt x="29" y="147"/>
                    </a:cubicBezTo>
                    <a:cubicBezTo>
                      <a:pt x="30" y="144"/>
                      <a:pt x="30" y="141"/>
                      <a:pt x="30" y="136"/>
                    </a:cubicBezTo>
                    <a:cubicBezTo>
                      <a:pt x="28" y="134"/>
                      <a:pt x="26" y="130"/>
                      <a:pt x="25" y="126"/>
                    </a:cubicBezTo>
                    <a:cubicBezTo>
                      <a:pt x="24" y="121"/>
                      <a:pt x="23" y="116"/>
                      <a:pt x="24" y="112"/>
                    </a:cubicBezTo>
                    <a:cubicBezTo>
                      <a:pt x="24" y="109"/>
                      <a:pt x="26" y="106"/>
                      <a:pt x="27" y="105"/>
                    </a:cubicBezTo>
                    <a:cubicBezTo>
                      <a:pt x="28" y="107"/>
                      <a:pt x="29" y="109"/>
                      <a:pt x="29" y="111"/>
                    </a:cubicBezTo>
                    <a:cubicBezTo>
                      <a:pt x="29" y="111"/>
                      <a:pt x="29" y="112"/>
                      <a:pt x="29" y="113"/>
                    </a:cubicBezTo>
                    <a:cubicBezTo>
                      <a:pt x="28" y="116"/>
                      <a:pt x="29" y="121"/>
                      <a:pt x="30" y="125"/>
                    </a:cubicBezTo>
                    <a:cubicBezTo>
                      <a:pt x="31" y="129"/>
                      <a:pt x="33" y="133"/>
                      <a:pt x="35" y="136"/>
                    </a:cubicBezTo>
                    <a:cubicBezTo>
                      <a:pt x="37" y="138"/>
                      <a:pt x="39" y="139"/>
                      <a:pt x="41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9" y="159"/>
                      <a:pt x="58" y="175"/>
                      <a:pt x="70" y="186"/>
                    </a:cubicBezTo>
                    <a:cubicBezTo>
                      <a:pt x="81" y="196"/>
                      <a:pt x="95" y="202"/>
                      <a:pt x="109" y="202"/>
                    </a:cubicBezTo>
                    <a:cubicBezTo>
                      <a:pt x="124" y="202"/>
                      <a:pt x="138" y="196"/>
                      <a:pt x="149" y="186"/>
                    </a:cubicBezTo>
                    <a:cubicBezTo>
                      <a:pt x="161" y="175"/>
                      <a:pt x="170" y="159"/>
                      <a:pt x="175" y="140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7" y="139"/>
                      <a:pt x="177" y="139"/>
                      <a:pt x="177" y="139"/>
                    </a:cubicBezTo>
                    <a:cubicBezTo>
                      <a:pt x="179" y="139"/>
                      <a:pt x="181" y="137"/>
                      <a:pt x="183" y="135"/>
                    </a:cubicBezTo>
                    <a:cubicBezTo>
                      <a:pt x="185" y="133"/>
                      <a:pt x="187" y="129"/>
                      <a:pt x="188" y="125"/>
                    </a:cubicBezTo>
                    <a:cubicBezTo>
                      <a:pt x="189" y="121"/>
                      <a:pt x="189" y="116"/>
                      <a:pt x="189" y="113"/>
                    </a:cubicBezTo>
                    <a:cubicBezTo>
                      <a:pt x="188" y="110"/>
                      <a:pt x="187" y="108"/>
                      <a:pt x="186" y="108"/>
                    </a:cubicBezTo>
                    <a:cubicBezTo>
                      <a:pt x="185" y="108"/>
                      <a:pt x="185" y="108"/>
                      <a:pt x="185" y="108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1" y="109"/>
                      <a:pt x="181" y="109"/>
                      <a:pt x="181" y="109"/>
                    </a:cubicBezTo>
                    <a:cubicBezTo>
                      <a:pt x="181" y="106"/>
                      <a:pt x="181" y="106"/>
                      <a:pt x="181" y="106"/>
                    </a:cubicBezTo>
                    <a:cubicBezTo>
                      <a:pt x="181" y="105"/>
                      <a:pt x="181" y="105"/>
                      <a:pt x="181" y="105"/>
                    </a:cubicBezTo>
                    <a:cubicBezTo>
                      <a:pt x="181" y="104"/>
                      <a:pt x="181" y="104"/>
                      <a:pt x="181" y="104"/>
                    </a:cubicBezTo>
                    <a:cubicBezTo>
                      <a:pt x="183" y="104"/>
                      <a:pt x="185" y="103"/>
                      <a:pt x="188" y="101"/>
                    </a:cubicBezTo>
                    <a:cubicBezTo>
                      <a:pt x="189" y="101"/>
                      <a:pt x="189" y="100"/>
                      <a:pt x="190" y="100"/>
                    </a:cubicBezTo>
                    <a:cubicBezTo>
                      <a:pt x="190" y="101"/>
                      <a:pt x="190" y="103"/>
                      <a:pt x="190" y="106"/>
                    </a:cubicBezTo>
                    <a:cubicBezTo>
                      <a:pt x="192" y="107"/>
                      <a:pt x="193" y="109"/>
                      <a:pt x="193" y="112"/>
                    </a:cubicBezTo>
                    <a:cubicBezTo>
                      <a:pt x="194" y="116"/>
                      <a:pt x="193" y="121"/>
                      <a:pt x="192" y="126"/>
                    </a:cubicBezTo>
                    <a:cubicBezTo>
                      <a:pt x="191" y="127"/>
                      <a:pt x="191" y="128"/>
                      <a:pt x="191" y="129"/>
                    </a:cubicBezTo>
                    <a:cubicBezTo>
                      <a:pt x="191" y="138"/>
                      <a:pt x="191" y="145"/>
                      <a:pt x="192" y="147"/>
                    </a:cubicBezTo>
                    <a:cubicBezTo>
                      <a:pt x="196" y="165"/>
                      <a:pt x="206" y="165"/>
                      <a:pt x="211" y="164"/>
                    </a:cubicBezTo>
                    <a:cubicBezTo>
                      <a:pt x="212" y="164"/>
                      <a:pt x="212" y="164"/>
                      <a:pt x="212" y="164"/>
                    </a:cubicBezTo>
                    <a:cubicBezTo>
                      <a:pt x="213" y="165"/>
                      <a:pt x="209" y="167"/>
                      <a:pt x="200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9" y="183"/>
                      <a:pt x="199" y="184"/>
                      <a:pt x="198" y="185"/>
                    </a:cubicBezTo>
                    <a:cubicBezTo>
                      <a:pt x="192" y="191"/>
                      <a:pt x="181" y="194"/>
                      <a:pt x="169" y="194"/>
                    </a:cubicBezTo>
                    <a:cubicBezTo>
                      <a:pt x="163" y="194"/>
                      <a:pt x="156" y="193"/>
                      <a:pt x="149" y="191"/>
                    </a:cubicBezTo>
                    <a:cubicBezTo>
                      <a:pt x="147" y="193"/>
                      <a:pt x="145" y="195"/>
                      <a:pt x="142" y="196"/>
                    </a:cubicBezTo>
                    <a:cubicBezTo>
                      <a:pt x="151" y="199"/>
                      <a:pt x="160" y="201"/>
                      <a:pt x="169" y="201"/>
                    </a:cubicBezTo>
                    <a:cubicBezTo>
                      <a:pt x="183" y="201"/>
                      <a:pt x="196" y="197"/>
                      <a:pt x="203" y="189"/>
                    </a:cubicBezTo>
                    <a:cubicBezTo>
                      <a:pt x="204" y="188"/>
                      <a:pt x="205" y="187"/>
                      <a:pt x="206" y="186"/>
                    </a:cubicBezTo>
                    <a:cubicBezTo>
                      <a:pt x="218" y="166"/>
                      <a:pt x="220" y="161"/>
                      <a:pt x="216" y="158"/>
                    </a:cubicBezTo>
                    <a:cubicBezTo>
                      <a:pt x="214" y="158"/>
                      <a:pt x="213" y="158"/>
                      <a:pt x="211" y="158"/>
                    </a:cubicBezTo>
                    <a:cubicBezTo>
                      <a:pt x="208" y="158"/>
                      <a:pt x="202" y="158"/>
                      <a:pt x="198" y="145"/>
                    </a:cubicBezTo>
                    <a:cubicBezTo>
                      <a:pt x="198" y="144"/>
                      <a:pt x="198" y="136"/>
                      <a:pt x="198" y="126"/>
                    </a:cubicBezTo>
                    <a:cubicBezTo>
                      <a:pt x="198" y="115"/>
                      <a:pt x="197" y="102"/>
                      <a:pt x="196" y="95"/>
                    </a:cubicBezTo>
                    <a:cubicBezTo>
                      <a:pt x="211" y="82"/>
                      <a:pt x="213" y="76"/>
                      <a:pt x="210" y="73"/>
                    </a:cubicBezTo>
                    <a:cubicBezTo>
                      <a:pt x="209" y="71"/>
                      <a:pt x="207" y="71"/>
                      <a:pt x="204" y="70"/>
                    </a:cubicBezTo>
                    <a:cubicBezTo>
                      <a:pt x="200" y="69"/>
                      <a:pt x="192" y="67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36"/>
                      <a:pt x="183" y="23"/>
                      <a:pt x="168" y="14"/>
                    </a:cubicBezTo>
                    <a:cubicBezTo>
                      <a:pt x="154" y="5"/>
                      <a:pt x="134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6" y="0"/>
                      <a:pt x="65" y="9"/>
                      <a:pt x="49" y="24"/>
                    </a:cubicBezTo>
                    <a:cubicBezTo>
                      <a:pt x="34" y="39"/>
                      <a:pt x="24" y="60"/>
                      <a:pt x="24" y="83"/>
                    </a:cubicBezTo>
                    <a:cubicBezTo>
                      <a:pt x="24" y="86"/>
                      <a:pt x="25" y="89"/>
                      <a:pt x="25" y="92"/>
                    </a:cubicBezTo>
                    <a:cubicBezTo>
                      <a:pt x="21" y="98"/>
                      <a:pt x="22" y="113"/>
                      <a:pt x="23" y="126"/>
                    </a:cubicBezTo>
                    <a:cubicBezTo>
                      <a:pt x="23" y="134"/>
                      <a:pt x="23" y="142"/>
                      <a:pt x="23" y="145"/>
                    </a:cubicBezTo>
                    <a:cubicBezTo>
                      <a:pt x="19" y="157"/>
                      <a:pt x="13" y="157"/>
                      <a:pt x="10" y="157"/>
                    </a:cubicBezTo>
                    <a:cubicBezTo>
                      <a:pt x="8" y="157"/>
                      <a:pt x="6" y="157"/>
                      <a:pt x="5" y="158"/>
                    </a:cubicBezTo>
                    <a:cubicBezTo>
                      <a:pt x="0" y="161"/>
                      <a:pt x="2" y="166"/>
                      <a:pt x="15" y="186"/>
                    </a:cubicBezTo>
                    <a:cubicBezTo>
                      <a:pt x="15" y="187"/>
                      <a:pt x="16" y="188"/>
                      <a:pt x="17" y="189"/>
                    </a:cubicBezTo>
                    <a:close/>
                    <a:moveTo>
                      <a:pt x="54" y="29"/>
                    </a:moveTo>
                    <a:cubicBezTo>
                      <a:pt x="68" y="16"/>
                      <a:pt x="88" y="7"/>
                      <a:pt x="109" y="7"/>
                    </a:cubicBezTo>
                    <a:cubicBezTo>
                      <a:pt x="111" y="7"/>
                      <a:pt x="111" y="7"/>
                      <a:pt x="111" y="7"/>
                    </a:cubicBezTo>
                    <a:cubicBezTo>
                      <a:pt x="132" y="7"/>
                      <a:pt x="151" y="12"/>
                      <a:pt x="165" y="20"/>
                    </a:cubicBezTo>
                    <a:cubicBezTo>
                      <a:pt x="178" y="28"/>
                      <a:pt x="186" y="39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5" y="72"/>
                      <a:pt x="196" y="75"/>
                      <a:pt x="203" y="77"/>
                    </a:cubicBezTo>
                    <a:cubicBezTo>
                      <a:pt x="204" y="77"/>
                      <a:pt x="205" y="77"/>
                      <a:pt x="205" y="78"/>
                    </a:cubicBezTo>
                    <a:cubicBezTo>
                      <a:pt x="205" y="78"/>
                      <a:pt x="202" y="80"/>
                      <a:pt x="190" y="91"/>
                    </a:cubicBezTo>
                    <a:cubicBezTo>
                      <a:pt x="188" y="93"/>
                      <a:pt x="186" y="94"/>
                      <a:pt x="184" y="95"/>
                    </a:cubicBezTo>
                    <a:cubicBezTo>
                      <a:pt x="170" y="103"/>
                      <a:pt x="149" y="99"/>
                      <a:pt x="130" y="91"/>
                    </a:cubicBezTo>
                    <a:cubicBezTo>
                      <a:pt x="111" y="82"/>
                      <a:pt x="94" y="69"/>
                      <a:pt x="85" y="59"/>
                    </a:cubicBezTo>
                    <a:cubicBezTo>
                      <a:pt x="83" y="58"/>
                      <a:pt x="82" y="56"/>
                      <a:pt x="81" y="54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2" y="66"/>
                      <a:pt x="66" y="69"/>
                      <a:pt x="59" y="73"/>
                    </a:cubicBezTo>
                    <a:cubicBezTo>
                      <a:pt x="49" y="79"/>
                      <a:pt x="38" y="84"/>
                      <a:pt x="39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6" y="110"/>
                      <a:pt x="35" y="105"/>
                      <a:pt x="33" y="100"/>
                    </a:cubicBezTo>
                    <a:cubicBezTo>
                      <a:pt x="32" y="94"/>
                      <a:pt x="31" y="89"/>
                      <a:pt x="31" y="83"/>
                    </a:cubicBezTo>
                    <a:cubicBezTo>
                      <a:pt x="31" y="62"/>
                      <a:pt x="40" y="43"/>
                      <a:pt x="54" y="29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6646863" y="4248150"/>
                <a:ext cx="1282700" cy="673100"/>
              </a:xfrm>
              <a:custGeom>
                <a:avLst/>
                <a:gdLst>
                  <a:gd name="T0" fmla="*/ 341 w 341"/>
                  <a:gd name="T1" fmla="*/ 157 h 178"/>
                  <a:gd name="T2" fmla="*/ 335 w 341"/>
                  <a:gd name="T3" fmla="*/ 79 h 178"/>
                  <a:gd name="T4" fmla="*/ 300 w 341"/>
                  <a:gd name="T5" fmla="*/ 31 h 178"/>
                  <a:gd name="T6" fmla="*/ 253 w 341"/>
                  <a:gd name="T7" fmla="*/ 10 h 178"/>
                  <a:gd name="T8" fmla="*/ 253 w 341"/>
                  <a:gd name="T9" fmla="*/ 10 h 178"/>
                  <a:gd name="T10" fmla="*/ 225 w 341"/>
                  <a:gd name="T11" fmla="*/ 4 h 178"/>
                  <a:gd name="T12" fmla="*/ 226 w 341"/>
                  <a:gd name="T13" fmla="*/ 34 h 178"/>
                  <a:gd name="T14" fmla="*/ 226 w 341"/>
                  <a:gd name="T15" fmla="*/ 35 h 178"/>
                  <a:gd name="T16" fmla="*/ 225 w 341"/>
                  <a:gd name="T17" fmla="*/ 36 h 178"/>
                  <a:gd name="T18" fmla="*/ 200 w 341"/>
                  <a:gd name="T19" fmla="*/ 51 h 178"/>
                  <a:gd name="T20" fmla="*/ 210 w 341"/>
                  <a:gd name="T21" fmla="*/ 65 h 178"/>
                  <a:gd name="T22" fmla="*/ 170 w 341"/>
                  <a:gd name="T23" fmla="*/ 116 h 178"/>
                  <a:gd name="T24" fmla="*/ 195 w 341"/>
                  <a:gd name="T25" fmla="*/ 53 h 178"/>
                  <a:gd name="T26" fmla="*/ 196 w 341"/>
                  <a:gd name="T27" fmla="*/ 49 h 178"/>
                  <a:gd name="T28" fmla="*/ 211 w 341"/>
                  <a:gd name="T29" fmla="*/ 2 h 178"/>
                  <a:gd name="T30" fmla="*/ 171 w 341"/>
                  <a:gd name="T31" fmla="*/ 0 h 178"/>
                  <a:gd name="T32" fmla="*/ 168 w 341"/>
                  <a:gd name="T33" fmla="*/ 0 h 178"/>
                  <a:gd name="T34" fmla="*/ 124 w 341"/>
                  <a:gd name="T35" fmla="*/ 3 h 178"/>
                  <a:gd name="T36" fmla="*/ 138 w 341"/>
                  <a:gd name="T37" fmla="*/ 48 h 178"/>
                  <a:gd name="T38" fmla="*/ 165 w 341"/>
                  <a:gd name="T39" fmla="*/ 117 h 178"/>
                  <a:gd name="T40" fmla="*/ 125 w 341"/>
                  <a:gd name="T41" fmla="*/ 66 h 178"/>
                  <a:gd name="T42" fmla="*/ 135 w 341"/>
                  <a:gd name="T43" fmla="*/ 51 h 178"/>
                  <a:gd name="T44" fmla="*/ 110 w 341"/>
                  <a:gd name="T45" fmla="*/ 36 h 178"/>
                  <a:gd name="T46" fmla="*/ 109 w 341"/>
                  <a:gd name="T47" fmla="*/ 35 h 178"/>
                  <a:gd name="T48" fmla="*/ 109 w 341"/>
                  <a:gd name="T49" fmla="*/ 34 h 178"/>
                  <a:gd name="T50" fmla="*/ 110 w 341"/>
                  <a:gd name="T51" fmla="*/ 5 h 178"/>
                  <a:gd name="T52" fmla="*/ 87 w 341"/>
                  <a:gd name="T53" fmla="*/ 10 h 178"/>
                  <a:gd name="T54" fmla="*/ 87 w 341"/>
                  <a:gd name="T55" fmla="*/ 10 h 178"/>
                  <a:gd name="T56" fmla="*/ 40 w 341"/>
                  <a:gd name="T57" fmla="*/ 31 h 178"/>
                  <a:gd name="T58" fmla="*/ 4 w 341"/>
                  <a:gd name="T59" fmla="*/ 79 h 178"/>
                  <a:gd name="T60" fmla="*/ 0 w 341"/>
                  <a:gd name="T61" fmla="*/ 158 h 178"/>
                  <a:gd name="T62" fmla="*/ 170 w 341"/>
                  <a:gd name="T63" fmla="*/ 175 h 178"/>
                  <a:gd name="T64" fmla="*/ 341 w 341"/>
                  <a:gd name="T65" fmla="*/ 15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1" h="178">
                    <a:moveTo>
                      <a:pt x="341" y="157"/>
                    </a:moveTo>
                    <a:cubicBezTo>
                      <a:pt x="335" y="79"/>
                      <a:pt x="335" y="79"/>
                      <a:pt x="335" y="79"/>
                    </a:cubicBezTo>
                    <a:cubicBezTo>
                      <a:pt x="333" y="52"/>
                      <a:pt x="300" y="31"/>
                      <a:pt x="300" y="31"/>
                    </a:cubicBezTo>
                    <a:cubicBezTo>
                      <a:pt x="300" y="31"/>
                      <a:pt x="277" y="18"/>
                      <a:pt x="253" y="10"/>
                    </a:cubicBezTo>
                    <a:cubicBezTo>
                      <a:pt x="253" y="10"/>
                      <a:pt x="253" y="10"/>
                      <a:pt x="253" y="10"/>
                    </a:cubicBezTo>
                    <a:cubicBezTo>
                      <a:pt x="244" y="8"/>
                      <a:pt x="234" y="5"/>
                      <a:pt x="225" y="4"/>
                    </a:cubicBezTo>
                    <a:cubicBezTo>
                      <a:pt x="226" y="34"/>
                      <a:pt x="226" y="34"/>
                      <a:pt x="226" y="34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210" y="65"/>
                      <a:pt x="210" y="65"/>
                      <a:pt x="210" y="65"/>
                    </a:cubicBezTo>
                    <a:cubicBezTo>
                      <a:pt x="170" y="116"/>
                      <a:pt x="170" y="116"/>
                      <a:pt x="170" y="116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6" y="49"/>
                      <a:pt x="196" y="49"/>
                      <a:pt x="196" y="49"/>
                    </a:cubicBezTo>
                    <a:cubicBezTo>
                      <a:pt x="211" y="2"/>
                      <a:pt x="211" y="2"/>
                      <a:pt x="211" y="2"/>
                    </a:cubicBezTo>
                    <a:cubicBezTo>
                      <a:pt x="198" y="1"/>
                      <a:pt x="185" y="1"/>
                      <a:pt x="171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53" y="1"/>
                      <a:pt x="138" y="1"/>
                      <a:pt x="124" y="3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65" y="117"/>
                      <a:pt x="165" y="117"/>
                      <a:pt x="165" y="117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02" y="6"/>
                      <a:pt x="94" y="8"/>
                      <a:pt x="87" y="10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63" y="18"/>
                      <a:pt x="40" y="31"/>
                      <a:pt x="40" y="31"/>
                    </a:cubicBezTo>
                    <a:cubicBezTo>
                      <a:pt x="40" y="31"/>
                      <a:pt x="6" y="52"/>
                      <a:pt x="4" y="79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94" y="178"/>
                      <a:pt x="170" y="175"/>
                    </a:cubicBezTo>
                    <a:cubicBezTo>
                      <a:pt x="247" y="178"/>
                      <a:pt x="341" y="157"/>
                      <a:pt x="341" y="157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8" name="Group 47"/>
          <p:cNvGrpSpPr/>
          <p:nvPr userDrawn="1"/>
        </p:nvGrpSpPr>
        <p:grpSpPr>
          <a:xfrm>
            <a:off x="0" y="2070103"/>
            <a:ext cx="4813300" cy="3407694"/>
            <a:chOff x="0" y="1708150"/>
            <a:chExt cx="4813300" cy="3407694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8" t="16605" r="12361" b="16419"/>
            <a:stretch/>
          </p:blipFill>
          <p:spPr bwMode="auto">
            <a:xfrm>
              <a:off x="0" y="1708150"/>
              <a:ext cx="4813300" cy="340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49"/>
            <p:cNvGrpSpPr/>
            <p:nvPr/>
          </p:nvGrpSpPr>
          <p:grpSpPr>
            <a:xfrm>
              <a:off x="3448197" y="3135810"/>
              <a:ext cx="277983" cy="451722"/>
              <a:chOff x="3448197" y="3135810"/>
              <a:chExt cx="277983" cy="451722"/>
            </a:xfrm>
          </p:grpSpPr>
          <p:sp>
            <p:nvSpPr>
              <p:cNvPr id="51" name="Freeform 18"/>
              <p:cNvSpPr>
                <a:spLocks noEditPoints="1"/>
              </p:cNvSpPr>
              <p:nvPr/>
            </p:nvSpPr>
            <p:spPr bwMode="auto">
              <a:xfrm>
                <a:off x="3448197" y="3135810"/>
                <a:ext cx="277983" cy="451722"/>
              </a:xfrm>
              <a:custGeom>
                <a:avLst/>
                <a:gdLst>
                  <a:gd name="T0" fmla="*/ 13 w 27"/>
                  <a:gd name="T1" fmla="*/ 0 h 44"/>
                  <a:gd name="T2" fmla="*/ 0 w 27"/>
                  <a:gd name="T3" fmla="*/ 14 h 44"/>
                  <a:gd name="T4" fmla="*/ 13 w 27"/>
                  <a:gd name="T5" fmla="*/ 44 h 44"/>
                  <a:gd name="T6" fmla="*/ 27 w 27"/>
                  <a:gd name="T7" fmla="*/ 14 h 44"/>
                  <a:gd name="T8" fmla="*/ 13 w 27"/>
                  <a:gd name="T9" fmla="*/ 0 h 44"/>
                  <a:gd name="T10" fmla="*/ 13 w 27"/>
                  <a:gd name="T11" fmla="*/ 22 h 44"/>
                  <a:gd name="T12" fmla="*/ 6 w 27"/>
                  <a:gd name="T13" fmla="*/ 14 h 44"/>
                  <a:gd name="T14" fmla="*/ 13 w 27"/>
                  <a:gd name="T15" fmla="*/ 7 h 44"/>
                  <a:gd name="T16" fmla="*/ 21 w 27"/>
                  <a:gd name="T17" fmla="*/ 14 h 44"/>
                  <a:gd name="T18" fmla="*/ 13 w 27"/>
                  <a:gd name="T1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4">
                    <a:moveTo>
                      <a:pt x="13" y="0"/>
                    </a:moveTo>
                    <a:cubicBezTo>
                      <a:pt x="6" y="0"/>
                      <a:pt x="0" y="7"/>
                      <a:pt x="0" y="14"/>
                    </a:cubicBezTo>
                    <a:cubicBezTo>
                      <a:pt x="0" y="27"/>
                      <a:pt x="13" y="44"/>
                      <a:pt x="13" y="44"/>
                    </a:cubicBezTo>
                    <a:cubicBezTo>
                      <a:pt x="13" y="44"/>
                      <a:pt x="27" y="27"/>
                      <a:pt x="27" y="14"/>
                    </a:cubicBezTo>
                    <a:cubicBezTo>
                      <a:pt x="27" y="7"/>
                      <a:pt x="21" y="0"/>
                      <a:pt x="13" y="0"/>
                    </a:cubicBezTo>
                    <a:close/>
                    <a:moveTo>
                      <a:pt x="13" y="22"/>
                    </a:moveTo>
                    <a:cubicBezTo>
                      <a:pt x="9" y="22"/>
                      <a:pt x="6" y="18"/>
                      <a:pt x="6" y="14"/>
                    </a:cubicBezTo>
                    <a:cubicBezTo>
                      <a:pt x="6" y="10"/>
                      <a:pt x="9" y="7"/>
                      <a:pt x="13" y="7"/>
                    </a:cubicBezTo>
                    <a:cubicBezTo>
                      <a:pt x="17" y="7"/>
                      <a:pt x="21" y="10"/>
                      <a:pt x="21" y="14"/>
                    </a:cubicBezTo>
                    <a:cubicBezTo>
                      <a:pt x="21" y="18"/>
                      <a:pt x="17" y="22"/>
                      <a:pt x="13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52" name="Picture 4" descr="C:\Users\dakulichev\Desktop\Personal Folders\Deliverables\MD Clinics\Template\Logo_Only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8788" y="3219831"/>
                <a:ext cx="136800" cy="132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3" name="Picture 6" descr="C:\Users\dakulichev\Desktop\Personal Folders\Deliverables\MD Clinics\Template\Logo orange and white nam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266508"/>
            <a:ext cx="1051864" cy="7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295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>
            <a:spLocks noChangeAspect="1"/>
          </p:cNvSpPr>
          <p:nvPr userDrawn="1"/>
        </p:nvSpPr>
        <p:spPr>
          <a:xfrm>
            <a:off x="534674" y="833139"/>
            <a:ext cx="9651908" cy="6491835"/>
          </a:xfrm>
          <a:prstGeom prst="roundRect">
            <a:avLst>
              <a:gd name="adj" fmla="val 5962"/>
            </a:avLst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" name="Straight Connector 7"/>
          <p:cNvCxnSpPr/>
          <p:nvPr userDrawn="1"/>
        </p:nvCxnSpPr>
        <p:spPr>
          <a:xfrm>
            <a:off x="8419203" y="1146442"/>
            <a:ext cx="2274203" cy="10502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/>
          <a:srcRect t="2374" r="8421" b="-44339"/>
          <a:stretch>
            <a:fillRect/>
          </a:stretch>
        </p:blipFill>
        <p:spPr bwMode="auto">
          <a:xfrm>
            <a:off x="8647545" y="173280"/>
            <a:ext cx="1557598" cy="64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rc 9"/>
          <p:cNvSpPr/>
          <p:nvPr userDrawn="1"/>
        </p:nvSpPr>
        <p:spPr>
          <a:xfrm flipH="1" flipV="1">
            <a:off x="8025620" y="390316"/>
            <a:ext cx="816857" cy="756126"/>
          </a:xfrm>
          <a:prstGeom prst="arc">
            <a:avLst>
              <a:gd name="adj1" fmla="val 16200000"/>
              <a:gd name="adj2" fmla="val 21450190"/>
            </a:avLst>
          </a:prstGeom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14" tIns="52107" rIns="104214" bIns="5210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10"/>
          <p:cNvCxnSpPr/>
          <p:nvPr userDrawn="1"/>
        </p:nvCxnSpPr>
        <p:spPr>
          <a:xfrm>
            <a:off x="8025620" y="0"/>
            <a:ext cx="0" cy="833139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главление и дивайд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7355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8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53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6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74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8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тран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6807446"/>
              </p:ext>
            </p:extLst>
          </p:nvPr>
        </p:nvGraphicFramePr>
        <p:xfrm>
          <a:off x="3" y="934077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383383" y="3848"/>
            <a:ext cx="309600" cy="309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383383" y="313449"/>
            <a:ext cx="309600" cy="309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073782" y="3848"/>
            <a:ext cx="309600" cy="3096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10381423" y="624483"/>
            <a:ext cx="309600" cy="309601"/>
            <a:chOff x="9764182" y="606182"/>
            <a:chExt cx="309600" cy="309600"/>
          </a:xfrm>
        </p:grpSpPr>
        <p:sp>
          <p:nvSpPr>
            <p:cNvPr id="48" name="Rectangle 47"/>
            <p:cNvSpPr/>
            <p:nvPr/>
          </p:nvSpPr>
          <p:spPr>
            <a:xfrm>
              <a:off x="9764182" y="606182"/>
              <a:ext cx="309600" cy="309600"/>
            </a:xfrm>
            <a:prstGeom prst="rect">
              <a:avLst/>
            </a:prstGeom>
            <a:solidFill>
              <a:srgbClr val="544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2" name="Picture 2" descr="C:\Users\dakulichev\Desktop\Personal Folders\Deliverables\MD Clinics\Template\Logo_Wh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3376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56324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траница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6D9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142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13263448"/>
              </p:ext>
            </p:extLst>
          </p:nvPr>
        </p:nvGraphicFramePr>
        <p:xfrm>
          <a:off x="3" y="930067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1A2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9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B8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F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C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1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C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F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B8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9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1A26"/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381519" y="620473"/>
            <a:ext cx="309600" cy="309601"/>
          </a:xfrm>
          <a:prstGeom prst="rect">
            <a:avLst/>
          </a:prstGeom>
          <a:solidFill>
            <a:srgbClr val="A4C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072789" y="3182"/>
            <a:ext cx="309600" cy="309601"/>
          </a:xfrm>
          <a:prstGeom prst="rect">
            <a:avLst/>
          </a:prstGeom>
          <a:solidFill>
            <a:srgbClr val="142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73782" y="310872"/>
            <a:ext cx="309600" cy="309601"/>
          </a:xfrm>
          <a:prstGeom prst="rect">
            <a:avLst/>
          </a:prstGeom>
          <a:solidFill>
            <a:srgbClr val="6D9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383383" y="310872"/>
            <a:ext cx="309600" cy="309601"/>
            <a:chOff x="10383382" y="296582"/>
            <a:chExt cx="309600" cy="309600"/>
          </a:xfrm>
        </p:grpSpPr>
        <p:sp>
          <p:nvSpPr>
            <p:cNvPr id="62" name="Rectangle 61"/>
            <p:cNvSpPr/>
            <p:nvPr/>
          </p:nvSpPr>
          <p:spPr>
            <a:xfrm>
              <a:off x="10383382" y="296582"/>
              <a:ext cx="309600" cy="309600"/>
            </a:xfrm>
            <a:prstGeom prst="rect">
              <a:avLst/>
            </a:prstGeom>
            <a:solidFill>
              <a:srgbClr val="0C1A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4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12" y="3393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ectangle 64"/>
          <p:cNvSpPr/>
          <p:nvPr userDrawn="1"/>
        </p:nvSpPr>
        <p:spPr>
          <a:xfrm>
            <a:off x="9764182" y="2370"/>
            <a:ext cx="309600" cy="309601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487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траница Прило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383707" y="6942068"/>
            <a:ext cx="309600" cy="309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</p:spTree>
    <p:extLst>
      <p:ext uri="{BB962C8B-B14F-4D97-AF65-F5344CB8AC3E}">
        <p14:creationId xmlns:p14="http://schemas.microsoft.com/office/powerpoint/2010/main" val="25439359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траница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83B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254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49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79530973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D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4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B4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D8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3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D8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B4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4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D22"/>
                    </a:solidFill>
                  </a:tcPr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10381519" y="621099"/>
            <a:ext cx="309600" cy="309601"/>
          </a:xfrm>
          <a:prstGeom prst="rect">
            <a:avLst/>
          </a:prstGeom>
          <a:solidFill>
            <a:srgbClr val="254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1919" y="311498"/>
            <a:ext cx="309600" cy="309601"/>
          </a:xfrm>
          <a:prstGeom prst="rect">
            <a:avLst/>
          </a:prstGeom>
          <a:solidFill>
            <a:srgbClr val="C0D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254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071919" y="2385"/>
            <a:ext cx="309600" cy="309601"/>
          </a:xfrm>
          <a:prstGeom prst="rect">
            <a:avLst/>
          </a:prstGeom>
          <a:solidFill>
            <a:srgbClr val="83B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381423" y="311498"/>
            <a:ext cx="309600" cy="309601"/>
          </a:xfrm>
          <a:prstGeom prst="rect">
            <a:avLst/>
          </a:prstGeom>
          <a:solidFill>
            <a:srgbClr val="49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62318" y="1899"/>
            <a:ext cx="309600" cy="309601"/>
            <a:chOff x="10073782" y="606182"/>
            <a:chExt cx="309600" cy="309600"/>
          </a:xfrm>
        </p:grpSpPr>
        <p:sp>
          <p:nvSpPr>
            <p:cNvPr id="57" name="Rectangle 56"/>
            <p:cNvSpPr/>
            <p:nvPr/>
          </p:nvSpPr>
          <p:spPr>
            <a:xfrm>
              <a:off x="10073782" y="606182"/>
              <a:ext cx="309600" cy="309600"/>
            </a:xfrm>
            <a:prstGeom prst="rect">
              <a:avLst/>
            </a:prstGeom>
            <a:solidFill>
              <a:srgbClr val="101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2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0443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29045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тран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1987030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383383" y="621099"/>
            <a:ext cx="309600" cy="309601"/>
          </a:xfrm>
          <a:prstGeom prst="rect">
            <a:avLst/>
          </a:prstGeom>
          <a:solidFill>
            <a:srgbClr val="3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383383" y="3262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073782" y="1899"/>
            <a:ext cx="309600" cy="30960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0383383" y="311498"/>
            <a:ext cx="309600" cy="309601"/>
            <a:chOff x="10383382" y="296582"/>
            <a:chExt cx="309600" cy="309600"/>
          </a:xfrm>
        </p:grpSpPr>
        <p:sp>
          <p:nvSpPr>
            <p:cNvPr id="52" name="Rectangle 51"/>
            <p:cNvSpPr/>
            <p:nvPr/>
          </p:nvSpPr>
          <p:spPr>
            <a:xfrm>
              <a:off x="10383382" y="296582"/>
              <a:ext cx="309600" cy="309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4" name="Picture 2" descr="C:\Users\dakulichev\Desktop\Personal Folders\Deliverables\MD Clinics\Template\Logo_Wh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043" y="3393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87339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следня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77205" y="621697"/>
            <a:ext cx="622801" cy="622800"/>
          </a:xfrm>
          <a:prstGeom prst="rect">
            <a:avLst/>
          </a:prstGeom>
          <a:solidFill>
            <a:srgbClr val="4AA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447805" y="6314835"/>
            <a:ext cx="622801" cy="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23207" y="-1233"/>
            <a:ext cx="622801" cy="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447805" y="6936996"/>
            <a:ext cx="622801" cy="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07" y="621567"/>
            <a:ext cx="622801" cy="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0070605" y="6936996"/>
            <a:ext cx="622801" cy="622800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077205" y="500"/>
            <a:ext cx="622801" cy="622800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02205" y="6936996"/>
            <a:ext cx="622801" cy="6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0070605" y="6314835"/>
            <a:ext cx="622801" cy="62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79405" y="6937635"/>
            <a:ext cx="622801" cy="622800"/>
          </a:xfrm>
          <a:prstGeom prst="rect">
            <a:avLst/>
          </a:prstGeom>
          <a:solidFill>
            <a:srgbClr val="2D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06" y="-1233"/>
            <a:ext cx="622801" cy="62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0073035" y="5692036"/>
            <a:ext cx="622801" cy="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25005" y="6936996"/>
            <a:ext cx="622801" cy="6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" y="-2604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0069855" y="6937640"/>
            <a:ext cx="309600" cy="30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515400" y="6936419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076619" y="311971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3" descr="C:\Users\dakulichev\Desktop\Personal Folders\Deliverables\MD Clinics\Template\Logo_Vector Horizont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0" y="3334707"/>
            <a:ext cx="5764212" cy="10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210807" y="7214344"/>
            <a:ext cx="4913459" cy="230832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r>
              <a:rPr lang="ru-RU" sz="900" dirty="0" smtClean="0">
                <a:solidFill>
                  <a:prstClr val="black"/>
                </a:solidFill>
                <a:latin typeface="HelveticaNeueCyr-Thin"/>
                <a:cs typeface="HelveticaNeueCyr-Thin"/>
              </a:rPr>
              <a:t>Группа «Мать и Дитя». Все права защищены. 2014</a:t>
            </a:r>
            <a:r>
              <a:rPr lang="en-US" sz="900" dirty="0" smtClean="0">
                <a:solidFill>
                  <a:prstClr val="black"/>
                </a:solidFill>
                <a:latin typeface="HelveticaNeueCyr-Thin"/>
                <a:cs typeface="HelveticaNeueCyr-Thin"/>
              </a:rPr>
              <a:t> </a:t>
            </a:r>
            <a:r>
              <a:rPr lang="ru-RU" sz="900" dirty="0" smtClean="0">
                <a:solidFill>
                  <a:prstClr val="black"/>
                </a:solidFill>
                <a:latin typeface="HelveticaNeueCyr-Thin"/>
                <a:cs typeface="HelveticaNeueCyr-Thin"/>
              </a:rPr>
              <a:t>г. </a:t>
            </a:r>
            <a:r>
              <a:rPr lang="en-US" sz="900" dirty="0" smtClean="0">
                <a:solidFill>
                  <a:prstClr val="black"/>
                </a:solidFill>
                <a:latin typeface="HelveticaNeueCyr-Thin"/>
                <a:cs typeface="HelveticaNeueCyr-Thin"/>
              </a:rPr>
              <a:t>© </a:t>
            </a:r>
            <a:endParaRPr lang="en-US" sz="900" dirty="0">
              <a:solidFill>
                <a:prstClr val="black"/>
              </a:solidFill>
              <a:latin typeface="HelveticaNeueCyr-Thin"/>
              <a:cs typeface="HelveticaNeueCyr-Thin"/>
            </a:endParaRPr>
          </a:p>
        </p:txBody>
      </p:sp>
    </p:spTree>
    <p:extLst>
      <p:ext uri="{BB962C8B-B14F-4D97-AF65-F5344CB8AC3E}">
        <p14:creationId xmlns:p14="http://schemas.microsoft.com/office/powerpoint/2010/main" val="36170891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склей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383707" y="6942068"/>
            <a:ext cx="309600" cy="309601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black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black"/>
              </a:solidFill>
              <a:latin typeface="HelveticaNeueCyr-Thin"/>
              <a:cs typeface="HelveticaNeueCyr-Thin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809672" y="-10215"/>
            <a:ext cx="1248228" cy="12482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819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траниц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4744462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" name="Rectangle 50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073782" y="1899"/>
            <a:ext cx="309600" cy="3096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4203" y="311498"/>
            <a:ext cx="309600" cy="3096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383383" y="311498"/>
            <a:ext cx="309600" cy="3096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9800460" y="43421"/>
            <a:ext cx="892522" cy="887277"/>
            <a:chOff x="9490860" y="-281096"/>
            <a:chExt cx="892522" cy="887278"/>
          </a:xfrm>
        </p:grpSpPr>
        <p:sp>
          <p:nvSpPr>
            <p:cNvPr id="56" name="Rectangle 55"/>
            <p:cNvSpPr/>
            <p:nvPr/>
          </p:nvSpPr>
          <p:spPr>
            <a:xfrm>
              <a:off x="10073782" y="296582"/>
              <a:ext cx="309600" cy="309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7" name="Picture 2" descr="C:\Users\dakulichev\Desktop\Personal Folders\Deliverables\MD Clinics\Template\Logo_Wh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860" y="-281096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68668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траниц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63721843"/>
              </p:ext>
            </p:extLst>
          </p:nvPr>
        </p:nvGraphicFramePr>
        <p:xfrm>
          <a:off x="3" y="932056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074203" y="311498"/>
            <a:ext cx="309600" cy="309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383086" y="622462"/>
            <a:ext cx="309600" cy="3096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762318" y="5642"/>
            <a:ext cx="309600" cy="3096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1919" y="1899"/>
            <a:ext cx="309600" cy="309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381519" y="311498"/>
            <a:ext cx="309600" cy="30960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10383383" y="1899"/>
            <a:ext cx="309600" cy="309601"/>
            <a:chOff x="10383382" y="1894"/>
            <a:chExt cx="309600" cy="309600"/>
          </a:xfrm>
        </p:grpSpPr>
        <p:sp>
          <p:nvSpPr>
            <p:cNvPr id="56" name="Rectangle 55"/>
            <p:cNvSpPr/>
            <p:nvPr/>
          </p:nvSpPr>
          <p:spPr>
            <a:xfrm>
              <a:off x="10383382" y="1894"/>
              <a:ext cx="309600" cy="309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0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12" y="44653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69841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траниц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E0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6C12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A21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27613"/>
              </p:ext>
            </p:extLst>
          </p:nvPr>
        </p:nvGraphicFramePr>
        <p:xfrm>
          <a:off x="3" y="929676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0C1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1A2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4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A9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7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A9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4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1A2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0C12"/>
                    </a:solidFill>
                  </a:tcPr>
                </a:tc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9764182" y="1899"/>
            <a:ext cx="309600" cy="309601"/>
          </a:xfrm>
          <a:prstGeom prst="rect">
            <a:avLst/>
          </a:prstGeom>
          <a:solidFill>
            <a:srgbClr val="4C0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383383" y="310481"/>
            <a:ext cx="309600" cy="309601"/>
          </a:xfrm>
          <a:prstGeom prst="rect">
            <a:avLst/>
          </a:prstGeom>
          <a:solidFill>
            <a:srgbClr val="F9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381423" y="620080"/>
            <a:ext cx="309600" cy="309601"/>
          </a:xfrm>
          <a:prstGeom prst="rect">
            <a:avLst/>
          </a:prstGeom>
          <a:solidFill>
            <a:srgbClr val="F1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E0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rgbClr val="A21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73782" y="1899"/>
            <a:ext cx="309600" cy="576441"/>
            <a:chOff x="10383382" y="296582"/>
            <a:chExt cx="309600" cy="576441"/>
          </a:xfrm>
        </p:grpSpPr>
        <p:sp>
          <p:nvSpPr>
            <p:cNvPr id="58" name="Rectangle 57"/>
            <p:cNvSpPr/>
            <p:nvPr/>
          </p:nvSpPr>
          <p:spPr>
            <a:xfrm>
              <a:off x="10383382" y="296582"/>
              <a:ext cx="309600" cy="309600"/>
            </a:xfrm>
            <a:prstGeom prst="rect">
              <a:avLst/>
            </a:prstGeom>
            <a:solidFill>
              <a:srgbClr val="F1A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0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576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61579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7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траниц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rgbClr val="E57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rgbClr val="6D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09778622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09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24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E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CB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F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CB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E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24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01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0914"/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10073782" y="1899"/>
            <a:ext cx="309600" cy="309601"/>
          </a:xfrm>
          <a:prstGeom prst="rect">
            <a:avLst/>
          </a:prstGeom>
          <a:solidFill>
            <a:srgbClr val="DA3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383383" y="621099"/>
            <a:ext cx="309600" cy="309601"/>
          </a:xfrm>
          <a:prstGeom prst="rect">
            <a:avLst/>
          </a:prstGeom>
          <a:solidFill>
            <a:srgbClr val="E47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383383" y="311498"/>
            <a:ext cx="309600" cy="309601"/>
          </a:xfrm>
          <a:prstGeom prst="rect">
            <a:avLst/>
          </a:prstGeom>
          <a:solidFill>
            <a:srgbClr val="88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3782" y="311498"/>
            <a:ext cx="309600" cy="309601"/>
          </a:xfrm>
          <a:prstGeom prst="rect">
            <a:avLst/>
          </a:prstGeom>
          <a:solidFill>
            <a:srgbClr val="E47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rgbClr val="B9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9764182" y="1899"/>
            <a:ext cx="309600" cy="309601"/>
            <a:chOff x="10381518" y="606182"/>
            <a:chExt cx="309600" cy="309600"/>
          </a:xfrm>
        </p:grpSpPr>
        <p:sp>
          <p:nvSpPr>
            <p:cNvPr id="58" name="Rectangle 57"/>
            <p:cNvSpPr/>
            <p:nvPr/>
          </p:nvSpPr>
          <p:spPr>
            <a:xfrm>
              <a:off x="10381518" y="606182"/>
              <a:ext cx="309600" cy="309600"/>
            </a:xfrm>
            <a:prstGeom prst="rect">
              <a:avLst/>
            </a:prstGeom>
            <a:solidFill>
              <a:srgbClr val="310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4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12" y="6489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96285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траница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93940306"/>
              </p:ext>
            </p:extLst>
          </p:nvPr>
        </p:nvGraphicFramePr>
        <p:xfrm>
          <a:off x="3" y="931005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10381519" y="621410"/>
            <a:ext cx="309600" cy="3096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071919" y="1899"/>
            <a:ext cx="309600" cy="3096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4300" y="311809"/>
            <a:ext cx="309600" cy="309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763719" y="1899"/>
            <a:ext cx="309600" cy="309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381519" y="1899"/>
            <a:ext cx="309600" cy="309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383804" y="311809"/>
            <a:ext cx="309600" cy="309601"/>
            <a:chOff x="9764182" y="606182"/>
            <a:chExt cx="309600" cy="309600"/>
          </a:xfrm>
        </p:grpSpPr>
        <p:sp>
          <p:nvSpPr>
            <p:cNvPr id="61" name="Rectangle 60"/>
            <p:cNvSpPr/>
            <p:nvPr/>
          </p:nvSpPr>
          <p:spPr>
            <a:xfrm>
              <a:off x="9764182" y="606182"/>
              <a:ext cx="309600" cy="3096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5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4130" y="656212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8895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траница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83804" y="6942068"/>
            <a:ext cx="309600" cy="309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rgbClr val="4AA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white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HelveticaNeueCyr-Thin"/>
              <a:cs typeface="HelveticaNeueCyr-Thin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3681336"/>
              </p:ext>
            </p:extLst>
          </p:nvPr>
        </p:nvGraphicFramePr>
        <p:xfrm>
          <a:off x="3" y="930694"/>
          <a:ext cx="10693386" cy="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  <a:gridCol w="972126"/>
              </a:tblGrid>
              <a:tr h="36000"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latin typeface="Helvetica-4-Light" pitchFamily="8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10381519" y="621099"/>
            <a:ext cx="309600" cy="3096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381519" y="311498"/>
            <a:ext cx="309600" cy="3096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071919" y="311498"/>
            <a:ext cx="309600" cy="309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383383" y="1899"/>
            <a:ext cx="309600" cy="309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71919" y="1899"/>
            <a:ext cx="309600" cy="309601"/>
          </a:xfrm>
          <a:prstGeom prst="rect">
            <a:avLst/>
          </a:prstGeom>
          <a:solidFill>
            <a:srgbClr val="17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62322" y="1899"/>
            <a:ext cx="581813" cy="309601"/>
            <a:chOff x="10073782" y="296582"/>
            <a:chExt cx="581813" cy="309600"/>
          </a:xfrm>
        </p:grpSpPr>
        <p:sp>
          <p:nvSpPr>
            <p:cNvPr id="64" name="Rectangle 63"/>
            <p:cNvSpPr/>
            <p:nvPr/>
          </p:nvSpPr>
          <p:spPr>
            <a:xfrm>
              <a:off x="10073782" y="296582"/>
              <a:ext cx="309600" cy="309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5" name="Picture 2" descr="C:\Users\dakulichev\Desktop\Personal Folders\Deliverables\MD Clinics\Template\Logo_White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4383" y="339341"/>
              <a:ext cx="231212" cy="22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94968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83804" y="7251667"/>
            <a:ext cx="309600" cy="309601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383707" y="6942068"/>
            <a:ext cx="309600" cy="309601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236053" y="7096867"/>
            <a:ext cx="309600" cy="3096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98FBE479-5684-4FBE-BB34-5FDB9C51F684}" type="slidenum">
              <a:rPr lang="ru-RU" sz="1600" smtClean="0">
                <a:solidFill>
                  <a:prstClr val="black"/>
                </a:solidFill>
                <a:latin typeface="HelveticaNeueCyr-Thin"/>
                <a:cs typeface="HelveticaNeueCyr-Thin"/>
              </a:rPr>
              <a:pPr algn="ctr"/>
              <a:t>‹#›</a:t>
            </a:fld>
            <a:endParaRPr lang="en-US" sz="1600" dirty="0">
              <a:solidFill>
                <a:prstClr val="black"/>
              </a:solidFill>
              <a:latin typeface="HelveticaNeueCyr-Thin"/>
              <a:cs typeface="HelveticaNeueCyr-Thin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902293" y="252241"/>
            <a:ext cx="1636436" cy="415418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ru-RU" sz="2100" dirty="0" smtClean="0">
                <a:solidFill>
                  <a:prstClr val="black"/>
                </a:solidFill>
                <a:latin typeface="HelveticaNeueCyr-Thin"/>
                <a:cs typeface="HelveticaNeueCyr-Thin"/>
              </a:rPr>
              <a:t>КОНТАКТЫ</a:t>
            </a:r>
            <a:endParaRPr lang="en-US" sz="2100" dirty="0">
              <a:solidFill>
                <a:prstClr val="black"/>
              </a:solidFill>
              <a:latin typeface="HelveticaNeueCyr-Thin"/>
              <a:cs typeface="HelveticaNeueCyr-Thin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3564331" y="-691"/>
            <a:ext cx="1238400" cy="12384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4822449" y="240278"/>
            <a:ext cx="2340357" cy="887342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117209, Москва, </a:t>
            </a:r>
            <a: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/>
            </a:r>
            <a:b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</a:br>
            <a:r>
              <a:rPr lang="ru-RU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Севастопольский пр</a:t>
            </a:r>
            <a: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-</a:t>
            </a:r>
            <a:r>
              <a:rPr lang="ru-RU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т, 24</a:t>
            </a:r>
            <a: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/</a:t>
            </a:r>
            <a:r>
              <a:rPr lang="ru-RU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1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www.mcclinics.ru</a:t>
            </a:r>
            <a:b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</a:br>
            <a:r>
              <a:rPr lang="en-US" sz="1300" dirty="0" smtClean="0">
                <a:solidFill>
                  <a:prstClr val="black"/>
                </a:solidFill>
                <a:latin typeface="HelveticaNeueCyr-Light"/>
                <a:cs typeface="HelveticaNeueCyr-Light"/>
              </a:rPr>
              <a:t>ir@mospmc.ru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5155157" y="1979042"/>
            <a:ext cx="3228148" cy="1809716"/>
            <a:chOff x="5155156" y="1979041"/>
            <a:chExt cx="3228150" cy="1809713"/>
          </a:xfrm>
        </p:grpSpPr>
        <p:sp>
          <p:nvSpPr>
            <p:cNvPr id="35" name="Прямоугольник 4"/>
            <p:cNvSpPr/>
            <p:nvPr/>
          </p:nvSpPr>
          <p:spPr>
            <a:xfrm>
              <a:off x="6412213" y="1979041"/>
              <a:ext cx="1971093" cy="1809713"/>
            </a:xfrm>
            <a:prstGeom prst="rect">
              <a:avLst/>
            </a:prstGeom>
          </p:spPr>
          <p:txBody>
            <a:bodyPr wrap="square" lIns="91431" tIns="45715" rIns="91431" bIns="45715">
              <a:spAutoFit/>
            </a:bodyPr>
            <a:lstStyle/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400" dirty="0" smtClean="0">
                  <a:solidFill>
                    <a:prstClr val="black"/>
                  </a:solidFill>
                  <a:latin typeface="HelveticaNeueCyr-Black"/>
                  <a:cs typeface="HelveticaNeueCyr-Black"/>
                </a:rPr>
                <a:t>Елена Романова</a:t>
              </a:r>
              <a:endParaRPr lang="en-US" sz="1400" dirty="0" smtClean="0">
                <a:solidFill>
                  <a:prstClr val="black"/>
                </a:solidFill>
                <a:latin typeface="HelveticaNeueCyr-Black"/>
                <a:cs typeface="HelveticaNeueCyr-Black"/>
              </a:endParaRP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Глава Департамента</a:t>
              </a:r>
              <a:b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</a:br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по работе с инвесторами</a:t>
              </a: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endParaRPr lang="ru-RU" sz="1300" dirty="0">
                <a:solidFill>
                  <a:prstClr val="black"/>
                </a:solidFill>
                <a:latin typeface="HelveticaNeueCyr-Light"/>
                <a:cs typeface="HelveticaNeueCyr-Light"/>
              </a:endParaRPr>
            </a:p>
            <a:p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+</a:t>
              </a:r>
              <a:r>
                <a:rPr lang="ru-RU" sz="1300" dirty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7 495 331 41 20</a:t>
              </a:r>
              <a:br>
                <a:rPr lang="ru-RU" sz="1300" dirty="0">
                  <a:solidFill>
                    <a:prstClr val="black"/>
                  </a:solidFill>
                  <a:latin typeface="HelveticaNeueCyr-Light"/>
                  <a:cs typeface="HelveticaNeueCyr-Light"/>
                </a:rPr>
              </a:br>
              <a:r>
                <a:rPr lang="en-US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e.romanova@mcclinics.ru</a:t>
              </a:r>
              <a:endParaRPr lang="ru-RU" sz="1300" dirty="0">
                <a:solidFill>
                  <a:prstClr val="black"/>
                </a:solidFill>
                <a:latin typeface="HelveticaNeueCyr-Light"/>
                <a:cs typeface="HelveticaNeueCyr-Ligh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55156" y="2070100"/>
              <a:ext cx="1224000" cy="1332000"/>
            </a:xfrm>
            <a:prstGeom prst="rect">
              <a:avLst/>
            </a:prstGeom>
            <a:noFill/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Helvetica-4-Light" pitchFamily="82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405086" y="2247353"/>
              <a:ext cx="738540" cy="846394"/>
              <a:chOff x="6646863" y="3451225"/>
              <a:chExt cx="1282700" cy="1470025"/>
            </a:xfrm>
          </p:grpSpPr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6865938" y="3451225"/>
                <a:ext cx="827088" cy="763588"/>
              </a:xfrm>
              <a:custGeom>
                <a:avLst/>
                <a:gdLst>
                  <a:gd name="T0" fmla="*/ 51 w 220"/>
                  <a:gd name="T1" fmla="*/ 201 h 202"/>
                  <a:gd name="T2" fmla="*/ 69 w 220"/>
                  <a:gd name="T3" fmla="*/ 192 h 202"/>
                  <a:gd name="T4" fmla="*/ 22 w 220"/>
                  <a:gd name="T5" fmla="*/ 185 h 202"/>
                  <a:gd name="T6" fmla="*/ 21 w 220"/>
                  <a:gd name="T7" fmla="*/ 182 h 202"/>
                  <a:gd name="T8" fmla="*/ 10 w 220"/>
                  <a:gd name="T9" fmla="*/ 164 h 202"/>
                  <a:gd name="T10" fmla="*/ 30 w 220"/>
                  <a:gd name="T11" fmla="*/ 136 h 202"/>
                  <a:gd name="T12" fmla="*/ 24 w 220"/>
                  <a:gd name="T13" fmla="*/ 112 h 202"/>
                  <a:gd name="T14" fmla="*/ 29 w 220"/>
                  <a:gd name="T15" fmla="*/ 111 h 202"/>
                  <a:gd name="T16" fmla="*/ 30 w 220"/>
                  <a:gd name="T17" fmla="*/ 125 h 202"/>
                  <a:gd name="T18" fmla="*/ 41 w 220"/>
                  <a:gd name="T19" fmla="*/ 139 h 202"/>
                  <a:gd name="T20" fmla="*/ 43 w 220"/>
                  <a:gd name="T21" fmla="*/ 141 h 202"/>
                  <a:gd name="T22" fmla="*/ 109 w 220"/>
                  <a:gd name="T23" fmla="*/ 202 h 202"/>
                  <a:gd name="T24" fmla="*/ 175 w 220"/>
                  <a:gd name="T25" fmla="*/ 140 h 202"/>
                  <a:gd name="T26" fmla="*/ 177 w 220"/>
                  <a:gd name="T27" fmla="*/ 139 h 202"/>
                  <a:gd name="T28" fmla="*/ 188 w 220"/>
                  <a:gd name="T29" fmla="*/ 125 h 202"/>
                  <a:gd name="T30" fmla="*/ 186 w 220"/>
                  <a:gd name="T31" fmla="*/ 108 h 202"/>
                  <a:gd name="T32" fmla="*/ 184 w 220"/>
                  <a:gd name="T33" fmla="*/ 108 h 202"/>
                  <a:gd name="T34" fmla="*/ 181 w 220"/>
                  <a:gd name="T35" fmla="*/ 106 h 202"/>
                  <a:gd name="T36" fmla="*/ 181 w 220"/>
                  <a:gd name="T37" fmla="*/ 104 h 202"/>
                  <a:gd name="T38" fmla="*/ 190 w 220"/>
                  <a:gd name="T39" fmla="*/ 100 h 202"/>
                  <a:gd name="T40" fmla="*/ 193 w 220"/>
                  <a:gd name="T41" fmla="*/ 112 h 202"/>
                  <a:gd name="T42" fmla="*/ 191 w 220"/>
                  <a:gd name="T43" fmla="*/ 129 h 202"/>
                  <a:gd name="T44" fmla="*/ 211 w 220"/>
                  <a:gd name="T45" fmla="*/ 164 h 202"/>
                  <a:gd name="T46" fmla="*/ 200 w 220"/>
                  <a:gd name="T47" fmla="*/ 182 h 202"/>
                  <a:gd name="T48" fmla="*/ 198 w 220"/>
                  <a:gd name="T49" fmla="*/ 185 h 202"/>
                  <a:gd name="T50" fmla="*/ 149 w 220"/>
                  <a:gd name="T51" fmla="*/ 191 h 202"/>
                  <a:gd name="T52" fmla="*/ 169 w 220"/>
                  <a:gd name="T53" fmla="*/ 201 h 202"/>
                  <a:gd name="T54" fmla="*/ 206 w 220"/>
                  <a:gd name="T55" fmla="*/ 186 h 202"/>
                  <a:gd name="T56" fmla="*/ 211 w 220"/>
                  <a:gd name="T57" fmla="*/ 158 h 202"/>
                  <a:gd name="T58" fmla="*/ 198 w 220"/>
                  <a:gd name="T59" fmla="*/ 126 h 202"/>
                  <a:gd name="T60" fmla="*/ 210 w 220"/>
                  <a:gd name="T61" fmla="*/ 73 h 202"/>
                  <a:gd name="T62" fmla="*/ 193 w 220"/>
                  <a:gd name="T63" fmla="*/ 54 h 202"/>
                  <a:gd name="T64" fmla="*/ 193 w 220"/>
                  <a:gd name="T65" fmla="*/ 54 h 202"/>
                  <a:gd name="T66" fmla="*/ 111 w 220"/>
                  <a:gd name="T67" fmla="*/ 0 h 202"/>
                  <a:gd name="T68" fmla="*/ 49 w 220"/>
                  <a:gd name="T69" fmla="*/ 24 h 202"/>
                  <a:gd name="T70" fmla="*/ 25 w 220"/>
                  <a:gd name="T71" fmla="*/ 92 h 202"/>
                  <a:gd name="T72" fmla="*/ 23 w 220"/>
                  <a:gd name="T73" fmla="*/ 145 h 202"/>
                  <a:gd name="T74" fmla="*/ 5 w 220"/>
                  <a:gd name="T75" fmla="*/ 158 h 202"/>
                  <a:gd name="T76" fmla="*/ 17 w 220"/>
                  <a:gd name="T77" fmla="*/ 189 h 202"/>
                  <a:gd name="T78" fmla="*/ 109 w 220"/>
                  <a:gd name="T79" fmla="*/ 7 h 202"/>
                  <a:gd name="T80" fmla="*/ 165 w 220"/>
                  <a:gd name="T81" fmla="*/ 20 h 202"/>
                  <a:gd name="T82" fmla="*/ 186 w 220"/>
                  <a:gd name="T83" fmla="*/ 54 h 202"/>
                  <a:gd name="T84" fmla="*/ 203 w 220"/>
                  <a:gd name="T85" fmla="*/ 77 h 202"/>
                  <a:gd name="T86" fmla="*/ 190 w 220"/>
                  <a:gd name="T87" fmla="*/ 91 h 202"/>
                  <a:gd name="T88" fmla="*/ 130 w 220"/>
                  <a:gd name="T89" fmla="*/ 91 h 202"/>
                  <a:gd name="T90" fmla="*/ 81 w 220"/>
                  <a:gd name="T91" fmla="*/ 54 h 202"/>
                  <a:gd name="T92" fmla="*/ 75 w 220"/>
                  <a:gd name="T93" fmla="*/ 55 h 202"/>
                  <a:gd name="T94" fmla="*/ 39 w 220"/>
                  <a:gd name="T95" fmla="*/ 114 h 202"/>
                  <a:gd name="T96" fmla="*/ 33 w 220"/>
                  <a:gd name="T97" fmla="*/ 100 h 202"/>
                  <a:gd name="T98" fmla="*/ 54 w 220"/>
                  <a:gd name="T99" fmla="*/ 2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202">
                    <a:moveTo>
                      <a:pt x="17" y="189"/>
                    </a:moveTo>
                    <a:cubicBezTo>
                      <a:pt x="24" y="197"/>
                      <a:pt x="37" y="201"/>
                      <a:pt x="51" y="201"/>
                    </a:cubicBezTo>
                    <a:cubicBezTo>
                      <a:pt x="59" y="201"/>
                      <a:pt x="68" y="199"/>
                      <a:pt x="76" y="197"/>
                    </a:cubicBezTo>
                    <a:cubicBezTo>
                      <a:pt x="74" y="195"/>
                      <a:pt x="72" y="194"/>
                      <a:pt x="69" y="192"/>
                    </a:cubicBezTo>
                    <a:cubicBezTo>
                      <a:pt x="63" y="193"/>
                      <a:pt x="57" y="194"/>
                      <a:pt x="51" y="194"/>
                    </a:cubicBezTo>
                    <a:cubicBezTo>
                      <a:pt x="39" y="194"/>
                      <a:pt x="28" y="191"/>
                      <a:pt x="22" y="185"/>
                    </a:cubicBezTo>
                    <a:cubicBezTo>
                      <a:pt x="22" y="184"/>
                      <a:pt x="21" y="183"/>
                      <a:pt x="21" y="182"/>
                    </a:cubicBezTo>
                    <a:cubicBezTo>
                      <a:pt x="21" y="182"/>
                      <a:pt x="21" y="182"/>
                      <a:pt x="21" y="182"/>
                    </a:cubicBezTo>
                    <a:cubicBezTo>
                      <a:pt x="11" y="167"/>
                      <a:pt x="8" y="164"/>
                      <a:pt x="8" y="164"/>
                    </a:cubicBezTo>
                    <a:cubicBezTo>
                      <a:pt x="9" y="164"/>
                      <a:pt x="9" y="164"/>
                      <a:pt x="10" y="164"/>
                    </a:cubicBezTo>
                    <a:cubicBezTo>
                      <a:pt x="15" y="164"/>
                      <a:pt x="25" y="164"/>
                      <a:pt x="29" y="147"/>
                    </a:cubicBezTo>
                    <a:cubicBezTo>
                      <a:pt x="30" y="144"/>
                      <a:pt x="30" y="141"/>
                      <a:pt x="30" y="136"/>
                    </a:cubicBezTo>
                    <a:cubicBezTo>
                      <a:pt x="28" y="134"/>
                      <a:pt x="26" y="130"/>
                      <a:pt x="25" y="126"/>
                    </a:cubicBezTo>
                    <a:cubicBezTo>
                      <a:pt x="24" y="121"/>
                      <a:pt x="23" y="116"/>
                      <a:pt x="24" y="112"/>
                    </a:cubicBezTo>
                    <a:cubicBezTo>
                      <a:pt x="24" y="109"/>
                      <a:pt x="26" y="106"/>
                      <a:pt x="27" y="105"/>
                    </a:cubicBezTo>
                    <a:cubicBezTo>
                      <a:pt x="28" y="107"/>
                      <a:pt x="29" y="109"/>
                      <a:pt x="29" y="111"/>
                    </a:cubicBezTo>
                    <a:cubicBezTo>
                      <a:pt x="29" y="111"/>
                      <a:pt x="29" y="112"/>
                      <a:pt x="29" y="113"/>
                    </a:cubicBezTo>
                    <a:cubicBezTo>
                      <a:pt x="28" y="116"/>
                      <a:pt x="29" y="121"/>
                      <a:pt x="30" y="125"/>
                    </a:cubicBezTo>
                    <a:cubicBezTo>
                      <a:pt x="31" y="129"/>
                      <a:pt x="33" y="133"/>
                      <a:pt x="35" y="136"/>
                    </a:cubicBezTo>
                    <a:cubicBezTo>
                      <a:pt x="37" y="138"/>
                      <a:pt x="39" y="139"/>
                      <a:pt x="41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9" y="159"/>
                      <a:pt x="58" y="175"/>
                      <a:pt x="70" y="186"/>
                    </a:cubicBezTo>
                    <a:cubicBezTo>
                      <a:pt x="81" y="196"/>
                      <a:pt x="95" y="202"/>
                      <a:pt x="109" y="202"/>
                    </a:cubicBezTo>
                    <a:cubicBezTo>
                      <a:pt x="124" y="202"/>
                      <a:pt x="138" y="196"/>
                      <a:pt x="149" y="186"/>
                    </a:cubicBezTo>
                    <a:cubicBezTo>
                      <a:pt x="161" y="175"/>
                      <a:pt x="170" y="159"/>
                      <a:pt x="175" y="140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7" y="139"/>
                      <a:pt x="177" y="139"/>
                      <a:pt x="177" y="139"/>
                    </a:cubicBezTo>
                    <a:cubicBezTo>
                      <a:pt x="179" y="139"/>
                      <a:pt x="181" y="137"/>
                      <a:pt x="183" y="135"/>
                    </a:cubicBezTo>
                    <a:cubicBezTo>
                      <a:pt x="185" y="133"/>
                      <a:pt x="187" y="129"/>
                      <a:pt x="188" y="125"/>
                    </a:cubicBezTo>
                    <a:cubicBezTo>
                      <a:pt x="189" y="121"/>
                      <a:pt x="189" y="116"/>
                      <a:pt x="189" y="113"/>
                    </a:cubicBezTo>
                    <a:cubicBezTo>
                      <a:pt x="188" y="110"/>
                      <a:pt x="187" y="108"/>
                      <a:pt x="186" y="108"/>
                    </a:cubicBezTo>
                    <a:cubicBezTo>
                      <a:pt x="185" y="108"/>
                      <a:pt x="185" y="108"/>
                      <a:pt x="185" y="108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1" y="109"/>
                      <a:pt x="181" y="109"/>
                      <a:pt x="181" y="109"/>
                    </a:cubicBezTo>
                    <a:cubicBezTo>
                      <a:pt x="181" y="106"/>
                      <a:pt x="181" y="106"/>
                      <a:pt x="181" y="106"/>
                    </a:cubicBezTo>
                    <a:cubicBezTo>
                      <a:pt x="181" y="105"/>
                      <a:pt x="181" y="105"/>
                      <a:pt x="181" y="105"/>
                    </a:cubicBezTo>
                    <a:cubicBezTo>
                      <a:pt x="181" y="104"/>
                      <a:pt x="181" y="104"/>
                      <a:pt x="181" y="104"/>
                    </a:cubicBezTo>
                    <a:cubicBezTo>
                      <a:pt x="183" y="104"/>
                      <a:pt x="185" y="103"/>
                      <a:pt x="188" y="101"/>
                    </a:cubicBezTo>
                    <a:cubicBezTo>
                      <a:pt x="189" y="101"/>
                      <a:pt x="189" y="100"/>
                      <a:pt x="190" y="100"/>
                    </a:cubicBezTo>
                    <a:cubicBezTo>
                      <a:pt x="190" y="101"/>
                      <a:pt x="190" y="103"/>
                      <a:pt x="190" y="106"/>
                    </a:cubicBezTo>
                    <a:cubicBezTo>
                      <a:pt x="192" y="107"/>
                      <a:pt x="193" y="109"/>
                      <a:pt x="193" y="112"/>
                    </a:cubicBezTo>
                    <a:cubicBezTo>
                      <a:pt x="194" y="116"/>
                      <a:pt x="193" y="121"/>
                      <a:pt x="192" y="126"/>
                    </a:cubicBezTo>
                    <a:cubicBezTo>
                      <a:pt x="191" y="127"/>
                      <a:pt x="191" y="128"/>
                      <a:pt x="191" y="129"/>
                    </a:cubicBezTo>
                    <a:cubicBezTo>
                      <a:pt x="191" y="138"/>
                      <a:pt x="191" y="145"/>
                      <a:pt x="192" y="147"/>
                    </a:cubicBezTo>
                    <a:cubicBezTo>
                      <a:pt x="196" y="165"/>
                      <a:pt x="206" y="165"/>
                      <a:pt x="211" y="164"/>
                    </a:cubicBezTo>
                    <a:cubicBezTo>
                      <a:pt x="212" y="164"/>
                      <a:pt x="212" y="164"/>
                      <a:pt x="212" y="164"/>
                    </a:cubicBezTo>
                    <a:cubicBezTo>
                      <a:pt x="213" y="165"/>
                      <a:pt x="209" y="167"/>
                      <a:pt x="200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9" y="183"/>
                      <a:pt x="199" y="184"/>
                      <a:pt x="198" y="185"/>
                    </a:cubicBezTo>
                    <a:cubicBezTo>
                      <a:pt x="192" y="191"/>
                      <a:pt x="181" y="194"/>
                      <a:pt x="169" y="194"/>
                    </a:cubicBezTo>
                    <a:cubicBezTo>
                      <a:pt x="163" y="194"/>
                      <a:pt x="156" y="193"/>
                      <a:pt x="149" y="191"/>
                    </a:cubicBezTo>
                    <a:cubicBezTo>
                      <a:pt x="147" y="193"/>
                      <a:pt x="145" y="195"/>
                      <a:pt x="142" y="196"/>
                    </a:cubicBezTo>
                    <a:cubicBezTo>
                      <a:pt x="151" y="199"/>
                      <a:pt x="160" y="201"/>
                      <a:pt x="169" y="201"/>
                    </a:cubicBezTo>
                    <a:cubicBezTo>
                      <a:pt x="183" y="201"/>
                      <a:pt x="196" y="197"/>
                      <a:pt x="203" y="189"/>
                    </a:cubicBezTo>
                    <a:cubicBezTo>
                      <a:pt x="204" y="188"/>
                      <a:pt x="205" y="187"/>
                      <a:pt x="206" y="186"/>
                    </a:cubicBezTo>
                    <a:cubicBezTo>
                      <a:pt x="218" y="166"/>
                      <a:pt x="220" y="161"/>
                      <a:pt x="216" y="158"/>
                    </a:cubicBezTo>
                    <a:cubicBezTo>
                      <a:pt x="214" y="158"/>
                      <a:pt x="213" y="158"/>
                      <a:pt x="211" y="158"/>
                    </a:cubicBezTo>
                    <a:cubicBezTo>
                      <a:pt x="208" y="158"/>
                      <a:pt x="202" y="158"/>
                      <a:pt x="198" y="145"/>
                    </a:cubicBezTo>
                    <a:cubicBezTo>
                      <a:pt x="198" y="144"/>
                      <a:pt x="198" y="136"/>
                      <a:pt x="198" y="126"/>
                    </a:cubicBezTo>
                    <a:cubicBezTo>
                      <a:pt x="198" y="115"/>
                      <a:pt x="197" y="102"/>
                      <a:pt x="196" y="95"/>
                    </a:cubicBezTo>
                    <a:cubicBezTo>
                      <a:pt x="211" y="82"/>
                      <a:pt x="213" y="76"/>
                      <a:pt x="210" y="73"/>
                    </a:cubicBezTo>
                    <a:cubicBezTo>
                      <a:pt x="209" y="71"/>
                      <a:pt x="207" y="71"/>
                      <a:pt x="204" y="70"/>
                    </a:cubicBezTo>
                    <a:cubicBezTo>
                      <a:pt x="200" y="69"/>
                      <a:pt x="192" y="67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36"/>
                      <a:pt x="183" y="23"/>
                      <a:pt x="168" y="14"/>
                    </a:cubicBezTo>
                    <a:cubicBezTo>
                      <a:pt x="154" y="5"/>
                      <a:pt x="134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6" y="0"/>
                      <a:pt x="65" y="9"/>
                      <a:pt x="49" y="24"/>
                    </a:cubicBezTo>
                    <a:cubicBezTo>
                      <a:pt x="34" y="39"/>
                      <a:pt x="24" y="60"/>
                      <a:pt x="24" y="83"/>
                    </a:cubicBezTo>
                    <a:cubicBezTo>
                      <a:pt x="24" y="86"/>
                      <a:pt x="25" y="89"/>
                      <a:pt x="25" y="92"/>
                    </a:cubicBezTo>
                    <a:cubicBezTo>
                      <a:pt x="21" y="98"/>
                      <a:pt x="22" y="113"/>
                      <a:pt x="23" y="126"/>
                    </a:cubicBezTo>
                    <a:cubicBezTo>
                      <a:pt x="23" y="134"/>
                      <a:pt x="23" y="142"/>
                      <a:pt x="23" y="145"/>
                    </a:cubicBezTo>
                    <a:cubicBezTo>
                      <a:pt x="19" y="157"/>
                      <a:pt x="13" y="157"/>
                      <a:pt x="10" y="157"/>
                    </a:cubicBezTo>
                    <a:cubicBezTo>
                      <a:pt x="8" y="157"/>
                      <a:pt x="6" y="157"/>
                      <a:pt x="5" y="158"/>
                    </a:cubicBezTo>
                    <a:cubicBezTo>
                      <a:pt x="0" y="161"/>
                      <a:pt x="2" y="166"/>
                      <a:pt x="15" y="186"/>
                    </a:cubicBezTo>
                    <a:cubicBezTo>
                      <a:pt x="15" y="187"/>
                      <a:pt x="16" y="188"/>
                      <a:pt x="17" y="189"/>
                    </a:cubicBezTo>
                    <a:close/>
                    <a:moveTo>
                      <a:pt x="54" y="29"/>
                    </a:moveTo>
                    <a:cubicBezTo>
                      <a:pt x="68" y="16"/>
                      <a:pt x="88" y="7"/>
                      <a:pt x="109" y="7"/>
                    </a:cubicBezTo>
                    <a:cubicBezTo>
                      <a:pt x="111" y="7"/>
                      <a:pt x="111" y="7"/>
                      <a:pt x="111" y="7"/>
                    </a:cubicBezTo>
                    <a:cubicBezTo>
                      <a:pt x="132" y="7"/>
                      <a:pt x="151" y="12"/>
                      <a:pt x="165" y="20"/>
                    </a:cubicBezTo>
                    <a:cubicBezTo>
                      <a:pt x="178" y="28"/>
                      <a:pt x="186" y="39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5" y="72"/>
                      <a:pt x="196" y="75"/>
                      <a:pt x="203" y="77"/>
                    </a:cubicBezTo>
                    <a:cubicBezTo>
                      <a:pt x="204" y="77"/>
                      <a:pt x="205" y="77"/>
                      <a:pt x="205" y="78"/>
                    </a:cubicBezTo>
                    <a:cubicBezTo>
                      <a:pt x="205" y="78"/>
                      <a:pt x="202" y="80"/>
                      <a:pt x="190" y="91"/>
                    </a:cubicBezTo>
                    <a:cubicBezTo>
                      <a:pt x="188" y="93"/>
                      <a:pt x="186" y="94"/>
                      <a:pt x="184" y="95"/>
                    </a:cubicBezTo>
                    <a:cubicBezTo>
                      <a:pt x="170" y="103"/>
                      <a:pt x="149" y="99"/>
                      <a:pt x="130" y="91"/>
                    </a:cubicBezTo>
                    <a:cubicBezTo>
                      <a:pt x="111" y="82"/>
                      <a:pt x="94" y="69"/>
                      <a:pt x="85" y="59"/>
                    </a:cubicBezTo>
                    <a:cubicBezTo>
                      <a:pt x="83" y="58"/>
                      <a:pt x="82" y="56"/>
                      <a:pt x="81" y="54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2" y="66"/>
                      <a:pt x="66" y="69"/>
                      <a:pt x="59" y="73"/>
                    </a:cubicBezTo>
                    <a:cubicBezTo>
                      <a:pt x="49" y="79"/>
                      <a:pt x="38" y="84"/>
                      <a:pt x="39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6" y="110"/>
                      <a:pt x="35" y="105"/>
                      <a:pt x="33" y="100"/>
                    </a:cubicBezTo>
                    <a:cubicBezTo>
                      <a:pt x="32" y="94"/>
                      <a:pt x="31" y="89"/>
                      <a:pt x="31" y="83"/>
                    </a:cubicBezTo>
                    <a:cubicBezTo>
                      <a:pt x="31" y="62"/>
                      <a:pt x="40" y="43"/>
                      <a:pt x="54" y="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6646863" y="4248150"/>
                <a:ext cx="1282700" cy="673100"/>
              </a:xfrm>
              <a:custGeom>
                <a:avLst/>
                <a:gdLst>
                  <a:gd name="T0" fmla="*/ 341 w 341"/>
                  <a:gd name="T1" fmla="*/ 157 h 178"/>
                  <a:gd name="T2" fmla="*/ 335 w 341"/>
                  <a:gd name="T3" fmla="*/ 79 h 178"/>
                  <a:gd name="T4" fmla="*/ 300 w 341"/>
                  <a:gd name="T5" fmla="*/ 31 h 178"/>
                  <a:gd name="T6" fmla="*/ 253 w 341"/>
                  <a:gd name="T7" fmla="*/ 10 h 178"/>
                  <a:gd name="T8" fmla="*/ 253 w 341"/>
                  <a:gd name="T9" fmla="*/ 10 h 178"/>
                  <a:gd name="T10" fmla="*/ 225 w 341"/>
                  <a:gd name="T11" fmla="*/ 4 h 178"/>
                  <a:gd name="T12" fmla="*/ 226 w 341"/>
                  <a:gd name="T13" fmla="*/ 34 h 178"/>
                  <a:gd name="T14" fmla="*/ 226 w 341"/>
                  <a:gd name="T15" fmla="*/ 35 h 178"/>
                  <a:gd name="T16" fmla="*/ 225 w 341"/>
                  <a:gd name="T17" fmla="*/ 36 h 178"/>
                  <a:gd name="T18" fmla="*/ 200 w 341"/>
                  <a:gd name="T19" fmla="*/ 51 h 178"/>
                  <a:gd name="T20" fmla="*/ 210 w 341"/>
                  <a:gd name="T21" fmla="*/ 65 h 178"/>
                  <a:gd name="T22" fmla="*/ 170 w 341"/>
                  <a:gd name="T23" fmla="*/ 116 h 178"/>
                  <a:gd name="T24" fmla="*/ 195 w 341"/>
                  <a:gd name="T25" fmla="*/ 53 h 178"/>
                  <a:gd name="T26" fmla="*/ 196 w 341"/>
                  <a:gd name="T27" fmla="*/ 49 h 178"/>
                  <a:gd name="T28" fmla="*/ 211 w 341"/>
                  <a:gd name="T29" fmla="*/ 2 h 178"/>
                  <a:gd name="T30" fmla="*/ 171 w 341"/>
                  <a:gd name="T31" fmla="*/ 0 h 178"/>
                  <a:gd name="T32" fmla="*/ 168 w 341"/>
                  <a:gd name="T33" fmla="*/ 0 h 178"/>
                  <a:gd name="T34" fmla="*/ 124 w 341"/>
                  <a:gd name="T35" fmla="*/ 3 h 178"/>
                  <a:gd name="T36" fmla="*/ 138 w 341"/>
                  <a:gd name="T37" fmla="*/ 48 h 178"/>
                  <a:gd name="T38" fmla="*/ 165 w 341"/>
                  <a:gd name="T39" fmla="*/ 117 h 178"/>
                  <a:gd name="T40" fmla="*/ 125 w 341"/>
                  <a:gd name="T41" fmla="*/ 66 h 178"/>
                  <a:gd name="T42" fmla="*/ 135 w 341"/>
                  <a:gd name="T43" fmla="*/ 51 h 178"/>
                  <a:gd name="T44" fmla="*/ 110 w 341"/>
                  <a:gd name="T45" fmla="*/ 36 h 178"/>
                  <a:gd name="T46" fmla="*/ 109 w 341"/>
                  <a:gd name="T47" fmla="*/ 35 h 178"/>
                  <a:gd name="T48" fmla="*/ 109 w 341"/>
                  <a:gd name="T49" fmla="*/ 34 h 178"/>
                  <a:gd name="T50" fmla="*/ 110 w 341"/>
                  <a:gd name="T51" fmla="*/ 5 h 178"/>
                  <a:gd name="T52" fmla="*/ 87 w 341"/>
                  <a:gd name="T53" fmla="*/ 10 h 178"/>
                  <a:gd name="T54" fmla="*/ 87 w 341"/>
                  <a:gd name="T55" fmla="*/ 10 h 178"/>
                  <a:gd name="T56" fmla="*/ 40 w 341"/>
                  <a:gd name="T57" fmla="*/ 31 h 178"/>
                  <a:gd name="T58" fmla="*/ 4 w 341"/>
                  <a:gd name="T59" fmla="*/ 79 h 178"/>
                  <a:gd name="T60" fmla="*/ 0 w 341"/>
                  <a:gd name="T61" fmla="*/ 158 h 178"/>
                  <a:gd name="T62" fmla="*/ 170 w 341"/>
                  <a:gd name="T63" fmla="*/ 175 h 178"/>
                  <a:gd name="T64" fmla="*/ 341 w 341"/>
                  <a:gd name="T65" fmla="*/ 15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1" h="178">
                    <a:moveTo>
                      <a:pt x="341" y="157"/>
                    </a:moveTo>
                    <a:cubicBezTo>
                      <a:pt x="335" y="79"/>
                      <a:pt x="335" y="79"/>
                      <a:pt x="335" y="79"/>
                    </a:cubicBezTo>
                    <a:cubicBezTo>
                      <a:pt x="333" y="52"/>
                      <a:pt x="300" y="31"/>
                      <a:pt x="300" y="31"/>
                    </a:cubicBezTo>
                    <a:cubicBezTo>
                      <a:pt x="300" y="31"/>
                      <a:pt x="277" y="18"/>
                      <a:pt x="253" y="10"/>
                    </a:cubicBezTo>
                    <a:cubicBezTo>
                      <a:pt x="253" y="10"/>
                      <a:pt x="253" y="10"/>
                      <a:pt x="253" y="10"/>
                    </a:cubicBezTo>
                    <a:cubicBezTo>
                      <a:pt x="244" y="8"/>
                      <a:pt x="234" y="5"/>
                      <a:pt x="225" y="4"/>
                    </a:cubicBezTo>
                    <a:cubicBezTo>
                      <a:pt x="226" y="34"/>
                      <a:pt x="226" y="34"/>
                      <a:pt x="226" y="34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210" y="65"/>
                      <a:pt x="210" y="65"/>
                      <a:pt x="210" y="65"/>
                    </a:cubicBezTo>
                    <a:cubicBezTo>
                      <a:pt x="170" y="116"/>
                      <a:pt x="170" y="116"/>
                      <a:pt x="170" y="116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6" y="49"/>
                      <a:pt x="196" y="49"/>
                      <a:pt x="196" y="49"/>
                    </a:cubicBezTo>
                    <a:cubicBezTo>
                      <a:pt x="211" y="2"/>
                      <a:pt x="211" y="2"/>
                      <a:pt x="211" y="2"/>
                    </a:cubicBezTo>
                    <a:cubicBezTo>
                      <a:pt x="198" y="1"/>
                      <a:pt x="185" y="1"/>
                      <a:pt x="171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53" y="1"/>
                      <a:pt x="138" y="1"/>
                      <a:pt x="124" y="3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65" y="117"/>
                      <a:pt x="165" y="117"/>
                      <a:pt x="165" y="117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02" y="6"/>
                      <a:pt x="94" y="8"/>
                      <a:pt x="87" y="10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63" y="18"/>
                      <a:pt x="40" y="31"/>
                      <a:pt x="40" y="31"/>
                    </a:cubicBezTo>
                    <a:cubicBezTo>
                      <a:pt x="40" y="31"/>
                      <a:pt x="6" y="52"/>
                      <a:pt x="4" y="79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94" y="178"/>
                      <a:pt x="170" y="175"/>
                    </a:cubicBezTo>
                    <a:cubicBezTo>
                      <a:pt x="247" y="178"/>
                      <a:pt x="341" y="157"/>
                      <a:pt x="341" y="157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5185058" y="3150598"/>
              <a:ext cx="11849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hi-res </a:t>
              </a:r>
              <a:r>
                <a:rPr lang="en-US" sz="1000" dirty="0" smtClean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B&amp;W photo</a:t>
              </a:r>
              <a:endParaRPr lang="en-US" sz="1000" dirty="0">
                <a:solidFill>
                  <a:srgbClr val="000000"/>
                </a:solidFill>
                <a:latin typeface="HelveticaNeueCyr-Light"/>
                <a:cs typeface="HelveticaNeueCyr-Light"/>
              </a:endParaRPr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5155157" y="4056641"/>
            <a:ext cx="3228148" cy="2029776"/>
            <a:chOff x="5155156" y="4085209"/>
            <a:chExt cx="3228150" cy="2029777"/>
          </a:xfrm>
        </p:grpSpPr>
        <p:sp>
          <p:nvSpPr>
            <p:cNvPr id="42" name="Rectangle 41"/>
            <p:cNvSpPr/>
            <p:nvPr/>
          </p:nvSpPr>
          <p:spPr>
            <a:xfrm>
              <a:off x="5185058" y="5252054"/>
              <a:ext cx="11849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hi-res </a:t>
              </a:r>
              <a:r>
                <a:rPr lang="en-US" sz="1000" dirty="0" smtClean="0">
                  <a:solidFill>
                    <a:srgbClr val="000000"/>
                  </a:solidFill>
                  <a:latin typeface="HelveticaNeueCyr-Light"/>
                  <a:cs typeface="HelveticaNeueCyr-Light"/>
                </a:rPr>
                <a:t>B&amp;W photo</a:t>
              </a:r>
              <a:endParaRPr lang="en-US" sz="1000" dirty="0">
                <a:solidFill>
                  <a:srgbClr val="000000"/>
                </a:solidFill>
                <a:latin typeface="HelveticaNeueCyr-Light"/>
                <a:cs typeface="HelveticaNeueCyr-Light"/>
              </a:endParaRPr>
            </a:p>
          </p:txBody>
        </p:sp>
        <p:sp>
          <p:nvSpPr>
            <p:cNvPr id="43" name="Прямоугольник 4"/>
            <p:cNvSpPr/>
            <p:nvPr/>
          </p:nvSpPr>
          <p:spPr>
            <a:xfrm>
              <a:off x="6412214" y="4085209"/>
              <a:ext cx="1971092" cy="2029777"/>
            </a:xfrm>
            <a:prstGeom prst="rect">
              <a:avLst/>
            </a:prstGeom>
          </p:spPr>
          <p:txBody>
            <a:bodyPr wrap="square" lIns="91431" tIns="45715" rIns="91431" bIns="45715">
              <a:spAutoFit/>
            </a:bodyPr>
            <a:lstStyle/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400" dirty="0" smtClean="0">
                  <a:solidFill>
                    <a:prstClr val="black"/>
                  </a:solidFill>
                  <a:latin typeface="HelveticaNeueCyr-Black"/>
                  <a:cs typeface="HelveticaNeueCyr-Black"/>
                </a:rPr>
                <a:t>Софья Денисова</a:t>
              </a:r>
              <a:endParaRPr lang="en-US" sz="1400" dirty="0" smtClean="0">
                <a:solidFill>
                  <a:prstClr val="black"/>
                </a:solidFill>
                <a:latin typeface="HelveticaNeueCyr-Black"/>
                <a:cs typeface="HelveticaNeueCyr-Black"/>
              </a:endParaRP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Менеджер Департамента</a:t>
              </a:r>
              <a:b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</a:br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по работе с инвесторами</a:t>
              </a:r>
            </a:p>
            <a:p>
              <a:pPr>
                <a:lnSpc>
                  <a:spcPct val="110000"/>
                </a:lnSpc>
                <a:buClr>
                  <a:srgbClr val="EDCC61"/>
                </a:buClr>
              </a:pPr>
              <a:endParaRPr lang="ru-RU" sz="1300" dirty="0">
                <a:solidFill>
                  <a:prstClr val="black"/>
                </a:solidFill>
                <a:latin typeface="HelveticaNeueCyr-Light"/>
                <a:cs typeface="HelveticaNeueCyr-Light"/>
              </a:endParaRPr>
            </a:p>
            <a:p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+</a:t>
              </a:r>
              <a:r>
                <a:rPr lang="ru-RU" sz="1300" dirty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7 495 331 </a:t>
              </a:r>
              <a:r>
                <a:rPr lang="ru-RU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43 57</a:t>
              </a:r>
              <a:r>
                <a:rPr lang="ru-RU" sz="1300" dirty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/>
              </a:r>
              <a:br>
                <a:rPr lang="ru-RU" sz="1300" dirty="0">
                  <a:solidFill>
                    <a:prstClr val="black"/>
                  </a:solidFill>
                  <a:latin typeface="HelveticaNeueCyr-Light"/>
                  <a:cs typeface="HelveticaNeueCyr-Light"/>
                </a:rPr>
              </a:br>
              <a:r>
                <a:rPr lang="en-US" sz="1300" dirty="0" smtClean="0">
                  <a:solidFill>
                    <a:prstClr val="black"/>
                  </a:solidFill>
                  <a:latin typeface="HelveticaNeueCyr-Light"/>
                  <a:cs typeface="HelveticaNeueCyr-Light"/>
                </a:rPr>
                <a:t>s.denisova@mcclinics.ru</a:t>
              </a:r>
              <a:endParaRPr lang="ru-RU" sz="1300" dirty="0">
                <a:solidFill>
                  <a:prstClr val="black"/>
                </a:solidFill>
                <a:latin typeface="HelveticaNeueCyr-Light"/>
                <a:cs typeface="HelveticaNeueCyr-Ligh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55156" y="4176268"/>
              <a:ext cx="1224000" cy="1332000"/>
            </a:xfrm>
            <a:prstGeom prst="rect">
              <a:avLst/>
            </a:prstGeom>
            <a:noFill/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Helvetica-4-Light" pitchFamily="82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405086" y="4353521"/>
              <a:ext cx="738540" cy="846394"/>
              <a:chOff x="6646863" y="3451225"/>
              <a:chExt cx="1282700" cy="1470025"/>
            </a:xfrm>
          </p:grpSpPr>
          <p:sp>
            <p:nvSpPr>
              <p:cNvPr id="46" name="Freeform 45"/>
              <p:cNvSpPr>
                <a:spLocks noEditPoints="1"/>
              </p:cNvSpPr>
              <p:nvPr/>
            </p:nvSpPr>
            <p:spPr bwMode="auto">
              <a:xfrm>
                <a:off x="6865938" y="3451225"/>
                <a:ext cx="827088" cy="763588"/>
              </a:xfrm>
              <a:custGeom>
                <a:avLst/>
                <a:gdLst>
                  <a:gd name="T0" fmla="*/ 51 w 220"/>
                  <a:gd name="T1" fmla="*/ 201 h 202"/>
                  <a:gd name="T2" fmla="*/ 69 w 220"/>
                  <a:gd name="T3" fmla="*/ 192 h 202"/>
                  <a:gd name="T4" fmla="*/ 22 w 220"/>
                  <a:gd name="T5" fmla="*/ 185 h 202"/>
                  <a:gd name="T6" fmla="*/ 21 w 220"/>
                  <a:gd name="T7" fmla="*/ 182 h 202"/>
                  <a:gd name="T8" fmla="*/ 10 w 220"/>
                  <a:gd name="T9" fmla="*/ 164 h 202"/>
                  <a:gd name="T10" fmla="*/ 30 w 220"/>
                  <a:gd name="T11" fmla="*/ 136 h 202"/>
                  <a:gd name="T12" fmla="*/ 24 w 220"/>
                  <a:gd name="T13" fmla="*/ 112 h 202"/>
                  <a:gd name="T14" fmla="*/ 29 w 220"/>
                  <a:gd name="T15" fmla="*/ 111 h 202"/>
                  <a:gd name="T16" fmla="*/ 30 w 220"/>
                  <a:gd name="T17" fmla="*/ 125 h 202"/>
                  <a:gd name="T18" fmla="*/ 41 w 220"/>
                  <a:gd name="T19" fmla="*/ 139 h 202"/>
                  <a:gd name="T20" fmla="*/ 43 w 220"/>
                  <a:gd name="T21" fmla="*/ 141 h 202"/>
                  <a:gd name="T22" fmla="*/ 109 w 220"/>
                  <a:gd name="T23" fmla="*/ 202 h 202"/>
                  <a:gd name="T24" fmla="*/ 175 w 220"/>
                  <a:gd name="T25" fmla="*/ 140 h 202"/>
                  <a:gd name="T26" fmla="*/ 177 w 220"/>
                  <a:gd name="T27" fmla="*/ 139 h 202"/>
                  <a:gd name="T28" fmla="*/ 188 w 220"/>
                  <a:gd name="T29" fmla="*/ 125 h 202"/>
                  <a:gd name="T30" fmla="*/ 186 w 220"/>
                  <a:gd name="T31" fmla="*/ 108 h 202"/>
                  <a:gd name="T32" fmla="*/ 184 w 220"/>
                  <a:gd name="T33" fmla="*/ 108 h 202"/>
                  <a:gd name="T34" fmla="*/ 181 w 220"/>
                  <a:gd name="T35" fmla="*/ 106 h 202"/>
                  <a:gd name="T36" fmla="*/ 181 w 220"/>
                  <a:gd name="T37" fmla="*/ 104 h 202"/>
                  <a:gd name="T38" fmla="*/ 190 w 220"/>
                  <a:gd name="T39" fmla="*/ 100 h 202"/>
                  <a:gd name="T40" fmla="*/ 193 w 220"/>
                  <a:gd name="T41" fmla="*/ 112 h 202"/>
                  <a:gd name="T42" fmla="*/ 191 w 220"/>
                  <a:gd name="T43" fmla="*/ 129 h 202"/>
                  <a:gd name="T44" fmla="*/ 211 w 220"/>
                  <a:gd name="T45" fmla="*/ 164 h 202"/>
                  <a:gd name="T46" fmla="*/ 200 w 220"/>
                  <a:gd name="T47" fmla="*/ 182 h 202"/>
                  <a:gd name="T48" fmla="*/ 198 w 220"/>
                  <a:gd name="T49" fmla="*/ 185 h 202"/>
                  <a:gd name="T50" fmla="*/ 149 w 220"/>
                  <a:gd name="T51" fmla="*/ 191 h 202"/>
                  <a:gd name="T52" fmla="*/ 169 w 220"/>
                  <a:gd name="T53" fmla="*/ 201 h 202"/>
                  <a:gd name="T54" fmla="*/ 206 w 220"/>
                  <a:gd name="T55" fmla="*/ 186 h 202"/>
                  <a:gd name="T56" fmla="*/ 211 w 220"/>
                  <a:gd name="T57" fmla="*/ 158 h 202"/>
                  <a:gd name="T58" fmla="*/ 198 w 220"/>
                  <a:gd name="T59" fmla="*/ 126 h 202"/>
                  <a:gd name="T60" fmla="*/ 210 w 220"/>
                  <a:gd name="T61" fmla="*/ 73 h 202"/>
                  <a:gd name="T62" fmla="*/ 193 w 220"/>
                  <a:gd name="T63" fmla="*/ 54 h 202"/>
                  <a:gd name="T64" fmla="*/ 193 w 220"/>
                  <a:gd name="T65" fmla="*/ 54 h 202"/>
                  <a:gd name="T66" fmla="*/ 111 w 220"/>
                  <a:gd name="T67" fmla="*/ 0 h 202"/>
                  <a:gd name="T68" fmla="*/ 49 w 220"/>
                  <a:gd name="T69" fmla="*/ 24 h 202"/>
                  <a:gd name="T70" fmla="*/ 25 w 220"/>
                  <a:gd name="T71" fmla="*/ 92 h 202"/>
                  <a:gd name="T72" fmla="*/ 23 w 220"/>
                  <a:gd name="T73" fmla="*/ 145 h 202"/>
                  <a:gd name="T74" fmla="*/ 5 w 220"/>
                  <a:gd name="T75" fmla="*/ 158 h 202"/>
                  <a:gd name="T76" fmla="*/ 17 w 220"/>
                  <a:gd name="T77" fmla="*/ 189 h 202"/>
                  <a:gd name="T78" fmla="*/ 109 w 220"/>
                  <a:gd name="T79" fmla="*/ 7 h 202"/>
                  <a:gd name="T80" fmla="*/ 165 w 220"/>
                  <a:gd name="T81" fmla="*/ 20 h 202"/>
                  <a:gd name="T82" fmla="*/ 186 w 220"/>
                  <a:gd name="T83" fmla="*/ 54 h 202"/>
                  <a:gd name="T84" fmla="*/ 203 w 220"/>
                  <a:gd name="T85" fmla="*/ 77 h 202"/>
                  <a:gd name="T86" fmla="*/ 190 w 220"/>
                  <a:gd name="T87" fmla="*/ 91 h 202"/>
                  <a:gd name="T88" fmla="*/ 130 w 220"/>
                  <a:gd name="T89" fmla="*/ 91 h 202"/>
                  <a:gd name="T90" fmla="*/ 81 w 220"/>
                  <a:gd name="T91" fmla="*/ 54 h 202"/>
                  <a:gd name="T92" fmla="*/ 75 w 220"/>
                  <a:gd name="T93" fmla="*/ 55 h 202"/>
                  <a:gd name="T94" fmla="*/ 39 w 220"/>
                  <a:gd name="T95" fmla="*/ 114 h 202"/>
                  <a:gd name="T96" fmla="*/ 33 w 220"/>
                  <a:gd name="T97" fmla="*/ 100 h 202"/>
                  <a:gd name="T98" fmla="*/ 54 w 220"/>
                  <a:gd name="T99" fmla="*/ 2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202">
                    <a:moveTo>
                      <a:pt x="17" y="189"/>
                    </a:moveTo>
                    <a:cubicBezTo>
                      <a:pt x="24" y="197"/>
                      <a:pt x="37" y="201"/>
                      <a:pt x="51" y="201"/>
                    </a:cubicBezTo>
                    <a:cubicBezTo>
                      <a:pt x="59" y="201"/>
                      <a:pt x="68" y="199"/>
                      <a:pt x="76" y="197"/>
                    </a:cubicBezTo>
                    <a:cubicBezTo>
                      <a:pt x="74" y="195"/>
                      <a:pt x="72" y="194"/>
                      <a:pt x="69" y="192"/>
                    </a:cubicBezTo>
                    <a:cubicBezTo>
                      <a:pt x="63" y="193"/>
                      <a:pt x="57" y="194"/>
                      <a:pt x="51" y="194"/>
                    </a:cubicBezTo>
                    <a:cubicBezTo>
                      <a:pt x="39" y="194"/>
                      <a:pt x="28" y="191"/>
                      <a:pt x="22" y="185"/>
                    </a:cubicBezTo>
                    <a:cubicBezTo>
                      <a:pt x="22" y="184"/>
                      <a:pt x="21" y="183"/>
                      <a:pt x="21" y="182"/>
                    </a:cubicBezTo>
                    <a:cubicBezTo>
                      <a:pt x="21" y="182"/>
                      <a:pt x="21" y="182"/>
                      <a:pt x="21" y="182"/>
                    </a:cubicBezTo>
                    <a:cubicBezTo>
                      <a:pt x="11" y="167"/>
                      <a:pt x="8" y="164"/>
                      <a:pt x="8" y="164"/>
                    </a:cubicBezTo>
                    <a:cubicBezTo>
                      <a:pt x="9" y="164"/>
                      <a:pt x="9" y="164"/>
                      <a:pt x="10" y="164"/>
                    </a:cubicBezTo>
                    <a:cubicBezTo>
                      <a:pt x="15" y="164"/>
                      <a:pt x="25" y="164"/>
                      <a:pt x="29" y="147"/>
                    </a:cubicBezTo>
                    <a:cubicBezTo>
                      <a:pt x="30" y="144"/>
                      <a:pt x="30" y="141"/>
                      <a:pt x="30" y="136"/>
                    </a:cubicBezTo>
                    <a:cubicBezTo>
                      <a:pt x="28" y="134"/>
                      <a:pt x="26" y="130"/>
                      <a:pt x="25" y="126"/>
                    </a:cubicBezTo>
                    <a:cubicBezTo>
                      <a:pt x="24" y="121"/>
                      <a:pt x="23" y="116"/>
                      <a:pt x="24" y="112"/>
                    </a:cubicBezTo>
                    <a:cubicBezTo>
                      <a:pt x="24" y="109"/>
                      <a:pt x="26" y="106"/>
                      <a:pt x="27" y="105"/>
                    </a:cubicBezTo>
                    <a:cubicBezTo>
                      <a:pt x="28" y="107"/>
                      <a:pt x="29" y="109"/>
                      <a:pt x="29" y="111"/>
                    </a:cubicBezTo>
                    <a:cubicBezTo>
                      <a:pt x="29" y="111"/>
                      <a:pt x="29" y="112"/>
                      <a:pt x="29" y="113"/>
                    </a:cubicBezTo>
                    <a:cubicBezTo>
                      <a:pt x="28" y="116"/>
                      <a:pt x="29" y="121"/>
                      <a:pt x="30" y="125"/>
                    </a:cubicBezTo>
                    <a:cubicBezTo>
                      <a:pt x="31" y="129"/>
                      <a:pt x="33" y="133"/>
                      <a:pt x="35" y="136"/>
                    </a:cubicBezTo>
                    <a:cubicBezTo>
                      <a:pt x="37" y="138"/>
                      <a:pt x="39" y="139"/>
                      <a:pt x="41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9" y="159"/>
                      <a:pt x="58" y="175"/>
                      <a:pt x="70" y="186"/>
                    </a:cubicBezTo>
                    <a:cubicBezTo>
                      <a:pt x="81" y="196"/>
                      <a:pt x="95" y="202"/>
                      <a:pt x="109" y="202"/>
                    </a:cubicBezTo>
                    <a:cubicBezTo>
                      <a:pt x="124" y="202"/>
                      <a:pt x="138" y="196"/>
                      <a:pt x="149" y="186"/>
                    </a:cubicBezTo>
                    <a:cubicBezTo>
                      <a:pt x="161" y="175"/>
                      <a:pt x="170" y="159"/>
                      <a:pt x="175" y="140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7" y="139"/>
                      <a:pt x="177" y="139"/>
                      <a:pt x="177" y="139"/>
                    </a:cubicBezTo>
                    <a:cubicBezTo>
                      <a:pt x="179" y="139"/>
                      <a:pt x="181" y="137"/>
                      <a:pt x="183" y="135"/>
                    </a:cubicBezTo>
                    <a:cubicBezTo>
                      <a:pt x="185" y="133"/>
                      <a:pt x="187" y="129"/>
                      <a:pt x="188" y="125"/>
                    </a:cubicBezTo>
                    <a:cubicBezTo>
                      <a:pt x="189" y="121"/>
                      <a:pt x="189" y="116"/>
                      <a:pt x="189" y="113"/>
                    </a:cubicBezTo>
                    <a:cubicBezTo>
                      <a:pt x="188" y="110"/>
                      <a:pt x="187" y="108"/>
                      <a:pt x="186" y="108"/>
                    </a:cubicBezTo>
                    <a:cubicBezTo>
                      <a:pt x="185" y="108"/>
                      <a:pt x="185" y="108"/>
                      <a:pt x="185" y="108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1" y="109"/>
                      <a:pt x="181" y="109"/>
                      <a:pt x="181" y="109"/>
                    </a:cubicBezTo>
                    <a:cubicBezTo>
                      <a:pt x="181" y="106"/>
                      <a:pt x="181" y="106"/>
                      <a:pt x="181" y="106"/>
                    </a:cubicBezTo>
                    <a:cubicBezTo>
                      <a:pt x="181" y="105"/>
                      <a:pt x="181" y="105"/>
                      <a:pt x="181" y="105"/>
                    </a:cubicBezTo>
                    <a:cubicBezTo>
                      <a:pt x="181" y="104"/>
                      <a:pt x="181" y="104"/>
                      <a:pt x="181" y="104"/>
                    </a:cubicBezTo>
                    <a:cubicBezTo>
                      <a:pt x="183" y="104"/>
                      <a:pt x="185" y="103"/>
                      <a:pt x="188" y="101"/>
                    </a:cubicBezTo>
                    <a:cubicBezTo>
                      <a:pt x="189" y="101"/>
                      <a:pt x="189" y="100"/>
                      <a:pt x="190" y="100"/>
                    </a:cubicBezTo>
                    <a:cubicBezTo>
                      <a:pt x="190" y="101"/>
                      <a:pt x="190" y="103"/>
                      <a:pt x="190" y="106"/>
                    </a:cubicBezTo>
                    <a:cubicBezTo>
                      <a:pt x="192" y="107"/>
                      <a:pt x="193" y="109"/>
                      <a:pt x="193" y="112"/>
                    </a:cubicBezTo>
                    <a:cubicBezTo>
                      <a:pt x="194" y="116"/>
                      <a:pt x="193" y="121"/>
                      <a:pt x="192" y="126"/>
                    </a:cubicBezTo>
                    <a:cubicBezTo>
                      <a:pt x="191" y="127"/>
                      <a:pt x="191" y="128"/>
                      <a:pt x="191" y="129"/>
                    </a:cubicBezTo>
                    <a:cubicBezTo>
                      <a:pt x="191" y="138"/>
                      <a:pt x="191" y="145"/>
                      <a:pt x="192" y="147"/>
                    </a:cubicBezTo>
                    <a:cubicBezTo>
                      <a:pt x="196" y="165"/>
                      <a:pt x="206" y="165"/>
                      <a:pt x="211" y="164"/>
                    </a:cubicBezTo>
                    <a:cubicBezTo>
                      <a:pt x="212" y="164"/>
                      <a:pt x="212" y="164"/>
                      <a:pt x="212" y="164"/>
                    </a:cubicBezTo>
                    <a:cubicBezTo>
                      <a:pt x="213" y="165"/>
                      <a:pt x="209" y="167"/>
                      <a:pt x="200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9" y="183"/>
                      <a:pt x="199" y="184"/>
                      <a:pt x="198" y="185"/>
                    </a:cubicBezTo>
                    <a:cubicBezTo>
                      <a:pt x="192" y="191"/>
                      <a:pt x="181" y="194"/>
                      <a:pt x="169" y="194"/>
                    </a:cubicBezTo>
                    <a:cubicBezTo>
                      <a:pt x="163" y="194"/>
                      <a:pt x="156" y="193"/>
                      <a:pt x="149" y="191"/>
                    </a:cubicBezTo>
                    <a:cubicBezTo>
                      <a:pt x="147" y="193"/>
                      <a:pt x="145" y="195"/>
                      <a:pt x="142" y="196"/>
                    </a:cubicBezTo>
                    <a:cubicBezTo>
                      <a:pt x="151" y="199"/>
                      <a:pt x="160" y="201"/>
                      <a:pt x="169" y="201"/>
                    </a:cubicBezTo>
                    <a:cubicBezTo>
                      <a:pt x="183" y="201"/>
                      <a:pt x="196" y="197"/>
                      <a:pt x="203" y="189"/>
                    </a:cubicBezTo>
                    <a:cubicBezTo>
                      <a:pt x="204" y="188"/>
                      <a:pt x="205" y="187"/>
                      <a:pt x="206" y="186"/>
                    </a:cubicBezTo>
                    <a:cubicBezTo>
                      <a:pt x="218" y="166"/>
                      <a:pt x="220" y="161"/>
                      <a:pt x="216" y="158"/>
                    </a:cubicBezTo>
                    <a:cubicBezTo>
                      <a:pt x="214" y="158"/>
                      <a:pt x="213" y="158"/>
                      <a:pt x="211" y="158"/>
                    </a:cubicBezTo>
                    <a:cubicBezTo>
                      <a:pt x="208" y="158"/>
                      <a:pt x="202" y="158"/>
                      <a:pt x="198" y="145"/>
                    </a:cubicBezTo>
                    <a:cubicBezTo>
                      <a:pt x="198" y="144"/>
                      <a:pt x="198" y="136"/>
                      <a:pt x="198" y="126"/>
                    </a:cubicBezTo>
                    <a:cubicBezTo>
                      <a:pt x="198" y="115"/>
                      <a:pt x="197" y="102"/>
                      <a:pt x="196" y="95"/>
                    </a:cubicBezTo>
                    <a:cubicBezTo>
                      <a:pt x="211" y="82"/>
                      <a:pt x="213" y="76"/>
                      <a:pt x="210" y="73"/>
                    </a:cubicBezTo>
                    <a:cubicBezTo>
                      <a:pt x="209" y="71"/>
                      <a:pt x="207" y="71"/>
                      <a:pt x="204" y="70"/>
                    </a:cubicBezTo>
                    <a:cubicBezTo>
                      <a:pt x="200" y="69"/>
                      <a:pt x="192" y="67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54"/>
                      <a:pt x="193" y="54"/>
                      <a:pt x="193" y="54"/>
                    </a:cubicBezTo>
                    <a:cubicBezTo>
                      <a:pt x="193" y="36"/>
                      <a:pt x="183" y="23"/>
                      <a:pt x="168" y="14"/>
                    </a:cubicBezTo>
                    <a:cubicBezTo>
                      <a:pt x="154" y="5"/>
                      <a:pt x="134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6" y="0"/>
                      <a:pt x="65" y="9"/>
                      <a:pt x="49" y="24"/>
                    </a:cubicBezTo>
                    <a:cubicBezTo>
                      <a:pt x="34" y="39"/>
                      <a:pt x="24" y="60"/>
                      <a:pt x="24" y="83"/>
                    </a:cubicBezTo>
                    <a:cubicBezTo>
                      <a:pt x="24" y="86"/>
                      <a:pt x="25" y="89"/>
                      <a:pt x="25" y="92"/>
                    </a:cubicBezTo>
                    <a:cubicBezTo>
                      <a:pt x="21" y="98"/>
                      <a:pt x="22" y="113"/>
                      <a:pt x="23" y="126"/>
                    </a:cubicBezTo>
                    <a:cubicBezTo>
                      <a:pt x="23" y="134"/>
                      <a:pt x="23" y="142"/>
                      <a:pt x="23" y="145"/>
                    </a:cubicBezTo>
                    <a:cubicBezTo>
                      <a:pt x="19" y="157"/>
                      <a:pt x="13" y="157"/>
                      <a:pt x="10" y="157"/>
                    </a:cubicBezTo>
                    <a:cubicBezTo>
                      <a:pt x="8" y="157"/>
                      <a:pt x="6" y="157"/>
                      <a:pt x="5" y="158"/>
                    </a:cubicBezTo>
                    <a:cubicBezTo>
                      <a:pt x="0" y="161"/>
                      <a:pt x="2" y="166"/>
                      <a:pt x="15" y="186"/>
                    </a:cubicBezTo>
                    <a:cubicBezTo>
                      <a:pt x="15" y="187"/>
                      <a:pt x="16" y="188"/>
                      <a:pt x="17" y="189"/>
                    </a:cubicBezTo>
                    <a:close/>
                    <a:moveTo>
                      <a:pt x="54" y="29"/>
                    </a:moveTo>
                    <a:cubicBezTo>
                      <a:pt x="68" y="16"/>
                      <a:pt x="88" y="7"/>
                      <a:pt x="109" y="7"/>
                    </a:cubicBezTo>
                    <a:cubicBezTo>
                      <a:pt x="111" y="7"/>
                      <a:pt x="111" y="7"/>
                      <a:pt x="111" y="7"/>
                    </a:cubicBezTo>
                    <a:cubicBezTo>
                      <a:pt x="132" y="7"/>
                      <a:pt x="151" y="12"/>
                      <a:pt x="165" y="20"/>
                    </a:cubicBezTo>
                    <a:cubicBezTo>
                      <a:pt x="178" y="28"/>
                      <a:pt x="186" y="39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6" y="54"/>
                      <a:pt x="186" y="54"/>
                      <a:pt x="186" y="54"/>
                    </a:cubicBezTo>
                    <a:cubicBezTo>
                      <a:pt x="185" y="72"/>
                      <a:pt x="196" y="75"/>
                      <a:pt x="203" y="77"/>
                    </a:cubicBezTo>
                    <a:cubicBezTo>
                      <a:pt x="204" y="77"/>
                      <a:pt x="205" y="77"/>
                      <a:pt x="205" y="78"/>
                    </a:cubicBezTo>
                    <a:cubicBezTo>
                      <a:pt x="205" y="78"/>
                      <a:pt x="202" y="80"/>
                      <a:pt x="190" y="91"/>
                    </a:cubicBezTo>
                    <a:cubicBezTo>
                      <a:pt x="188" y="93"/>
                      <a:pt x="186" y="94"/>
                      <a:pt x="184" y="95"/>
                    </a:cubicBezTo>
                    <a:cubicBezTo>
                      <a:pt x="170" y="103"/>
                      <a:pt x="149" y="99"/>
                      <a:pt x="130" y="91"/>
                    </a:cubicBezTo>
                    <a:cubicBezTo>
                      <a:pt x="111" y="82"/>
                      <a:pt x="94" y="69"/>
                      <a:pt x="85" y="59"/>
                    </a:cubicBezTo>
                    <a:cubicBezTo>
                      <a:pt x="83" y="58"/>
                      <a:pt x="82" y="56"/>
                      <a:pt x="81" y="54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2" y="66"/>
                      <a:pt x="66" y="69"/>
                      <a:pt x="59" y="73"/>
                    </a:cubicBezTo>
                    <a:cubicBezTo>
                      <a:pt x="49" y="79"/>
                      <a:pt x="38" y="84"/>
                      <a:pt x="39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6" y="110"/>
                      <a:pt x="35" y="105"/>
                      <a:pt x="33" y="100"/>
                    </a:cubicBezTo>
                    <a:cubicBezTo>
                      <a:pt x="32" y="94"/>
                      <a:pt x="31" y="89"/>
                      <a:pt x="31" y="83"/>
                    </a:cubicBezTo>
                    <a:cubicBezTo>
                      <a:pt x="31" y="62"/>
                      <a:pt x="40" y="43"/>
                      <a:pt x="54" y="29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6646863" y="4248150"/>
                <a:ext cx="1282700" cy="673100"/>
              </a:xfrm>
              <a:custGeom>
                <a:avLst/>
                <a:gdLst>
                  <a:gd name="T0" fmla="*/ 341 w 341"/>
                  <a:gd name="T1" fmla="*/ 157 h 178"/>
                  <a:gd name="T2" fmla="*/ 335 w 341"/>
                  <a:gd name="T3" fmla="*/ 79 h 178"/>
                  <a:gd name="T4" fmla="*/ 300 w 341"/>
                  <a:gd name="T5" fmla="*/ 31 h 178"/>
                  <a:gd name="T6" fmla="*/ 253 w 341"/>
                  <a:gd name="T7" fmla="*/ 10 h 178"/>
                  <a:gd name="T8" fmla="*/ 253 w 341"/>
                  <a:gd name="T9" fmla="*/ 10 h 178"/>
                  <a:gd name="T10" fmla="*/ 225 w 341"/>
                  <a:gd name="T11" fmla="*/ 4 h 178"/>
                  <a:gd name="T12" fmla="*/ 226 w 341"/>
                  <a:gd name="T13" fmla="*/ 34 h 178"/>
                  <a:gd name="T14" fmla="*/ 226 w 341"/>
                  <a:gd name="T15" fmla="*/ 35 h 178"/>
                  <a:gd name="T16" fmla="*/ 225 w 341"/>
                  <a:gd name="T17" fmla="*/ 36 h 178"/>
                  <a:gd name="T18" fmla="*/ 200 w 341"/>
                  <a:gd name="T19" fmla="*/ 51 h 178"/>
                  <a:gd name="T20" fmla="*/ 210 w 341"/>
                  <a:gd name="T21" fmla="*/ 65 h 178"/>
                  <a:gd name="T22" fmla="*/ 170 w 341"/>
                  <a:gd name="T23" fmla="*/ 116 h 178"/>
                  <a:gd name="T24" fmla="*/ 195 w 341"/>
                  <a:gd name="T25" fmla="*/ 53 h 178"/>
                  <a:gd name="T26" fmla="*/ 196 w 341"/>
                  <a:gd name="T27" fmla="*/ 49 h 178"/>
                  <a:gd name="T28" fmla="*/ 211 w 341"/>
                  <a:gd name="T29" fmla="*/ 2 h 178"/>
                  <a:gd name="T30" fmla="*/ 171 w 341"/>
                  <a:gd name="T31" fmla="*/ 0 h 178"/>
                  <a:gd name="T32" fmla="*/ 168 w 341"/>
                  <a:gd name="T33" fmla="*/ 0 h 178"/>
                  <a:gd name="T34" fmla="*/ 124 w 341"/>
                  <a:gd name="T35" fmla="*/ 3 h 178"/>
                  <a:gd name="T36" fmla="*/ 138 w 341"/>
                  <a:gd name="T37" fmla="*/ 48 h 178"/>
                  <a:gd name="T38" fmla="*/ 165 w 341"/>
                  <a:gd name="T39" fmla="*/ 117 h 178"/>
                  <a:gd name="T40" fmla="*/ 125 w 341"/>
                  <a:gd name="T41" fmla="*/ 66 h 178"/>
                  <a:gd name="T42" fmla="*/ 135 w 341"/>
                  <a:gd name="T43" fmla="*/ 51 h 178"/>
                  <a:gd name="T44" fmla="*/ 110 w 341"/>
                  <a:gd name="T45" fmla="*/ 36 h 178"/>
                  <a:gd name="T46" fmla="*/ 109 w 341"/>
                  <a:gd name="T47" fmla="*/ 35 h 178"/>
                  <a:gd name="T48" fmla="*/ 109 w 341"/>
                  <a:gd name="T49" fmla="*/ 34 h 178"/>
                  <a:gd name="T50" fmla="*/ 110 w 341"/>
                  <a:gd name="T51" fmla="*/ 5 h 178"/>
                  <a:gd name="T52" fmla="*/ 87 w 341"/>
                  <a:gd name="T53" fmla="*/ 10 h 178"/>
                  <a:gd name="T54" fmla="*/ 87 w 341"/>
                  <a:gd name="T55" fmla="*/ 10 h 178"/>
                  <a:gd name="T56" fmla="*/ 40 w 341"/>
                  <a:gd name="T57" fmla="*/ 31 h 178"/>
                  <a:gd name="T58" fmla="*/ 4 w 341"/>
                  <a:gd name="T59" fmla="*/ 79 h 178"/>
                  <a:gd name="T60" fmla="*/ 0 w 341"/>
                  <a:gd name="T61" fmla="*/ 158 h 178"/>
                  <a:gd name="T62" fmla="*/ 170 w 341"/>
                  <a:gd name="T63" fmla="*/ 175 h 178"/>
                  <a:gd name="T64" fmla="*/ 341 w 341"/>
                  <a:gd name="T65" fmla="*/ 15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1" h="178">
                    <a:moveTo>
                      <a:pt x="341" y="157"/>
                    </a:moveTo>
                    <a:cubicBezTo>
                      <a:pt x="335" y="79"/>
                      <a:pt x="335" y="79"/>
                      <a:pt x="335" y="79"/>
                    </a:cubicBezTo>
                    <a:cubicBezTo>
                      <a:pt x="333" y="52"/>
                      <a:pt x="300" y="31"/>
                      <a:pt x="300" y="31"/>
                    </a:cubicBezTo>
                    <a:cubicBezTo>
                      <a:pt x="300" y="31"/>
                      <a:pt x="277" y="18"/>
                      <a:pt x="253" y="10"/>
                    </a:cubicBezTo>
                    <a:cubicBezTo>
                      <a:pt x="253" y="10"/>
                      <a:pt x="253" y="10"/>
                      <a:pt x="253" y="10"/>
                    </a:cubicBezTo>
                    <a:cubicBezTo>
                      <a:pt x="244" y="8"/>
                      <a:pt x="234" y="5"/>
                      <a:pt x="225" y="4"/>
                    </a:cubicBezTo>
                    <a:cubicBezTo>
                      <a:pt x="226" y="34"/>
                      <a:pt x="226" y="34"/>
                      <a:pt x="226" y="34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210" y="65"/>
                      <a:pt x="210" y="65"/>
                      <a:pt x="210" y="65"/>
                    </a:cubicBezTo>
                    <a:cubicBezTo>
                      <a:pt x="170" y="116"/>
                      <a:pt x="170" y="116"/>
                      <a:pt x="170" y="116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6" y="49"/>
                      <a:pt x="196" y="49"/>
                      <a:pt x="196" y="49"/>
                    </a:cubicBezTo>
                    <a:cubicBezTo>
                      <a:pt x="211" y="2"/>
                      <a:pt x="211" y="2"/>
                      <a:pt x="211" y="2"/>
                    </a:cubicBezTo>
                    <a:cubicBezTo>
                      <a:pt x="198" y="1"/>
                      <a:pt x="185" y="1"/>
                      <a:pt x="171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53" y="1"/>
                      <a:pt x="138" y="1"/>
                      <a:pt x="124" y="3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65" y="117"/>
                      <a:pt x="165" y="117"/>
                      <a:pt x="165" y="117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02" y="6"/>
                      <a:pt x="94" y="8"/>
                      <a:pt x="87" y="10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63" y="18"/>
                      <a:pt x="40" y="31"/>
                      <a:pt x="40" y="31"/>
                    </a:cubicBezTo>
                    <a:cubicBezTo>
                      <a:pt x="40" y="31"/>
                      <a:pt x="6" y="52"/>
                      <a:pt x="4" y="79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94" y="178"/>
                      <a:pt x="170" y="175"/>
                    </a:cubicBezTo>
                    <a:cubicBezTo>
                      <a:pt x="247" y="178"/>
                      <a:pt x="341" y="157"/>
                      <a:pt x="341" y="157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" name="Group 47"/>
          <p:cNvGrpSpPr/>
          <p:nvPr userDrawn="1"/>
        </p:nvGrpSpPr>
        <p:grpSpPr>
          <a:xfrm>
            <a:off x="0" y="2070103"/>
            <a:ext cx="4813300" cy="3407694"/>
            <a:chOff x="0" y="1708150"/>
            <a:chExt cx="4813300" cy="3407694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8" t="16605" r="12361" b="16419"/>
            <a:stretch/>
          </p:blipFill>
          <p:spPr bwMode="auto">
            <a:xfrm>
              <a:off x="0" y="1708150"/>
              <a:ext cx="4813300" cy="340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49"/>
            <p:cNvGrpSpPr/>
            <p:nvPr/>
          </p:nvGrpSpPr>
          <p:grpSpPr>
            <a:xfrm>
              <a:off x="3448197" y="3135810"/>
              <a:ext cx="277983" cy="451722"/>
              <a:chOff x="3448197" y="3135810"/>
              <a:chExt cx="277983" cy="451722"/>
            </a:xfrm>
          </p:grpSpPr>
          <p:sp>
            <p:nvSpPr>
              <p:cNvPr id="51" name="Freeform 18"/>
              <p:cNvSpPr>
                <a:spLocks noEditPoints="1"/>
              </p:cNvSpPr>
              <p:nvPr/>
            </p:nvSpPr>
            <p:spPr bwMode="auto">
              <a:xfrm>
                <a:off x="3448197" y="3135810"/>
                <a:ext cx="277983" cy="451722"/>
              </a:xfrm>
              <a:custGeom>
                <a:avLst/>
                <a:gdLst>
                  <a:gd name="T0" fmla="*/ 13 w 27"/>
                  <a:gd name="T1" fmla="*/ 0 h 44"/>
                  <a:gd name="T2" fmla="*/ 0 w 27"/>
                  <a:gd name="T3" fmla="*/ 14 h 44"/>
                  <a:gd name="T4" fmla="*/ 13 w 27"/>
                  <a:gd name="T5" fmla="*/ 44 h 44"/>
                  <a:gd name="T6" fmla="*/ 27 w 27"/>
                  <a:gd name="T7" fmla="*/ 14 h 44"/>
                  <a:gd name="T8" fmla="*/ 13 w 27"/>
                  <a:gd name="T9" fmla="*/ 0 h 44"/>
                  <a:gd name="T10" fmla="*/ 13 w 27"/>
                  <a:gd name="T11" fmla="*/ 22 h 44"/>
                  <a:gd name="T12" fmla="*/ 6 w 27"/>
                  <a:gd name="T13" fmla="*/ 14 h 44"/>
                  <a:gd name="T14" fmla="*/ 13 w 27"/>
                  <a:gd name="T15" fmla="*/ 7 h 44"/>
                  <a:gd name="T16" fmla="*/ 21 w 27"/>
                  <a:gd name="T17" fmla="*/ 14 h 44"/>
                  <a:gd name="T18" fmla="*/ 13 w 27"/>
                  <a:gd name="T1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4">
                    <a:moveTo>
                      <a:pt x="13" y="0"/>
                    </a:moveTo>
                    <a:cubicBezTo>
                      <a:pt x="6" y="0"/>
                      <a:pt x="0" y="7"/>
                      <a:pt x="0" y="14"/>
                    </a:cubicBezTo>
                    <a:cubicBezTo>
                      <a:pt x="0" y="27"/>
                      <a:pt x="13" y="44"/>
                      <a:pt x="13" y="44"/>
                    </a:cubicBezTo>
                    <a:cubicBezTo>
                      <a:pt x="13" y="44"/>
                      <a:pt x="27" y="27"/>
                      <a:pt x="27" y="14"/>
                    </a:cubicBezTo>
                    <a:cubicBezTo>
                      <a:pt x="27" y="7"/>
                      <a:pt x="21" y="0"/>
                      <a:pt x="13" y="0"/>
                    </a:cubicBezTo>
                    <a:close/>
                    <a:moveTo>
                      <a:pt x="13" y="22"/>
                    </a:moveTo>
                    <a:cubicBezTo>
                      <a:pt x="9" y="22"/>
                      <a:pt x="6" y="18"/>
                      <a:pt x="6" y="14"/>
                    </a:cubicBezTo>
                    <a:cubicBezTo>
                      <a:pt x="6" y="10"/>
                      <a:pt x="9" y="7"/>
                      <a:pt x="13" y="7"/>
                    </a:cubicBezTo>
                    <a:cubicBezTo>
                      <a:pt x="17" y="7"/>
                      <a:pt x="21" y="10"/>
                      <a:pt x="21" y="14"/>
                    </a:cubicBezTo>
                    <a:cubicBezTo>
                      <a:pt x="21" y="18"/>
                      <a:pt x="17" y="22"/>
                      <a:pt x="13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pic>
            <p:nvPicPr>
              <p:cNvPr id="52" name="Picture 4" descr="C:\Users\dakulichev\Desktop\Personal Folders\Deliverables\MD Clinics\Template\Logo_Only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8788" y="3219831"/>
                <a:ext cx="136800" cy="132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3" name="Picture 6" descr="C:\Users\dakulichev\Desktop\Personal Folders\Deliverables\MD Clinics\Template\Logo orange and white nam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266508"/>
            <a:ext cx="1051864" cy="7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46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068" indent="0">
              <a:buNone/>
              <a:defRPr sz="2300" b="1"/>
            </a:lvl2pPr>
            <a:lvl3pPr marL="1042136" indent="0">
              <a:buNone/>
              <a:defRPr sz="2100" b="1"/>
            </a:lvl3pPr>
            <a:lvl4pPr marL="1563204" indent="0">
              <a:buNone/>
              <a:defRPr sz="1800" b="1"/>
            </a:lvl4pPr>
            <a:lvl5pPr marL="2084273" indent="0">
              <a:buNone/>
              <a:defRPr sz="1800" b="1"/>
            </a:lvl5pPr>
            <a:lvl6pPr marL="2605339" indent="0">
              <a:buNone/>
              <a:defRPr sz="1800" b="1"/>
            </a:lvl6pPr>
            <a:lvl7pPr marL="3126408" indent="0">
              <a:buNone/>
              <a:defRPr sz="1800" b="1"/>
            </a:lvl7pPr>
            <a:lvl8pPr marL="3647477" indent="0">
              <a:buNone/>
              <a:defRPr sz="1800" b="1"/>
            </a:lvl8pPr>
            <a:lvl9pPr marL="41685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5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068" indent="0">
              <a:buNone/>
              <a:defRPr sz="2300" b="1"/>
            </a:lvl2pPr>
            <a:lvl3pPr marL="1042136" indent="0">
              <a:buNone/>
              <a:defRPr sz="2100" b="1"/>
            </a:lvl3pPr>
            <a:lvl4pPr marL="1563204" indent="0">
              <a:buNone/>
              <a:defRPr sz="1800" b="1"/>
            </a:lvl4pPr>
            <a:lvl5pPr marL="2084273" indent="0">
              <a:buNone/>
              <a:defRPr sz="1800" b="1"/>
            </a:lvl5pPr>
            <a:lvl6pPr marL="2605339" indent="0">
              <a:buNone/>
              <a:defRPr sz="1800" b="1"/>
            </a:lvl6pPr>
            <a:lvl7pPr marL="3126408" indent="0">
              <a:buNone/>
              <a:defRPr sz="1800" b="1"/>
            </a:lvl7pPr>
            <a:lvl8pPr marL="3647477" indent="0">
              <a:buNone/>
              <a:defRPr sz="1800" b="1"/>
            </a:lvl8pPr>
            <a:lvl9pPr marL="41685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5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D11D-5051-479F-A31C-68323D146E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6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6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068" indent="0">
              <a:buNone/>
              <a:defRPr sz="1400"/>
            </a:lvl2pPr>
            <a:lvl3pPr marL="1042136" indent="0">
              <a:buNone/>
              <a:defRPr sz="1100"/>
            </a:lvl3pPr>
            <a:lvl4pPr marL="1563204" indent="0">
              <a:buNone/>
              <a:defRPr sz="1000"/>
            </a:lvl4pPr>
            <a:lvl5pPr marL="2084273" indent="0">
              <a:buNone/>
              <a:defRPr sz="1000"/>
            </a:lvl5pPr>
            <a:lvl6pPr marL="2605339" indent="0">
              <a:buNone/>
              <a:defRPr sz="1000"/>
            </a:lvl6pPr>
            <a:lvl7pPr marL="3126408" indent="0">
              <a:buNone/>
              <a:defRPr sz="1000"/>
            </a:lvl7pPr>
            <a:lvl8pPr marL="3647477" indent="0">
              <a:buNone/>
              <a:defRPr sz="1000"/>
            </a:lvl8pPr>
            <a:lvl9pPr marL="41685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068" indent="0">
              <a:buNone/>
              <a:defRPr sz="3200"/>
            </a:lvl2pPr>
            <a:lvl3pPr marL="1042136" indent="0">
              <a:buNone/>
              <a:defRPr sz="2700"/>
            </a:lvl3pPr>
            <a:lvl4pPr marL="1563204" indent="0">
              <a:buNone/>
              <a:defRPr sz="2300"/>
            </a:lvl4pPr>
            <a:lvl5pPr marL="2084273" indent="0">
              <a:buNone/>
              <a:defRPr sz="2300"/>
            </a:lvl5pPr>
            <a:lvl6pPr marL="2605339" indent="0">
              <a:buNone/>
              <a:defRPr sz="2300"/>
            </a:lvl6pPr>
            <a:lvl7pPr marL="3126408" indent="0">
              <a:buNone/>
              <a:defRPr sz="2300"/>
            </a:lvl7pPr>
            <a:lvl8pPr marL="3647477" indent="0">
              <a:buNone/>
              <a:defRPr sz="2300"/>
            </a:lvl8pPr>
            <a:lvl9pPr marL="416854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068" indent="0">
              <a:buNone/>
              <a:defRPr sz="1400"/>
            </a:lvl2pPr>
            <a:lvl3pPr marL="1042136" indent="0">
              <a:buNone/>
              <a:defRPr sz="1100"/>
            </a:lvl3pPr>
            <a:lvl4pPr marL="1563204" indent="0">
              <a:buNone/>
              <a:defRPr sz="1000"/>
            </a:lvl4pPr>
            <a:lvl5pPr marL="2084273" indent="0">
              <a:buNone/>
              <a:defRPr sz="1000"/>
            </a:lvl5pPr>
            <a:lvl6pPr marL="2605339" indent="0">
              <a:buNone/>
              <a:defRPr sz="1000"/>
            </a:lvl6pPr>
            <a:lvl7pPr marL="3126408" indent="0">
              <a:buNone/>
              <a:defRPr sz="1000"/>
            </a:lvl7pPr>
            <a:lvl8pPr marL="3647477" indent="0">
              <a:buNone/>
              <a:defRPr sz="1000"/>
            </a:lvl8pPr>
            <a:lvl9pPr marL="41685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214" tIns="52107" rIns="104214" bIns="521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214" tIns="52107" rIns="104214" bIns="521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7"/>
            <a:ext cx="2495127" cy="402567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2" y="7008177"/>
            <a:ext cx="3386243" cy="402567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7"/>
            <a:ext cx="2495127" cy="402567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7" r:id="rId13"/>
    <p:sldLayoutId id="2147483733" r:id="rId14"/>
    <p:sldLayoutId id="2147483664" r:id="rId15"/>
    <p:sldLayoutId id="2147483662" r:id="rId16"/>
    <p:sldLayoutId id="2147483650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0" r:id="rId26"/>
    <p:sldLayoutId id="2147483663" r:id="rId27"/>
    <p:sldLayoutId id="2147483669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</p:sldLayoutIdLst>
  <p:transition spd="slow">
    <p:circle/>
  </p:transition>
  <p:timing>
    <p:tnLst>
      <p:par>
        <p:cTn id="1" dur="indefinite" restart="never" nodeType="tmRoot"/>
      </p:par>
    </p:tnLst>
  </p:timing>
  <p:hf hdr="0" dt="0"/>
  <p:txStyles>
    <p:titleStyle>
      <a:lvl1pPr algn="ctr" defTabSz="104213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800" indent="-390800" algn="l" defTabSz="104213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736" indent="-325670" algn="l" defTabSz="104213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2670" indent="-260534" algn="l" defTabSz="10421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739" indent="-260534" algn="l" defTabSz="104213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806" indent="-260534" algn="l" defTabSz="104213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5875" indent="-260534" algn="l" defTabSz="104213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6941" indent="-260534" algn="l" defTabSz="104213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8011" indent="-260534" algn="l" defTabSz="104213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9079" indent="-260534" algn="l" defTabSz="104213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068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136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204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273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339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408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477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8543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56716" y="709449"/>
            <a:ext cx="4536684" cy="3016130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algn="ctr"/>
            <a:r>
              <a:rPr lang="ru-RU" sz="3800" b="1" dirty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Роль акушерки </a:t>
            </a:r>
            <a:endParaRPr lang="ru-RU" sz="3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800" b="1" dirty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ведении беременности в </a:t>
            </a:r>
            <a:endParaRPr lang="ru-RU" sz="3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ЗАО </a:t>
            </a:r>
            <a:r>
              <a:rPr lang="ru-RU" sz="3800" b="1" dirty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«Медицинская компания ИДК»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0" y="6842234"/>
            <a:ext cx="2475186" cy="52313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HelveticaNeueCyr-Thin"/>
                <a:cs typeface="HelveticaNeueCyr-Thin"/>
              </a:rPr>
              <a:t>САМАРА. ТОЛЬЯТТИ</a:t>
            </a:r>
            <a:endParaRPr lang="ru-RU" sz="1400" b="1" dirty="0">
              <a:solidFill>
                <a:srgbClr val="002060"/>
              </a:solidFill>
              <a:latin typeface="HelveticaNeueCyr-Thin"/>
              <a:cs typeface="HelveticaNeueCyr-Thin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HelveticaNeueCyr-Thin"/>
                <a:cs typeface="HelveticaNeueCyr-Thin"/>
              </a:rPr>
              <a:t>2017</a:t>
            </a:r>
            <a:endParaRPr lang="en-US" sz="1400" b="1" dirty="0">
              <a:solidFill>
                <a:srgbClr val="002060"/>
              </a:solidFill>
              <a:latin typeface="HelveticaNeueCyr-Thin"/>
              <a:cs typeface="HelveticaNeueCyr-Thin"/>
            </a:endParaRPr>
          </a:p>
        </p:txBody>
      </p:sp>
      <p:pic>
        <p:nvPicPr>
          <p:cNvPr id="6" name="Picture 2" descr="http://user.vse42.ru/files/P_S1280x806q80/Wnone/ui-5656e766325d63.6782569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472"/>
            <a:ext cx="6057900" cy="38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ser.vse42.ru/files/P_S1280x806q80/Wnone/ui-5656e766325d63.6782569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2" y="2952472"/>
            <a:ext cx="6057900" cy="38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48552" y="4319752"/>
            <a:ext cx="4051738" cy="1785023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/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Рубцова Н.С. – акушерка </a:t>
            </a:r>
          </a:p>
          <a:p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г.Тольятти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Чегодаева О.В. – акушерка </a:t>
            </a:r>
          </a:p>
          <a:p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г.Самара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0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31" y="3364776"/>
            <a:ext cx="4792718" cy="35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0" y="3396306"/>
            <a:ext cx="4903076" cy="354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185" y="1229710"/>
            <a:ext cx="102002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Экспертная пренатальная диагностика на УЗИ- аппарате «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Voluson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E8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КТГ беременным на современном аппарате 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Sonomed 200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6483"/>
            <a:ext cx="10693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</p:txBody>
      </p:sp>
    </p:spTree>
    <p:extLst>
      <p:ext uri="{BB962C8B-B14F-4D97-AF65-F5344CB8AC3E}">
        <p14:creationId xmlns:p14="http://schemas.microsoft.com/office/powerpoint/2010/main" val="20093325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0" y="3585999"/>
            <a:ext cx="9412659" cy="349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99080"/>
            <a:ext cx="106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Процедурный кабинет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967" y="1103586"/>
            <a:ext cx="9884978" cy="2335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акушерки с медицинскими сестрами процедурных кабинетов;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акушерки с диагностической лабораторией;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беременных женщин подготовке к сдаче анализов;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направлений на анализы.</a:t>
            </a:r>
          </a:p>
        </p:txBody>
      </p:sp>
    </p:spTree>
    <p:extLst>
      <p:ext uri="{BB962C8B-B14F-4D97-AF65-F5344CB8AC3E}">
        <p14:creationId xmlns:p14="http://schemas.microsoft.com/office/powerpoint/2010/main" val="14792774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9" b="43036"/>
          <a:stretch/>
        </p:blipFill>
        <p:spPr bwMode="auto">
          <a:xfrm>
            <a:off x="1182415" y="1331748"/>
            <a:ext cx="8071944" cy="237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014" y="4139815"/>
            <a:ext cx="100268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расширенный стандарт обследования беременных;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большой опыт врачей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акушер-гинекологов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ведении сложных беременных;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очные и дистанционные перинатальные консилиумы;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мобильная связь беременной с акушеркой и врачом на протяжении всей беременности.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3780"/>
            <a:ext cx="1069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ведения беременных в «Экспертном центре»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358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58" y="946638"/>
            <a:ext cx="3232556" cy="44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3641834"/>
            <a:ext cx="9107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акушерских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приемов;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забор мазков у беременной;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КТГ;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телефонной связи с беременной;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консультация беременной  в рамках компетенции;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справок и медицинской документации;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ассистирование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врачу;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всеми подразделениями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центра.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98" y="1041234"/>
            <a:ext cx="3681941" cy="263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2892" y="243709"/>
            <a:ext cx="88702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Акушерка – менеджер-координатор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https://im0-tub-ru.yandex.net/i?id=163e4152ce2f0c07e06a4655fd89c203&amp;n=33&amp;h=215&amp;w=2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186" y="1355834"/>
            <a:ext cx="1749972" cy="1749973"/>
          </a:xfrm>
          <a:prstGeom prst="rect">
            <a:avLst/>
          </a:prstGeom>
          <a:noFill/>
        </p:spPr>
      </p:pic>
      <p:pic>
        <p:nvPicPr>
          <p:cNvPr id="9" name="Picture 7" descr="https://im0-tub-ru.yandex.net/i?id=fae62ee06911cb2475bdd504d70d2e3a&amp;n=33&amp;h=215&amp;w=2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4415" y="1597892"/>
            <a:ext cx="1371599" cy="1223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6981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9186"/>
            <a:ext cx="1069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«Мамина школа»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8" y="1119351"/>
            <a:ext cx="3405351" cy="454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94" y="1055200"/>
            <a:ext cx="4619471" cy="588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http://samara.mamadeti.ru.opt-images.1c-bitrix-cdn.ru/upload/iblock/f02/f020935fdfa3efe6c791d02fe535fbb2.jpg?1485256079701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069" y="4405587"/>
            <a:ext cx="4399066" cy="2925379"/>
          </a:xfrm>
          <a:prstGeom prst="rect">
            <a:avLst/>
          </a:prstGeom>
          <a:noFill/>
        </p:spPr>
      </p:pic>
      <p:pic>
        <p:nvPicPr>
          <p:cNvPr id="27652" name="Picture 4" descr="https://thumbs.dreamstime.com/z/pregnant-woman-stylized-silhouette-white-background-vector-illustration-591612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9754" y="1748712"/>
            <a:ext cx="2168655" cy="2318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8771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1103586"/>
            <a:ext cx="94593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Темы акушерских лекционных занятий:</a:t>
            </a:r>
          </a:p>
          <a:p>
            <a:pPr lvl="0"/>
            <a:endParaRPr lang="ru-RU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занятие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«Первый триместр беременности. Изменения в организме беременной. Общие рекомендации по питанию, гигиене, образу жизни»;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занятие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«Второй и третий триместр беременности»;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занятие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«Предвестники родов. Периоды родов. Подготовка к поступлению в родильный дом»;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занятие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«Послеродовый период. Гигиена послеродового периода. Послеродовая контрацепция».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20717"/>
            <a:ext cx="1069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«Мамина школа»</a:t>
            </a:r>
          </a:p>
        </p:txBody>
      </p:sp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693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Санпросвет работа для беременных женщин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 Тольятти и Самары 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123" y="1198179"/>
            <a:ext cx="578594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«День открытых дверей»;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бесплатные приемы акушера – гинеколога по вопросам наблюдения беременности, для беременных города;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акушерские лекционные занятия «Маминой школы» на базе детских  садов, других медицинских учреждений города и  различных развивающих клубов.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66" y="1199461"/>
            <a:ext cx="4209392" cy="607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89186"/>
            <a:ext cx="10693400" cy="583927"/>
          </a:xfrm>
          <a:prstGeom prst="rect">
            <a:avLst/>
          </a:prstGeom>
        </p:spPr>
        <p:txBody>
          <a:bodyPr vert="horz" lIns="104214" tIns="52107" rIns="104214" bIns="52107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мы делаем для наших пациентов сегодня?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yrkvale\Desktop\iKO8IL4N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857" y="4762563"/>
            <a:ext cx="3122950" cy="2442278"/>
          </a:xfrm>
          <a:prstGeom prst="rect">
            <a:avLst/>
          </a:prstGeom>
          <a:noFill/>
        </p:spPr>
      </p:pic>
      <p:pic>
        <p:nvPicPr>
          <p:cNvPr id="22530" name="Picture 2" descr="http://www.dobrenok.com/data/post/2014/12/fd85e6563ee7a611dff140bf5277832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61697"/>
            <a:ext cx="6889531" cy="65995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12524" y="1923393"/>
            <a:ext cx="48557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Инвазивная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неинвазивная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пренатальная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диагностика;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Фетальная хирургия и др.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89186"/>
            <a:ext cx="10693400" cy="709447"/>
          </a:xfrm>
          <a:prstGeom prst="rect">
            <a:avLst/>
          </a:prstGeom>
        </p:spPr>
        <p:txBody>
          <a:bodyPr vert="horz" lIns="104214" tIns="52107" rIns="104214" bIns="52107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патологии плода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248" y="945931"/>
            <a:ext cx="1024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НИПТ – неинвазивная пренатальная диагностика: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6306207" y="1864692"/>
            <a:ext cx="3342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точно;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информативно;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удобно.</a:t>
            </a:r>
          </a:p>
        </p:txBody>
      </p:sp>
      <p:pic>
        <p:nvPicPr>
          <p:cNvPr id="6" name="Picture 14" descr="https://deti.mail.ru/pre_square800_resize/pic/timynce/2015/01/22/150121114420_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027" y="1595712"/>
            <a:ext cx="3383973" cy="2114983"/>
          </a:xfrm>
          <a:prstGeom prst="rect">
            <a:avLst/>
          </a:prstGeom>
          <a:noFill/>
        </p:spPr>
      </p:pic>
      <p:pic>
        <p:nvPicPr>
          <p:cNvPr id="7" name="Picture 10" descr="http://newsezon.ru/wp-content/uploads/2015/10/neinvazivnyj-prenatalnyj-test-prenetix-na-10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047" y="3784872"/>
            <a:ext cx="5311119" cy="3552076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3145" y="3815255"/>
            <a:ext cx="3310757" cy="348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9186"/>
            <a:ext cx="10693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 свертывающей системы крови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0" y="2112579"/>
            <a:ext cx="4177862" cy="405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97" y="2112584"/>
            <a:ext cx="4682358" cy="405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67559" y="1290046"/>
            <a:ext cx="9624060" cy="671375"/>
          </a:xfrm>
          <a:prstGeom prst="rect">
            <a:avLst/>
          </a:prstGeom>
        </p:spPr>
        <p:txBody>
          <a:bodyPr/>
          <a:lstStyle/>
          <a:p>
            <a:pPr marL="390800" marR="0" lvl="0" indent="-390800" algn="ctr" defTabSz="10421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Тромбодинамика</a:t>
            </a:r>
          </a:p>
          <a:p>
            <a:pPr marL="390800" marR="0" lvl="0" indent="-390800" algn="l" defTabSz="10421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570"/>
            <a:ext cx="11351172" cy="384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04511"/>
            <a:ext cx="106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ЗАО «Медицинская компания ИДК» -  1992 год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57437"/>
            <a:ext cx="10693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2013 год - вошла в Группу компаний «Мать и дитя»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328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0717"/>
            <a:ext cx="1069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Инвазивная диагностика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5586" y="1497724"/>
            <a:ext cx="4430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Хорионбиопсия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Плацентобиопсия</a:t>
            </a:r>
            <a:endParaRPr lang="ru-RU" sz="2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Амниоцентез</a:t>
            </a:r>
            <a:endParaRPr lang="ru-RU" sz="2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Кордоцентез</a:t>
            </a:r>
            <a:endParaRPr lang="ru-RU" sz="2800" b="1" dirty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birmaga.ru/dosta/%D0%AD%D0%BA%D1%81%D0%BF%D0%B5%D1%80%D1%82%D0%BD%D0%BE%D0%B5+%D0%BE%D0%B1%D1%81%D0%BB%D0%B5%D0%B4%D0%BE%D0%B2%D0%B0%D0%BD%D0%B8%D0%B5a/332789_html_c53fad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575" y="1292772"/>
            <a:ext cx="5136602" cy="5658289"/>
          </a:xfrm>
          <a:prstGeom prst="rect">
            <a:avLst/>
          </a:prstGeom>
          <a:noFill/>
        </p:spPr>
      </p:pic>
      <p:pic>
        <p:nvPicPr>
          <p:cNvPr id="16388" name="Picture 4" descr="http://konspekta.net/medlecbazaimg/1133780484654.files/image1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3515" y="3736428"/>
            <a:ext cx="3174827" cy="3330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1.bp.blogspot.com/-TurEwMvejp4/Vp1CuRY0EWI/AAAAAAAAAc8/5ZA_8AhFSUY/s1600/pessary%2B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0170" y="2991233"/>
            <a:ext cx="5524500" cy="42862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89186"/>
            <a:ext cx="10693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и коррекция осложнений у матери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372" y="1608084"/>
            <a:ext cx="6148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Цервикометрия;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установка акушерского пессария;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тест АмниШур (AmniSure)</a:t>
            </a:r>
            <a:endParaRPr lang="ru-RU" sz="2800" b="1" dirty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beremennuyu.ru/images/beremennuyu/2016/05/9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249" y="4740081"/>
            <a:ext cx="4077136" cy="2527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89186"/>
            <a:ext cx="10693400" cy="588689"/>
          </a:xfrm>
          <a:prstGeom prst="rect">
            <a:avLst/>
          </a:prstGeom>
        </p:spPr>
        <p:txBody>
          <a:bodyPr vert="horz" lIns="104214" tIns="52107" rIns="104214" bIns="52107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Ранняя диагностика преэклампсии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31075" y="993229"/>
            <a:ext cx="10026869" cy="7409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90800" marR="0" lvl="0" indent="-390800" algn="ctr" defTabSz="10421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Плацентарный фактор роста (</a:t>
            </a:r>
            <a:r>
              <a:rPr lang="en-US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PLGF)</a:t>
            </a:r>
            <a:endParaRPr lang="ru-RU" sz="2800" b="1" dirty="0" smtClean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0800" marR="0" lvl="0" indent="-390800" algn="l" defTabSz="10421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http://parmanews.ru/wp-content/uploads/2017/03/ca0c696782b8a9d6549762b45eb09de0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106" y="4675002"/>
            <a:ext cx="5438666" cy="2634012"/>
          </a:xfrm>
          <a:prstGeom prst="rect">
            <a:avLst/>
          </a:prstGeom>
          <a:noFill/>
        </p:spPr>
      </p:pic>
      <p:pic>
        <p:nvPicPr>
          <p:cNvPr id="12292" name="Picture 4" descr="http://isida.ua/media/files/kvad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7552" y="1734206"/>
            <a:ext cx="5353243" cy="2711669"/>
          </a:xfrm>
          <a:prstGeom prst="rect">
            <a:avLst/>
          </a:prstGeom>
          <a:noFill/>
        </p:spPr>
      </p:pic>
      <p:pic>
        <p:nvPicPr>
          <p:cNvPr id="4" name="Picture 2" descr="http://kto-chto-gde.ru/wp-content/uploads/2017/01/Asam-Urat-Norm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670" y="1718442"/>
            <a:ext cx="4160016" cy="2773344"/>
          </a:xfrm>
          <a:prstGeom prst="rect">
            <a:avLst/>
          </a:prstGeom>
          <a:noFill/>
        </p:spPr>
      </p:pic>
      <p:pic>
        <p:nvPicPr>
          <p:cNvPr id="5" name="Picture 4" descr="http://odavlenii.ru/wp-content/uploads/2016/04/davlenie-beremenny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1614" y="4656193"/>
            <a:ext cx="3924847" cy="2598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6483"/>
            <a:ext cx="10693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 преждевременных родов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1" y="1960004"/>
            <a:ext cx="4610745" cy="39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5214" y="1261242"/>
            <a:ext cx="9475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Экспресс - тест</a:t>
            </a:r>
            <a:r>
              <a:rPr lang="en-US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Actim</a:t>
            </a:r>
            <a:r>
              <a:rPr lang="en-US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Partus</a:t>
            </a:r>
            <a:r>
              <a:rPr lang="ru-RU" sz="2800" b="1" dirty="0" smtClean="0">
                <a:solidFill>
                  <a:srgbClr val="A21A27"/>
                </a:solidFill>
              </a:rPr>
              <a:t>.</a:t>
            </a:r>
            <a:endParaRPr lang="ru-RU" sz="2800" dirty="0">
              <a:solidFill>
                <a:srgbClr val="A21A27"/>
              </a:solidFill>
            </a:endParaRPr>
          </a:p>
        </p:txBody>
      </p:sp>
      <p:pic>
        <p:nvPicPr>
          <p:cNvPr id="10242" name="Picture 2" descr="http://lechuspinu.ru/wp-content/uploads/2016/01/osteohondroz-pri-beremennos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8746" y="1718441"/>
            <a:ext cx="5128172" cy="52354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4856" y="6101255"/>
            <a:ext cx="4382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– 28 недель беременности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635" y="1019752"/>
            <a:ext cx="3783684" cy="6342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238247"/>
            <a:ext cx="1069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Фетальная хирургия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://m.irkutsk.mamadeti.ru/upload/iblock/c87/c87cd522607026596b25c11b1993ec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512" y="4530397"/>
            <a:ext cx="4457675" cy="2778618"/>
          </a:xfrm>
          <a:prstGeom prst="rect">
            <a:avLst/>
          </a:prstGeom>
          <a:noFill/>
        </p:spPr>
      </p:pic>
      <p:pic>
        <p:nvPicPr>
          <p:cNvPr id="8198" name="Picture 6" descr="https://egmnblog.files.wordpress.com/2011/02/spina-bifida-repair-ed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953" y="1461910"/>
            <a:ext cx="5959364" cy="297778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945931"/>
            <a:ext cx="6180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spina</a:t>
            </a: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bifida</a:t>
            </a: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8011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38" y="4074547"/>
            <a:ext cx="6093377" cy="348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0" y="1003959"/>
            <a:ext cx="6369269" cy="369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189186"/>
            <a:ext cx="1069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Госпиталь «Мать и Дитя» г. Самара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7641" y="1702676"/>
            <a:ext cx="37048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Введение в эксплуатацию в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кв. 2018г.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im0-tub-ru.yandex.net/i?id=839becee4274998d11db41f9c591b57e&amp;n=33&amp;h=215&amp;w=2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1338" y="5118591"/>
            <a:ext cx="2317531" cy="2157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День акушерки 2017 — поздравления в прозе -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5814"/>
            <a:ext cx="10693400" cy="56221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483"/>
            <a:ext cx="1069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ПОЗДРАВЛЯЕМ!!!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011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ser.vse42.ru/files/P_S1280x806q80/Wnone/ui-5656e766325d63.6782569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07" y="-1"/>
            <a:ext cx="10793407" cy="75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3228" y="4465958"/>
            <a:ext cx="8481848" cy="1107915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ru-RU" sz="6600" b="1" i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6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0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188100"/>
              </p:ext>
            </p:extLst>
          </p:nvPr>
        </p:nvGraphicFramePr>
        <p:xfrm>
          <a:off x="346841" y="1119351"/>
          <a:ext cx="10121462" cy="59828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60731"/>
                <a:gridCol w="5060731"/>
              </a:tblGrid>
              <a:tr h="93478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A21A2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Обособленные структурные подразделения</a:t>
                      </a:r>
                      <a:endParaRPr lang="ru-RU" sz="2800" dirty="0">
                        <a:solidFill>
                          <a:srgbClr val="A21A2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A21A2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Отделения и стратегические бизнес-направления</a:t>
                      </a:r>
                      <a:endParaRPr lang="ru-RU" sz="2800" dirty="0">
                        <a:solidFill>
                          <a:srgbClr val="A21A2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41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Медицинский центр ИДК г. Самара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(ул. Энтузиастов 29)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Акушерство и гинекология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23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Детская поликлиника ИДК г. Самара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Лечение бесплодия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174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«Центр семейной репродукции» г. Самара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Оперативная гинекология и хирургия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23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Диагностический офис г. Самара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Педиатрия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41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Медицинский центр ИДК г. Тольятти 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(ул. Ворошилова 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Поликлиника </a:t>
                      </a:r>
                    </a:p>
                    <a:p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41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Медицинский центр ИДК г. Новокуйбышевск (ул. Репина 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Лабораторная диагностика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4169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Лучевая и функциональная диагностика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189186"/>
            <a:ext cx="106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ЗАО «Медицинская компания ИДК»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328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4952"/>
            <a:ext cx="106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Статистика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9655" y="4193629"/>
            <a:ext cx="5963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2016 год: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 Встало на учет – 695 женщин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 Акушерские приемы – 10 200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 Роды – 640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373" y="1734206"/>
            <a:ext cx="6038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Врач акушер –гинеколог –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Акушерка –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health-lifestyle.org/wp-content/uploads/2014/06/dokto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379" y="1281058"/>
            <a:ext cx="4466021" cy="2768933"/>
          </a:xfrm>
          <a:prstGeom prst="rect">
            <a:avLst/>
          </a:prstGeom>
          <a:noFill/>
        </p:spPr>
      </p:pic>
      <p:pic>
        <p:nvPicPr>
          <p:cNvPr id="36868" name="Picture 4" descr="https://vidnova.com.ua/images/NEWS/4/1.jpg.pagespeed.ce.oolxkmYzG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636" y="4017632"/>
            <a:ext cx="4525683" cy="3266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1328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6" y="1103587"/>
            <a:ext cx="4090231" cy="338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4" y="3194214"/>
            <a:ext cx="5039997" cy="413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27001"/>
            <a:ext cx="10693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Документооборот в компании ИДК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http://static8.depositphotos.com/1359161/831/i/450/depositphotos_8318439-Busy-man-with-a-lot-of-work-to-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6903" y="1036310"/>
            <a:ext cx="1916145" cy="2118588"/>
          </a:xfrm>
          <a:prstGeom prst="rect">
            <a:avLst/>
          </a:prstGeom>
          <a:noFill/>
        </p:spPr>
      </p:pic>
      <p:pic>
        <p:nvPicPr>
          <p:cNvPr id="24582" name="Picture 6" descr="https://t3.ftcdn.net/jpg/00/42/07/14/500_F_42071403_OizO4xDYRJTVCTUQC2HhujhTP1P776q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6323" y="4439033"/>
            <a:ext cx="2048183" cy="3122230"/>
          </a:xfrm>
          <a:prstGeom prst="rect">
            <a:avLst/>
          </a:prstGeom>
          <a:noFill/>
        </p:spPr>
      </p:pic>
      <p:pic>
        <p:nvPicPr>
          <p:cNvPr id="24584" name="Picture 8" descr="https://thumbs.dreamstime.com/z/3d-man-working-computer-1505229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5559" y="1081307"/>
            <a:ext cx="2620059" cy="1928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928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69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Порядок оказания медицинской помощи населению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профилю «Акушерство и гинекология»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027" y="1371600"/>
            <a:ext cx="98219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Приказ  Министерства здравоохранения РФ </a:t>
            </a:r>
          </a:p>
          <a:p>
            <a:pPr algn="just"/>
            <a:r>
              <a:rPr lang="ru-RU" sz="28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от 1 ноября 2012 г. N 572н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all4holidays.com/uploads/deals/1673/images/medium_4e1bccb90c1506e687917dff081cd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2953" y="2917880"/>
            <a:ext cx="4089729" cy="32717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1076" y="2853558"/>
            <a:ext cx="58490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 утверждении Порядка оказания медицинской помощи по профилю "акушерство и гинекология (за исключением использования вспомогательных репродуктивных технологий)» (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изменениями и дополнениями от 12 января 2016г.)</a:t>
            </a:r>
          </a:p>
        </p:txBody>
      </p:sp>
    </p:spTree>
    <p:extLst>
      <p:ext uri="{BB962C8B-B14F-4D97-AF65-F5344CB8AC3E}">
        <p14:creationId xmlns:p14="http://schemas.microsoft.com/office/powerpoint/2010/main" val="41031328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0"/>
            <a:ext cx="1069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«Экспертный центр ведения беременности» </a:t>
            </a:r>
          </a:p>
          <a:p>
            <a:pPr algn="ctr"/>
            <a:r>
              <a:rPr lang="ru-RU" sz="30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13 октября 2015 год</a:t>
            </a:r>
            <a:r>
              <a:rPr lang="en-US" sz="3000" b="1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b="1" dirty="0">
              <a:solidFill>
                <a:srgbClr val="A21A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21" y="1145786"/>
            <a:ext cx="3899179" cy="389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" y="1200682"/>
            <a:ext cx="4067505" cy="395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65" y="4558011"/>
            <a:ext cx="3145164" cy="280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:\kirioksp\Desktop\Фото центра 2017\QnTSDmhaBg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3875" y="5124999"/>
            <a:ext cx="3977774" cy="2237498"/>
          </a:xfrm>
          <a:prstGeom prst="rect">
            <a:avLst/>
          </a:prstGeom>
          <a:noFill/>
        </p:spPr>
      </p:pic>
      <p:pic>
        <p:nvPicPr>
          <p:cNvPr id="34818" name="Picture 2" descr="http://os1.i.ua/3/1/12951947_6ec028d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4345" y="1883979"/>
            <a:ext cx="2096813" cy="2096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3857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2" y="1082774"/>
            <a:ext cx="4397686" cy="314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r="6633"/>
          <a:stretch/>
        </p:blipFill>
        <p:spPr bwMode="auto">
          <a:xfrm>
            <a:off x="315310" y="4351196"/>
            <a:ext cx="2916621" cy="298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-1" r="26905" b="1860"/>
          <a:stretch/>
        </p:blipFill>
        <p:spPr bwMode="auto">
          <a:xfrm>
            <a:off x="5095171" y="5024374"/>
            <a:ext cx="5202620" cy="23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8"/>
          <a:stretch/>
        </p:blipFill>
        <p:spPr bwMode="auto">
          <a:xfrm>
            <a:off x="7204841" y="1082775"/>
            <a:ext cx="3026979" cy="378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76117"/>
            <a:ext cx="10693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амбулаторного приема беременных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im0-tub-ru.yandex.net/i?id=eef325ce592a7327680e4fb597955a43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5468" y="3046156"/>
            <a:ext cx="1776297" cy="1415487"/>
          </a:xfrm>
          <a:prstGeom prst="rect">
            <a:avLst/>
          </a:prstGeom>
          <a:noFill/>
        </p:spPr>
      </p:pic>
      <p:pic>
        <p:nvPicPr>
          <p:cNvPr id="33796" name="Picture 4" descr="https://im0-tub-ru.yandex.net/i?id=010978bdd6667f3b5c63851517332a01&amp;n=33&amp;h=215&amp;w=3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8293" y="1114151"/>
            <a:ext cx="2098894" cy="1397097"/>
          </a:xfrm>
          <a:prstGeom prst="rect">
            <a:avLst/>
          </a:prstGeom>
          <a:noFill/>
        </p:spPr>
      </p:pic>
      <p:pic>
        <p:nvPicPr>
          <p:cNvPr id="33798" name="Picture 6" descr="http://konspekta.net/infopediasu/baza8/632561611436.files/image0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9850" y="4540471"/>
            <a:ext cx="1830881" cy="2790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6054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88" y="4402581"/>
            <a:ext cx="3932016" cy="294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2" y="1831043"/>
            <a:ext cx="4083083" cy="544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236484"/>
            <a:ext cx="106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Смотровой кабинет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9752" y="930166"/>
            <a:ext cx="6373648" cy="366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A21A27"/>
                </a:solidFill>
                <a:latin typeface="Times New Roman" pitchFamily="18" charset="0"/>
                <a:cs typeface="Times New Roman" pitchFamily="18" charset="0"/>
              </a:rPr>
              <a:t>Акушерка смотрового кабинета: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забор мазков;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ассистирует врачу при гинекологическом осмотре, процедурах;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проведении УЗИ;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поставке акушерского пессария, тестов  и т.д.</a:t>
            </a:r>
          </a:p>
        </p:txBody>
      </p:sp>
      <p:pic>
        <p:nvPicPr>
          <p:cNvPr id="32770" name="Picture 2" descr="http://samara.mamadeti.ru.opt-images.1c-bitrix-cdn.ru/upload/iblock/a5f/a5f3091fe1d54e462efc19e7c7c5dcb9.JPG?144102587537458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0841" y="-17193555"/>
            <a:ext cx="48508417" cy="32338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4503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6641</TotalTime>
  <Words>663</Words>
  <Application>Microsoft Office PowerPoint</Application>
  <PresentationFormat>Произвольный</PresentationFormat>
  <Paragraphs>142</Paragraphs>
  <Slides>27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MD-2000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Романова Елена</dc:creator>
  <cp:lastModifiedBy>Arina</cp:lastModifiedBy>
  <cp:revision>437</cp:revision>
  <cp:lastPrinted>2014-05-30T13:51:09Z</cp:lastPrinted>
  <dcterms:created xsi:type="dcterms:W3CDTF">2014-05-28T10:40:27Z</dcterms:created>
  <dcterms:modified xsi:type="dcterms:W3CDTF">2017-06-09T12:51:57Z</dcterms:modified>
</cp:coreProperties>
</file>