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5" r:id="rId3"/>
    <p:sldId id="267" r:id="rId4"/>
    <p:sldId id="268" r:id="rId5"/>
    <p:sldId id="270" r:id="rId6"/>
    <p:sldId id="257" r:id="rId7"/>
    <p:sldId id="262" r:id="rId8"/>
    <p:sldId id="261" r:id="rId9"/>
    <p:sldId id="263" r:id="rId10"/>
    <p:sldId id="269" r:id="rId11"/>
    <p:sldId id="264" r:id="rId12"/>
  </p:sldIdLst>
  <p:sldSz cx="9144000" cy="6858000" type="letter"/>
  <p:notesSz cx="6858000" cy="9947275"/>
  <p:custDataLst>
    <p:tags r:id="rId15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001A"/>
    <a:srgbClr val="FFFFFF"/>
    <a:srgbClr val="FF5757"/>
    <a:srgbClr val="00003E"/>
    <a:srgbClr val="CC9900"/>
    <a:srgbClr val="5CB4CC"/>
    <a:srgbClr val="54AE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6612" autoAdjust="0"/>
  </p:normalViewPr>
  <p:slideViewPr>
    <p:cSldViewPr>
      <p:cViewPr>
        <p:scale>
          <a:sx n="70" d="100"/>
          <a:sy n="70" d="100"/>
        </p:scale>
        <p:origin x="-1374" y="-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 rtl="0">
              <a:defRPr sz="1200"/>
            </a:pPr>
            <a:r>
              <a:rPr lang="ru-RU" sz="1200" dirty="0"/>
              <a:t>Распределение анкетируемых по виду медицинской организации</a:t>
            </a:r>
          </a:p>
        </c:rich>
      </c:tx>
      <c:overlay val="0"/>
    </c:title>
    <c:autoTitleDeleted val="0"/>
    <c:view3D>
      <c:rotX val="75"/>
      <c:rotY val="15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2384248692468373"/>
          <c:y val="0.16542810585218576"/>
          <c:w val="0.53423592796072517"/>
          <c:h val="0.5071445383015407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1050"/>
                </a:pPr>
                <a:endParaRPr lang="ru-RU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Лист1!$A$2:$A$11</c:f>
              <c:strCache>
                <c:ptCount val="10"/>
                <c:pt idx="0">
                  <c:v>Больница городская</c:v>
                </c:pt>
                <c:pt idx="1">
                  <c:v>Федеральный клинический центр</c:v>
                </c:pt>
                <c:pt idx="2">
                  <c:v>Поликлиника городская </c:v>
                </c:pt>
                <c:pt idx="3">
                  <c:v>Больница районная</c:v>
                </c:pt>
                <c:pt idx="4">
                  <c:v>Больница областная</c:v>
                </c:pt>
                <c:pt idx="5">
                  <c:v>Роддом, женская консультация</c:v>
                </c:pt>
                <c:pt idx="6">
                  <c:v>Поликлиника районная</c:v>
                </c:pt>
                <c:pt idx="7">
                  <c:v>МСЧ</c:v>
                </c:pt>
                <c:pt idx="8">
                  <c:v>ФАП</c:v>
                </c:pt>
                <c:pt idx="9">
                  <c:v>Другие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7522</c:v>
                </c:pt>
                <c:pt idx="1">
                  <c:v>2963</c:v>
                </c:pt>
                <c:pt idx="2">
                  <c:v>2413</c:v>
                </c:pt>
                <c:pt idx="3">
                  <c:v>2279</c:v>
                </c:pt>
                <c:pt idx="4">
                  <c:v>1892</c:v>
                </c:pt>
                <c:pt idx="5">
                  <c:v>852</c:v>
                </c:pt>
                <c:pt idx="6">
                  <c:v>626</c:v>
                </c:pt>
                <c:pt idx="7">
                  <c:v>508</c:v>
                </c:pt>
                <c:pt idx="8">
                  <c:v>417</c:v>
                </c:pt>
                <c:pt idx="9">
                  <c:v>986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2.7184842408154847E-2"/>
          <c:y val="0.69735572239871257"/>
          <c:w val="0.96973577943690026"/>
          <c:h val="0.28548198015074444"/>
        </c:manualLayout>
      </c:layout>
      <c:overlay val="0"/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 rtl="0">
              <a:defRPr sz="1050"/>
            </a:pPr>
            <a:r>
              <a:rPr lang="ru-RU" sz="1200" dirty="0"/>
              <a:t>Распределение участников анкетирования в зависимости от занимаемой должности</a:t>
            </a:r>
          </a:p>
        </c:rich>
      </c:tx>
      <c:layout>
        <c:manualLayout>
          <c:xMode val="edge"/>
          <c:yMode val="edge"/>
          <c:x val="0.10752592592592593"/>
          <c:y val="0"/>
        </c:manualLayout>
      </c:layout>
      <c:overlay val="0"/>
    </c:title>
    <c:autoTitleDeleted val="0"/>
    <c:view3D>
      <c:rotX val="75"/>
      <c:rotY val="11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6028789734616505"/>
          <c:y val="0.13169720932484827"/>
          <c:w val="0.60238716827063288"/>
          <c:h val="0.5815320616266119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1050"/>
                </a:pPr>
                <a:endParaRPr lang="ru-RU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Медицинская сестра</c:v>
                </c:pt>
                <c:pt idx="1">
                  <c:v>Старшая медицинская сестра (акушерка, фельдшер)</c:v>
                </c:pt>
                <c:pt idx="2">
                  <c:v>Фельдшер</c:v>
                </c:pt>
                <c:pt idx="3">
                  <c:v>Лаборант</c:v>
                </c:pt>
                <c:pt idx="4">
                  <c:v>Акушерка</c:v>
                </c:pt>
                <c:pt idx="5">
                  <c:v>Главная медицинская сестра</c:v>
                </c:pt>
                <c:pt idx="6">
                  <c:v>другое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15375</c:v>
                </c:pt>
                <c:pt idx="1">
                  <c:v>1698</c:v>
                </c:pt>
                <c:pt idx="2">
                  <c:v>985</c:v>
                </c:pt>
                <c:pt idx="3">
                  <c:v>964</c:v>
                </c:pt>
                <c:pt idx="4">
                  <c:v>671</c:v>
                </c:pt>
                <c:pt idx="5">
                  <c:v>245</c:v>
                </c:pt>
                <c:pt idx="6">
                  <c:v>398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4.2741324001166522E-2"/>
          <c:y val="0.7147218502848558"/>
          <c:w val="0.88488748906386705"/>
          <c:h val="0.26811585226460116"/>
        </c:manualLayout>
      </c:layout>
      <c:overlay val="0"/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 rtl="0">
              <a:defRPr sz="1200"/>
            </a:pPr>
            <a:r>
              <a:rPr lang="ru-RU" sz="1200"/>
              <a:t>Готовность к самостоятельному выстраиванию индивидуального плана повышения квалификации</a:t>
            </a:r>
          </a:p>
        </c:rich>
      </c:tx>
      <c:overlay val="0"/>
    </c:title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Да</c:v>
                </c:pt>
                <c:pt idx="1">
                  <c:v>Нет, не знаю нормативно-правовую базу</c:v>
                </c:pt>
                <c:pt idx="2">
                  <c:v>Нет, отсутствует к сети Интернет</c:v>
                </c:pt>
                <c:pt idx="3">
                  <c:v>Нет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3292</c:v>
                </c:pt>
                <c:pt idx="1">
                  <c:v>12592</c:v>
                </c:pt>
                <c:pt idx="2">
                  <c:v>3562</c:v>
                </c:pt>
                <c:pt idx="3">
                  <c:v>815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 rtl="0">
              <a:defRPr sz="1400"/>
            </a:pPr>
            <a:r>
              <a:rPr lang="ru-RU" sz="1400"/>
              <a:t>Уровень </a:t>
            </a:r>
            <a:r>
              <a:rPr lang="en-US" sz="1400"/>
              <a:t>IT-</a:t>
            </a:r>
            <a:r>
              <a:rPr lang="ru-RU" sz="1400"/>
              <a:t>компетенции специалистов</a:t>
            </a:r>
          </a:p>
        </c:rich>
      </c:tx>
      <c:overlay val="0"/>
    </c:title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8425896762904637"/>
          <c:y val="0.16303703703703704"/>
          <c:w val="0.65814873140857388"/>
          <c:h val="0.5484572761738115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Хорошие</c:v>
                </c:pt>
                <c:pt idx="1">
                  <c:v>Средние</c:v>
                </c:pt>
                <c:pt idx="2">
                  <c:v>Низкие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5992</c:v>
                </c:pt>
                <c:pt idx="1">
                  <c:v>9846</c:v>
                </c:pt>
                <c:pt idx="2">
                  <c:v>4628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.15041399825021873"/>
          <c:y val="0.86458073296393512"/>
          <c:w val="0.79991251093613303"/>
          <c:h val="5.6406921357052588E-2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 rtl="0">
              <a:defRPr sz="1050"/>
            </a:pPr>
            <a:r>
              <a:rPr lang="ru-RU" sz="1050"/>
              <a:t>Ресурсная обеспеченность медицинских организаций, определяемая наличием оборудованных рабочих мест для повышения квалификации сотрудников в дистанционной форме обучения</a:t>
            </a:r>
          </a:p>
        </c:rich>
      </c:tx>
      <c:overlay val="0"/>
    </c:title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1 компьютер на 1-2 человек</c:v>
                </c:pt>
                <c:pt idx="1">
                  <c:v>1 компьютер на 2-5 человек</c:v>
                </c:pt>
                <c:pt idx="2">
                  <c:v>1 компьютер на 5-10 человек</c:v>
                </c:pt>
                <c:pt idx="3">
                  <c:v>Нет компьютеров на рабочем месте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4527</c:v>
                </c:pt>
                <c:pt idx="1">
                  <c:v>2927</c:v>
                </c:pt>
                <c:pt idx="2">
                  <c:v>8285</c:v>
                </c:pt>
                <c:pt idx="3">
                  <c:v>3783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4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 rtl="0">
              <a:defRPr sz="1400"/>
            </a:pPr>
            <a:r>
              <a:rPr lang="ru-RU" sz="1400"/>
              <a:t>Обеспеченность доступом к компьютеру и сети Интернет</a:t>
            </a:r>
          </a:p>
        </c:rich>
      </c:tx>
      <c:overlay val="0"/>
    </c:title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0294219889180523"/>
          <c:y val="0.16303703703703704"/>
          <c:w val="0.59115263925342665"/>
          <c:h val="0.4926271993778555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на рабочем месте</c:v>
                </c:pt>
                <c:pt idx="1">
                  <c:v>дома</c:v>
                </c:pt>
                <c:pt idx="2">
                  <c:v>у родных, знакомых</c:v>
                </c:pt>
                <c:pt idx="3">
                  <c:v>имею другой электронный гаджет (планшет, телефон)</c:v>
                </c:pt>
                <c:pt idx="4">
                  <c:v>нет компьютера</c:v>
                </c:pt>
                <c:pt idx="5">
                  <c:v>нет доступа к Интернет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4901</c:v>
                </c:pt>
                <c:pt idx="1">
                  <c:v>10848</c:v>
                </c:pt>
                <c:pt idx="2">
                  <c:v>710</c:v>
                </c:pt>
                <c:pt idx="3">
                  <c:v>2382</c:v>
                </c:pt>
                <c:pt idx="4">
                  <c:v>1663</c:v>
                </c:pt>
                <c:pt idx="5">
                  <c:v>1845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1.5512394284047827E-2"/>
          <c:y val="0.72233090308155923"/>
          <c:w val="0.879287489063867"/>
          <c:h val="0.26345873432487604"/>
        </c:manualLayout>
      </c:layout>
      <c:overlay val="0"/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9D9B70-19D4-4038-8FE0-BF06ED838CF7}" type="datetimeFigureOut">
              <a:rPr lang="ru-RU" smtClean="0"/>
              <a:t>09.06.2017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0226A2-1AF1-478D-8126-0631793814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56148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23D1D38-B3B2-4A80-9FF2-1C2022CE52E3}" type="datetimeFigureOut">
              <a:rPr lang="ru-RU"/>
              <a:pPr>
                <a:defRPr/>
              </a:pPr>
              <a:t>09.06.2017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C4AA1B0-0E68-4B1E-8E52-A42DAD37BC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98667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5" name="Picture 2" descr="логотип_голубой_с_серым_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1" y="44450"/>
            <a:ext cx="5905500" cy="142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5"/>
          <p:cNvCxnSpPr/>
          <p:nvPr userDrawn="1"/>
        </p:nvCxnSpPr>
        <p:spPr>
          <a:xfrm>
            <a:off x="428626" y="1500188"/>
            <a:ext cx="8315325" cy="0"/>
          </a:xfrm>
          <a:prstGeom prst="line">
            <a:avLst/>
          </a:prstGeom>
          <a:ln w="19050">
            <a:solidFill>
              <a:srgbClr val="54AED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 userDrawn="1"/>
        </p:nvSpPr>
        <p:spPr>
          <a:xfrm>
            <a:off x="0" y="6643689"/>
            <a:ext cx="9144000" cy="214312"/>
          </a:xfrm>
          <a:prstGeom prst="rect">
            <a:avLst/>
          </a:prstGeom>
          <a:solidFill>
            <a:srgbClr val="54AEDE"/>
          </a:solidFill>
          <a:ln>
            <a:solidFill>
              <a:srgbClr val="54AE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8" name="Picture 2" descr="C:\Users\807152\Desktop\все подряд\emblema_gerb_fmba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788" y="117476"/>
            <a:ext cx="1138237" cy="128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rgbClr val="00003E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654934-D17C-445E-A8D7-A2CAC1590AB4}" type="datetimeFigureOut">
              <a:rPr lang="ru-RU"/>
              <a:pPr>
                <a:defRPr/>
              </a:pPr>
              <a:t>09.06.2017</a:t>
            </a:fld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0F9D3-B88B-46B3-A879-1A8F8A9A49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50070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3A102-C628-44C0-AF82-5B018554D02A}" type="datetimeFigureOut">
              <a:rPr lang="ru-RU"/>
              <a:pPr>
                <a:defRPr/>
              </a:pPr>
              <a:t>09.06.2017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89673-51EB-4CAE-9580-00E63F85E4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8384732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0" y="357189"/>
            <a:ext cx="9144000" cy="13573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628B3-17F4-41B2-AFE5-DAF00318D6A3}" type="datetimeFigureOut">
              <a:rPr lang="ru-RU"/>
              <a:pPr>
                <a:defRPr/>
              </a:pPr>
              <a:t>09.06.2017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919FC-73A6-4625-8114-F13976802B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2889089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49641-DCAC-4FB6-85A6-D0087EE0B34C}" type="datetimeFigureOut">
              <a:rPr lang="ru-RU"/>
              <a:pPr>
                <a:defRPr/>
              </a:pPr>
              <a:t>09.06.2017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49DE7-5403-4168-B24B-BA41C3EF06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29465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283AA-BBE9-4611-9C68-B1DEEAB83C0C}" type="datetimeFigureOut">
              <a:rPr lang="ru-RU"/>
              <a:pPr>
                <a:defRPr/>
              </a:pPr>
              <a:t>09.06.2017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EE78E-F883-4556-BF4C-E41A660C25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6079802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1" y="1357298"/>
            <a:ext cx="4214843" cy="51435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1357298"/>
            <a:ext cx="4286280" cy="51435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AA24B-4DD7-4507-B919-797B20AC2612}" type="datetimeFigureOut">
              <a:rPr lang="ru-RU"/>
              <a:pPr>
                <a:defRPr/>
              </a:pPr>
              <a:t>09.06.2017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ADD35-FC17-43DE-BFF9-15F35921B8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40192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281" y="1357298"/>
            <a:ext cx="421484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14281" y="1997060"/>
            <a:ext cx="4214843" cy="450377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0" y="1338280"/>
            <a:ext cx="428628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0" y="1978043"/>
            <a:ext cx="4286280" cy="45227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97964-BE3F-4E30-97D0-AB5A6F25A534}" type="datetimeFigureOut">
              <a:rPr lang="ru-RU"/>
              <a:pPr>
                <a:defRPr/>
              </a:pPr>
              <a:t>09.06.2017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BEA6E8-461A-4297-B19A-305328282A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6646767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D5772-3BD7-4C8A-9BD5-2100B3245964}" type="datetimeFigureOut">
              <a:rPr lang="ru-RU"/>
              <a:pPr>
                <a:defRPr/>
              </a:pPr>
              <a:t>09.06.2017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F16C7-DE33-4C93-A92F-7F3565F2ED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959001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0" y="500064"/>
            <a:ext cx="9144000" cy="13573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E9D05-3BB8-4D50-94D3-376073CEDF6D}" type="datetimeFigureOut">
              <a:rPr lang="ru-RU"/>
              <a:pPr>
                <a:defRPr/>
              </a:pPr>
              <a:t>09.06.2017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D8B2E-9CD1-4C79-A9BA-8624668964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58374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 userDrawn="1"/>
        </p:nvSpPr>
        <p:spPr>
          <a:xfrm>
            <a:off x="3357564" y="1"/>
            <a:ext cx="5786437" cy="13573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4" y="142853"/>
            <a:ext cx="3008313" cy="100013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57555" y="142853"/>
            <a:ext cx="5572164" cy="635798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4284" y="1357298"/>
            <a:ext cx="3008313" cy="51435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3BD98-D9CD-4F33-9815-365DB34ED3C8}" type="datetimeFigureOut">
              <a:rPr lang="ru-RU"/>
              <a:pPr>
                <a:defRPr/>
              </a:pPr>
              <a:t>09.06.2017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C213F-657F-4E7D-B8E6-9E0CB4AE20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6186136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 userDrawn="1"/>
        </p:nvSpPr>
        <p:spPr>
          <a:xfrm>
            <a:off x="0" y="714376"/>
            <a:ext cx="9144000" cy="9286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142854"/>
            <a:ext cx="5486400" cy="458472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99197-12A2-4FE0-ADFC-AE6D77D55C55}" type="datetimeFigureOut">
              <a:rPr lang="ru-RU"/>
              <a:pPr>
                <a:defRPr/>
              </a:pPr>
              <a:t>09.06.2017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AEE98-B474-47D5-AE40-6E02AE1652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5651879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0" y="6643689"/>
            <a:ext cx="9144000" cy="214312"/>
          </a:xfrm>
          <a:prstGeom prst="rect">
            <a:avLst/>
          </a:prstGeom>
          <a:solidFill>
            <a:srgbClr val="54AEDE"/>
          </a:solidFill>
          <a:ln>
            <a:solidFill>
              <a:srgbClr val="54AE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214314" y="142876"/>
            <a:ext cx="8643937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1143000" y="1357313"/>
            <a:ext cx="7786688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A829FCA-37F1-4479-B165-D25C644BD751}" type="datetimeFigureOut">
              <a:rPr lang="ru-RU"/>
              <a:pPr>
                <a:defRPr/>
              </a:pPr>
              <a:t>09.06.2017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643688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CCD601F-8C7C-49B4-A652-E2DE1EEED2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9" name="Прямая соединительная линия 8"/>
          <p:cNvCxnSpPr/>
          <p:nvPr userDrawn="1"/>
        </p:nvCxnSpPr>
        <p:spPr>
          <a:xfrm>
            <a:off x="142875" y="1214438"/>
            <a:ext cx="8820151" cy="0"/>
          </a:xfrm>
          <a:prstGeom prst="line">
            <a:avLst/>
          </a:prstGeom>
          <a:ln w="57150">
            <a:solidFill>
              <a:srgbClr val="54AED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3" name="Picture 3" descr="Y:\Мальцева\дизайн\логотип\JPEG\знак_ЦПО.jpg"/>
          <p:cNvPicPr>
            <a:picLocks noChangeAspect="1" noChangeArrowheads="1"/>
          </p:cNvPicPr>
          <p:nvPr userDrawn="1"/>
        </p:nvPicPr>
        <p:blipFill>
          <a:blip r:embed="rId1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lum bright="-30000"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3875" y="6000751"/>
            <a:ext cx="928688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1"/>
          <p:cNvSpPr txBox="1">
            <a:spLocks noChangeArrowheads="1"/>
          </p:cNvSpPr>
          <p:nvPr userDrawn="1"/>
        </p:nvSpPr>
        <p:spPr bwMode="auto">
          <a:xfrm>
            <a:off x="142877" y="6597650"/>
            <a:ext cx="745331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sz="1600" smtClean="0">
                <a:solidFill>
                  <a:srgbClr val="00003E"/>
                </a:solidFill>
              </a:rPr>
              <a:t>ФГБОУ ДПО СПб ЦПО ФМБА России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6" r:id="rId7"/>
    <p:sldLayoutId id="2147483757" r:id="rId8"/>
    <p:sldLayoutId id="2147483758" r:id="rId9"/>
    <p:sldLayoutId id="2147483754" r:id="rId10"/>
    <p:sldLayoutId id="2147483759" r:id="rId11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9E001A"/>
          </a:solidFill>
          <a:latin typeface="Verdana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E001A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E001A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E001A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E001A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9E001A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9E001A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9E001A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9E001A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003E"/>
          </a:solidFill>
          <a:latin typeface="Verdana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003E"/>
          </a:solidFill>
          <a:latin typeface="Verdana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003E"/>
          </a:solidFill>
          <a:latin typeface="Verdana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003E"/>
          </a:solidFill>
          <a:latin typeface="Verdana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003E"/>
          </a:solidFill>
          <a:latin typeface="Verdan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916832"/>
            <a:ext cx="8062664" cy="1946646"/>
          </a:xfrm>
        </p:spPr>
        <p:txBody>
          <a:bodyPr/>
          <a:lstStyle/>
          <a:p>
            <a:r>
              <a:rPr lang="ru-RU" sz="2800" dirty="0" smtClean="0"/>
              <a:t>Изучение рисков перехода на систему НМО применительно </a:t>
            </a:r>
            <a:br>
              <a:rPr lang="ru-RU" sz="2800" dirty="0" smtClean="0"/>
            </a:br>
            <a:r>
              <a:rPr lang="ru-RU" sz="2800" dirty="0" smtClean="0"/>
              <a:t>к специалистам со средним медицинским и фармацевтическим образованием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4365104"/>
            <a:ext cx="7776864" cy="211264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b="1" dirty="0"/>
              <a:t>Бахтина Ирина Сергеевна </a:t>
            </a:r>
          </a:p>
          <a:p>
            <a:pPr>
              <a:defRPr/>
            </a:pPr>
            <a:r>
              <a:rPr lang="ru-RU" sz="1900" dirty="0"/>
              <a:t>к.м.н.,  главный внештатный специалист по управлению сестринской деятельностью ФМБА России, </a:t>
            </a:r>
          </a:p>
          <a:p>
            <a:pPr>
              <a:defRPr/>
            </a:pPr>
            <a:r>
              <a:rPr lang="ru-RU" sz="1900" dirty="0"/>
              <a:t>директор ФГБОУ ДПО СПб ЦПО ФМБА России,</a:t>
            </a:r>
          </a:p>
          <a:p>
            <a:pPr>
              <a:defRPr/>
            </a:pPr>
            <a:r>
              <a:rPr lang="ru-RU" sz="1900" dirty="0"/>
              <a:t>главный специалист по вопросам последипломного образования в системе здравоохранения </a:t>
            </a:r>
            <a:r>
              <a:rPr lang="ru-RU" sz="1900" dirty="0" smtClean="0"/>
              <a:t>Санкт-Петербурга</a:t>
            </a:r>
            <a:endParaRPr lang="ru-RU" sz="19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731788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единительная линия 5"/>
          <p:cNvCxnSpPr/>
          <p:nvPr/>
        </p:nvCxnSpPr>
        <p:spPr>
          <a:xfrm>
            <a:off x="5076056" y="1146231"/>
            <a:ext cx="0" cy="28749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7164288" y="1146231"/>
            <a:ext cx="0" cy="28749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Скругленный прямоугольник 44"/>
          <p:cNvSpPr/>
          <p:nvPr/>
        </p:nvSpPr>
        <p:spPr>
          <a:xfrm>
            <a:off x="395536" y="3461550"/>
            <a:ext cx="2328723" cy="298814"/>
          </a:xfrm>
          <a:prstGeom prst="roundRect">
            <a:avLst>
              <a:gd name="adj" fmla="val 50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ru-RU" sz="11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повышение квалификации</a:t>
            </a:r>
            <a:endParaRPr lang="ru-RU" sz="11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395536" y="3871753"/>
            <a:ext cx="2328723" cy="298814"/>
          </a:xfrm>
          <a:prstGeom prst="roundRect">
            <a:avLst>
              <a:gd name="adj" fmla="val 50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ru-RU" sz="11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мероприятия</a:t>
            </a:r>
            <a:endParaRPr lang="ru-RU" sz="11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2301" y="0"/>
            <a:ext cx="8928100" cy="928688"/>
          </a:xfrm>
        </p:spPr>
        <p:txBody>
          <a:bodyPr/>
          <a:lstStyle/>
          <a:p>
            <a:r>
              <a:rPr lang="ru-RU" sz="1800" dirty="0" smtClean="0"/>
              <a:t>Опыт становления системы непрерывного медицинского образования в формате развития квалификации специалиста (Казахстан)</a:t>
            </a:r>
            <a:endParaRPr lang="ru-RU" sz="1800" dirty="0"/>
          </a:p>
        </p:txBody>
      </p:sp>
      <p:sp>
        <p:nvSpPr>
          <p:cNvPr id="17" name="Объект 5"/>
          <p:cNvSpPr>
            <a:spLocks noGrp="1"/>
          </p:cNvSpPr>
          <p:nvPr>
            <p:ph sz="half" idx="4294967295"/>
          </p:nvPr>
        </p:nvSpPr>
        <p:spPr>
          <a:xfrm>
            <a:off x="3530600" y="1577560"/>
            <a:ext cx="5613400" cy="319087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pPr marL="0" lvl="0" indent="0" algn="ctr">
              <a:buNone/>
            </a:pPr>
            <a:r>
              <a:rPr lang="ru-RU" sz="1400" dirty="0"/>
              <a:t>высшее или среднее медицинское </a:t>
            </a:r>
            <a:r>
              <a:rPr lang="ru-RU" sz="1400" dirty="0" smtClean="0"/>
              <a:t>образование</a:t>
            </a:r>
            <a:endParaRPr lang="ru-RU" sz="14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H="1">
            <a:off x="2987824" y="1506271"/>
            <a:ext cx="59559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Текст 4"/>
          <p:cNvSpPr txBox="1">
            <a:spLocks/>
          </p:cNvSpPr>
          <p:nvPr/>
        </p:nvSpPr>
        <p:spPr bwMode="auto">
          <a:xfrm>
            <a:off x="3166610" y="1190224"/>
            <a:ext cx="1909446" cy="316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001A"/>
              </a:buClr>
              <a:buFont typeface="Arial" charset="0"/>
              <a:buChar char="•"/>
              <a:defRPr sz="3200" kern="1200">
                <a:solidFill>
                  <a:srgbClr val="002060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001A"/>
              </a:buClr>
              <a:buFont typeface="Arial" charset="0"/>
              <a:buChar char="–"/>
              <a:defRPr sz="2800" kern="1200">
                <a:solidFill>
                  <a:srgbClr val="002060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001A"/>
              </a:buClr>
              <a:buFont typeface="Arial" charset="0"/>
              <a:buChar char="•"/>
              <a:defRPr sz="2400" kern="1200">
                <a:solidFill>
                  <a:srgbClr val="002060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001A"/>
              </a:buClr>
              <a:buFont typeface="Arial" charset="0"/>
              <a:buChar char="–"/>
              <a:defRPr sz="2000" kern="1200">
                <a:solidFill>
                  <a:srgbClr val="002060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001A"/>
              </a:buClr>
              <a:buFont typeface="Arial" charset="0"/>
              <a:buChar char="»"/>
              <a:defRPr sz="2000" kern="1200">
                <a:solidFill>
                  <a:srgbClr val="002060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800" dirty="0" smtClean="0">
                <a:solidFill>
                  <a:srgbClr val="9E001A"/>
                </a:solidFill>
              </a:rPr>
              <a:t>Высшая</a:t>
            </a:r>
            <a:endParaRPr lang="ru-RU" sz="1800" dirty="0">
              <a:solidFill>
                <a:srgbClr val="9E001A"/>
              </a:solidFill>
            </a:endParaRPr>
          </a:p>
        </p:txBody>
      </p:sp>
      <p:sp>
        <p:nvSpPr>
          <p:cNvPr id="14" name="Текст 4"/>
          <p:cNvSpPr txBox="1">
            <a:spLocks/>
          </p:cNvSpPr>
          <p:nvPr/>
        </p:nvSpPr>
        <p:spPr bwMode="auto">
          <a:xfrm>
            <a:off x="5076056" y="1185520"/>
            <a:ext cx="2088232" cy="320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001A"/>
              </a:buClr>
              <a:buFont typeface="Arial" charset="0"/>
              <a:buChar char="•"/>
              <a:defRPr sz="3200" kern="1200">
                <a:solidFill>
                  <a:srgbClr val="002060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001A"/>
              </a:buClr>
              <a:buFont typeface="Arial" charset="0"/>
              <a:buChar char="–"/>
              <a:defRPr sz="2800" kern="1200">
                <a:solidFill>
                  <a:srgbClr val="002060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001A"/>
              </a:buClr>
              <a:buFont typeface="Arial" charset="0"/>
              <a:buChar char="•"/>
              <a:defRPr sz="2400" kern="1200">
                <a:solidFill>
                  <a:srgbClr val="002060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001A"/>
              </a:buClr>
              <a:buFont typeface="Arial" charset="0"/>
              <a:buChar char="–"/>
              <a:defRPr sz="2000" kern="1200">
                <a:solidFill>
                  <a:srgbClr val="002060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001A"/>
              </a:buClr>
              <a:buFont typeface="Arial" charset="0"/>
              <a:buChar char="»"/>
              <a:defRPr sz="2000" kern="1200">
                <a:solidFill>
                  <a:srgbClr val="002060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800" dirty="0" smtClean="0">
                <a:solidFill>
                  <a:srgbClr val="9E001A"/>
                </a:solidFill>
              </a:rPr>
              <a:t>Первая</a:t>
            </a:r>
            <a:endParaRPr lang="ru-RU" sz="1800" dirty="0">
              <a:solidFill>
                <a:srgbClr val="9E001A"/>
              </a:solidFill>
            </a:endParaRPr>
          </a:p>
        </p:txBody>
      </p:sp>
      <p:sp>
        <p:nvSpPr>
          <p:cNvPr id="15" name="Текст 4"/>
          <p:cNvSpPr txBox="1">
            <a:spLocks/>
          </p:cNvSpPr>
          <p:nvPr/>
        </p:nvSpPr>
        <p:spPr bwMode="auto">
          <a:xfrm>
            <a:off x="7164288" y="1192519"/>
            <a:ext cx="1909446" cy="313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001A"/>
              </a:buClr>
              <a:buFont typeface="Arial" charset="0"/>
              <a:buChar char="•"/>
              <a:defRPr sz="3200" kern="1200">
                <a:solidFill>
                  <a:srgbClr val="002060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001A"/>
              </a:buClr>
              <a:buFont typeface="Arial" charset="0"/>
              <a:buChar char="–"/>
              <a:defRPr sz="2800" kern="1200">
                <a:solidFill>
                  <a:srgbClr val="002060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001A"/>
              </a:buClr>
              <a:buFont typeface="Arial" charset="0"/>
              <a:buChar char="•"/>
              <a:defRPr sz="2400" kern="1200">
                <a:solidFill>
                  <a:srgbClr val="002060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001A"/>
              </a:buClr>
              <a:buFont typeface="Arial" charset="0"/>
              <a:buChar char="–"/>
              <a:defRPr sz="2000" kern="1200">
                <a:solidFill>
                  <a:srgbClr val="002060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001A"/>
              </a:buClr>
              <a:buFont typeface="Arial" charset="0"/>
              <a:buChar char="»"/>
              <a:defRPr sz="2000" kern="1200">
                <a:solidFill>
                  <a:srgbClr val="002060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800" dirty="0" smtClean="0">
                <a:solidFill>
                  <a:srgbClr val="9E001A"/>
                </a:solidFill>
              </a:rPr>
              <a:t>Вторая</a:t>
            </a:r>
            <a:endParaRPr lang="ru-RU" sz="1800" dirty="0">
              <a:solidFill>
                <a:srgbClr val="9E001A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-236364" y="1619256"/>
            <a:ext cx="1794693" cy="298814"/>
          </a:xfrm>
          <a:prstGeom prst="roundRect">
            <a:avLst>
              <a:gd name="adj" fmla="val 50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ru-RU" sz="1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образование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-234180" y="2055308"/>
            <a:ext cx="1794693" cy="298814"/>
          </a:xfrm>
          <a:prstGeom prst="roundRect">
            <a:avLst>
              <a:gd name="adj" fmla="val 50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ru-RU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стаж</a:t>
            </a:r>
            <a:endParaRPr lang="ru-RU" sz="14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-271288" y="2432344"/>
            <a:ext cx="3043087" cy="451371"/>
          </a:xfrm>
          <a:prstGeom prst="roundRect">
            <a:avLst>
              <a:gd name="adj" fmla="val 50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ru-RU" sz="11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добровольный квалификационный экзамен (тестирование)</a:t>
            </a:r>
            <a:endParaRPr lang="ru-RU" sz="11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-252536" y="2946431"/>
            <a:ext cx="2976795" cy="426788"/>
          </a:xfrm>
          <a:prstGeom prst="roundRect">
            <a:avLst>
              <a:gd name="adj" fmla="val 50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ru-RU" sz="1200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симуляционный</a:t>
            </a:r>
            <a:r>
              <a:rPr lang="ru-RU" sz="12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экзамен </a:t>
            </a:r>
            <a:br>
              <a:rPr lang="ru-RU" sz="12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2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(для высшего образования)</a:t>
            </a:r>
            <a:endParaRPr lang="ru-RU" sz="12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98658" y="2020308"/>
            <a:ext cx="11641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Symbol"/>
              </a:rPr>
              <a:t> </a:t>
            </a:r>
            <a:r>
              <a:rPr lang="ru-RU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 </a:t>
            </a:r>
            <a:r>
              <a:rPr lang="ru-RU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лет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5595968" y="2009413"/>
            <a:ext cx="10166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Symbol"/>
              </a:rPr>
              <a:t> </a:t>
            </a:r>
            <a:r>
              <a:rPr lang="ru-RU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 </a:t>
            </a:r>
            <a:r>
              <a:rPr lang="ru-RU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лет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7599743" y="1984790"/>
            <a:ext cx="10166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Symbol"/>
              </a:rPr>
              <a:t> </a:t>
            </a:r>
            <a:r>
              <a:rPr lang="ru-RU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 </a:t>
            </a:r>
            <a:r>
              <a:rPr lang="ru-RU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лет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3598658" y="2514383"/>
            <a:ext cx="10182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Symbol"/>
              </a:rPr>
              <a:t> </a:t>
            </a:r>
            <a:r>
              <a:rPr lang="ru-RU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80 %</a:t>
            </a:r>
            <a:endParaRPr lang="ru-RU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529622" y="2577099"/>
            <a:ext cx="10182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Symbol"/>
              </a:rPr>
              <a:t> </a:t>
            </a:r>
            <a:r>
              <a:rPr lang="ru-RU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70 %</a:t>
            </a:r>
            <a:endParaRPr lang="ru-RU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7424265" y="2577099"/>
            <a:ext cx="10182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Symbol"/>
              </a:rPr>
              <a:t> </a:t>
            </a:r>
            <a:r>
              <a:rPr lang="ru-RU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60 %</a:t>
            </a:r>
            <a:endParaRPr lang="ru-RU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2106334" y="4542476"/>
            <a:ext cx="5976664" cy="398692"/>
          </a:xfrm>
          <a:prstGeom prst="roundRect">
            <a:avLst>
              <a:gd name="adj" fmla="val 3900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9E001A"/>
                </a:solidFill>
                <a:latin typeface="Verdana" pitchFamily="34" charset="0"/>
              </a:rPr>
              <a:t>соискатели</a:t>
            </a:r>
            <a:endParaRPr lang="ru-RU" sz="1400" b="1" dirty="0">
              <a:solidFill>
                <a:srgbClr val="9E001A"/>
              </a:solidFill>
              <a:latin typeface="Verdana" pitchFamily="34" charset="0"/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 flipH="1">
            <a:off x="371777" y="5413866"/>
            <a:ext cx="870195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Текст 4"/>
          <p:cNvSpPr txBox="1">
            <a:spLocks/>
          </p:cNvSpPr>
          <p:nvPr/>
        </p:nvSpPr>
        <p:spPr bwMode="auto">
          <a:xfrm>
            <a:off x="1870466" y="4909810"/>
            <a:ext cx="3349606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001A"/>
              </a:buClr>
              <a:buFont typeface="Arial" charset="0"/>
              <a:buChar char="•"/>
              <a:defRPr sz="3200" kern="1200">
                <a:solidFill>
                  <a:srgbClr val="002060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001A"/>
              </a:buClr>
              <a:buFont typeface="Arial" charset="0"/>
              <a:buChar char="–"/>
              <a:defRPr sz="2800" kern="1200">
                <a:solidFill>
                  <a:srgbClr val="002060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001A"/>
              </a:buClr>
              <a:buFont typeface="Arial" charset="0"/>
              <a:buChar char="•"/>
              <a:defRPr sz="2400" kern="1200">
                <a:solidFill>
                  <a:srgbClr val="002060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001A"/>
              </a:buClr>
              <a:buFont typeface="Arial" charset="0"/>
              <a:buChar char="–"/>
              <a:defRPr sz="2000" kern="1200">
                <a:solidFill>
                  <a:srgbClr val="002060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001A"/>
              </a:buClr>
              <a:buFont typeface="Arial" charset="0"/>
              <a:buChar char="»"/>
              <a:defRPr sz="2000" kern="1200">
                <a:solidFill>
                  <a:srgbClr val="002060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400" dirty="0">
                <a:solidFill>
                  <a:srgbClr val="9E001A"/>
                </a:solidFill>
              </a:rPr>
              <a:t>не сдавшие </a:t>
            </a:r>
            <a:r>
              <a:rPr lang="ru-RU" sz="1400" dirty="0" smtClean="0">
                <a:solidFill>
                  <a:srgbClr val="9E001A"/>
                </a:solidFill>
              </a:rPr>
              <a:t/>
            </a:r>
            <a:br>
              <a:rPr lang="ru-RU" sz="1400" dirty="0" smtClean="0">
                <a:solidFill>
                  <a:srgbClr val="9E001A"/>
                </a:solidFill>
              </a:rPr>
            </a:br>
            <a:r>
              <a:rPr lang="ru-RU" sz="1400" dirty="0" smtClean="0">
                <a:solidFill>
                  <a:srgbClr val="9E001A"/>
                </a:solidFill>
              </a:rPr>
              <a:t>квалификационный </a:t>
            </a:r>
            <a:r>
              <a:rPr lang="ru-RU" sz="1400" dirty="0">
                <a:solidFill>
                  <a:srgbClr val="9E001A"/>
                </a:solidFill>
              </a:rPr>
              <a:t>экзамен </a:t>
            </a:r>
          </a:p>
          <a:p>
            <a:pPr marL="0" indent="0" algn="ctr">
              <a:buNone/>
            </a:pPr>
            <a:endParaRPr lang="ru-RU" sz="1800" dirty="0">
              <a:solidFill>
                <a:srgbClr val="9E001A"/>
              </a:solidFill>
            </a:endParaRPr>
          </a:p>
        </p:txBody>
      </p:sp>
      <p:sp>
        <p:nvSpPr>
          <p:cNvPr id="32" name="Текст 4"/>
          <p:cNvSpPr txBox="1">
            <a:spLocks/>
          </p:cNvSpPr>
          <p:nvPr/>
        </p:nvSpPr>
        <p:spPr bwMode="auto">
          <a:xfrm>
            <a:off x="5329068" y="4909810"/>
            <a:ext cx="3349606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001A"/>
              </a:buClr>
              <a:buFont typeface="Arial" charset="0"/>
              <a:buChar char="•"/>
              <a:defRPr sz="3200" kern="1200">
                <a:solidFill>
                  <a:srgbClr val="002060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001A"/>
              </a:buClr>
              <a:buFont typeface="Arial" charset="0"/>
              <a:buChar char="–"/>
              <a:defRPr sz="2800" kern="1200">
                <a:solidFill>
                  <a:srgbClr val="002060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001A"/>
              </a:buClr>
              <a:buFont typeface="Arial" charset="0"/>
              <a:buChar char="•"/>
              <a:defRPr sz="2400" kern="1200">
                <a:solidFill>
                  <a:srgbClr val="002060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001A"/>
              </a:buClr>
              <a:buFont typeface="Arial" charset="0"/>
              <a:buChar char="–"/>
              <a:defRPr sz="2000" kern="1200">
                <a:solidFill>
                  <a:srgbClr val="002060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001A"/>
              </a:buClr>
              <a:buFont typeface="Arial" charset="0"/>
              <a:buChar char="»"/>
              <a:defRPr sz="2000" kern="1200">
                <a:solidFill>
                  <a:srgbClr val="002060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400" dirty="0" smtClean="0">
                <a:solidFill>
                  <a:srgbClr val="9E001A"/>
                </a:solidFill>
              </a:rPr>
              <a:t>повторно не </a:t>
            </a:r>
            <a:r>
              <a:rPr lang="ru-RU" sz="1400" dirty="0">
                <a:solidFill>
                  <a:srgbClr val="9E001A"/>
                </a:solidFill>
              </a:rPr>
              <a:t>сдавшие квалификационный экзамен </a:t>
            </a:r>
          </a:p>
          <a:p>
            <a:pPr marL="0" indent="0" algn="ctr">
              <a:buNone/>
            </a:pPr>
            <a:endParaRPr lang="ru-RU" sz="1800" dirty="0">
              <a:solidFill>
                <a:srgbClr val="9E001A"/>
              </a:solidFill>
            </a:endParaRP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5329068" y="4941168"/>
            <a:ext cx="0" cy="14733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Скругленный прямоугольник 34"/>
          <p:cNvSpPr/>
          <p:nvPr/>
        </p:nvSpPr>
        <p:spPr>
          <a:xfrm>
            <a:off x="-246403" y="5733079"/>
            <a:ext cx="2370131" cy="298814"/>
          </a:xfrm>
          <a:prstGeom prst="roundRect">
            <a:avLst>
              <a:gd name="adj" fmla="val 5000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ru-RU" sz="11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</a:t>
            </a:r>
            <a:r>
              <a:rPr lang="ru-RU" sz="11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ысшее образовани</a:t>
            </a:r>
            <a:r>
              <a:rPr lang="ru-RU" sz="11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е</a:t>
            </a: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-271288" y="6115684"/>
            <a:ext cx="2370131" cy="298814"/>
          </a:xfrm>
          <a:prstGeom prst="roundRect">
            <a:avLst>
              <a:gd name="adj" fmla="val 5000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ru-RU" sz="11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среднее образование</a:t>
            </a:r>
            <a:endParaRPr lang="ru-RU" sz="11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23728" y="5456257"/>
            <a:ext cx="6820094" cy="27699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прохождение </a:t>
            </a:r>
            <a:r>
              <a:rPr lang="ru-RU" sz="1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курсов повышения квалификации по </a:t>
            </a:r>
            <a:r>
              <a:rPr lang="ru-RU" sz="12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специальности </a:t>
            </a:r>
            <a:endParaRPr lang="ru-RU" sz="12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3094933" y="5799727"/>
            <a:ext cx="127791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Symbol"/>
              </a:rPr>
              <a:t> </a:t>
            </a:r>
            <a:r>
              <a:rPr lang="ru-RU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108 </a:t>
            </a:r>
            <a:r>
              <a:rPr lang="ru-RU" sz="1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часов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3206340" y="6115684"/>
            <a:ext cx="105509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Symbol"/>
              </a:rPr>
              <a:t> </a:t>
            </a:r>
            <a:r>
              <a:rPr lang="ru-RU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54 часа</a:t>
            </a:r>
            <a:endParaRPr lang="ru-RU" sz="14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6436066" y="5979784"/>
            <a:ext cx="127791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Symbol"/>
              </a:rPr>
              <a:t> </a:t>
            </a:r>
            <a:r>
              <a:rPr lang="ru-RU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108 </a:t>
            </a:r>
            <a:r>
              <a:rPr lang="ru-RU" sz="1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часов</a:t>
            </a: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-241903" y="3666511"/>
            <a:ext cx="1008112" cy="298814"/>
          </a:xfrm>
          <a:prstGeom prst="roundRect">
            <a:avLst>
              <a:gd name="adj" fmla="val 50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ru-RU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НМО</a:t>
            </a:r>
            <a:endParaRPr lang="ru-RU" sz="14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481638" y="3018439"/>
            <a:ext cx="112723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Symbol"/>
              </a:rPr>
              <a:t>8 заданий</a:t>
            </a:r>
            <a:endParaRPr lang="ru-RU" sz="14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5440367" y="3018439"/>
            <a:ext cx="112723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Symbol"/>
              </a:rPr>
              <a:t>6 заданий</a:t>
            </a:r>
            <a:endParaRPr lang="ru-RU" sz="14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7375374" y="3005936"/>
            <a:ext cx="112723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Symbol"/>
              </a:rPr>
              <a:t>5 заданий</a:t>
            </a:r>
            <a:endParaRPr lang="ru-RU" sz="14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771800" y="935524"/>
            <a:ext cx="5976664" cy="288032"/>
          </a:xfrm>
          <a:prstGeom prst="roundRect">
            <a:avLst>
              <a:gd name="adj" fmla="val 3900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</a:t>
            </a:r>
            <a:r>
              <a:rPr lang="ru-RU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валификационная </a:t>
            </a:r>
            <a:r>
              <a:rPr lang="ru-RU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категория 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7553308" y="3450488"/>
            <a:ext cx="77136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Aft>
                <a:spcPts val="600"/>
              </a:spcAft>
            </a:pPr>
            <a:r>
              <a:rPr lang="ru-RU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Symbol"/>
              </a:rPr>
              <a:t>108 ч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5700280" y="3450487"/>
            <a:ext cx="771365" cy="6617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Aft>
                <a:spcPts val="600"/>
              </a:spcAft>
            </a:pPr>
            <a:r>
              <a:rPr lang="ru-RU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Symbol"/>
              </a:rPr>
              <a:t>216 ч</a:t>
            </a:r>
          </a:p>
          <a:p>
            <a:pPr lvl="0" algn="ctr">
              <a:spcAft>
                <a:spcPts val="600"/>
              </a:spcAft>
            </a:pPr>
            <a:r>
              <a:rPr lang="ru-RU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Symbol"/>
              </a:rPr>
              <a:t>24 ч</a:t>
            </a:r>
            <a:endParaRPr lang="ru-RU" sz="16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3716915" y="3450488"/>
            <a:ext cx="771365" cy="6617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Aft>
                <a:spcPts val="600"/>
              </a:spcAft>
            </a:pPr>
            <a:r>
              <a:rPr lang="ru-RU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Symbol"/>
              </a:rPr>
              <a:t>216 ч</a:t>
            </a:r>
          </a:p>
          <a:p>
            <a:pPr lvl="0" algn="ctr">
              <a:spcAft>
                <a:spcPts val="600"/>
              </a:spcAft>
            </a:pPr>
            <a:r>
              <a:rPr lang="ru-RU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Symbol"/>
              </a:rPr>
              <a:t>38 ч</a:t>
            </a:r>
            <a:endParaRPr lang="ru-RU" sz="16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 flipH="1">
            <a:off x="2987824" y="1938319"/>
            <a:ext cx="6014491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H="1">
            <a:off x="2987824" y="2432944"/>
            <a:ext cx="6014491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flipH="1">
            <a:off x="2987824" y="2945545"/>
            <a:ext cx="6014491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H="1">
            <a:off x="2987824" y="3436908"/>
            <a:ext cx="601449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flipH="1">
            <a:off x="2987824" y="3799899"/>
            <a:ext cx="6014491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Прямоугольник 63"/>
          <p:cNvSpPr/>
          <p:nvPr/>
        </p:nvSpPr>
        <p:spPr>
          <a:xfrm>
            <a:off x="1361122" y="4170566"/>
            <a:ext cx="746708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Symbol"/>
              </a:rPr>
              <a:t>Сертификат и присвоение квалификационной категории</a:t>
            </a:r>
            <a:endParaRPr lang="ru-RU" sz="16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84329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Выводы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79512" y="1357313"/>
            <a:ext cx="8750176" cy="5143500"/>
          </a:xfrm>
        </p:spPr>
        <p:txBody>
          <a:bodyPr/>
          <a:lstStyle/>
          <a:p>
            <a:pPr marL="0" indent="0">
              <a:buNone/>
            </a:pPr>
            <a:r>
              <a:rPr lang="ru-RU" sz="1800" dirty="0">
                <a:solidFill>
                  <a:srgbClr val="C00000"/>
                </a:solidFill>
              </a:rPr>
              <a:t>Риски перехода на НМО специалистов со средним медицинским образованием, выявленные в Пилотном исследовании: </a:t>
            </a:r>
          </a:p>
          <a:p>
            <a:r>
              <a:rPr lang="ru-RU" sz="1800" dirty="0">
                <a:solidFill>
                  <a:srgbClr val="002060"/>
                </a:solidFill>
              </a:rPr>
              <a:t>низкая приверженность специалистов к самостоятельному планированию  повышения </a:t>
            </a:r>
            <a:r>
              <a:rPr lang="ru-RU" sz="1800" dirty="0" smtClean="0">
                <a:solidFill>
                  <a:srgbClr val="002060"/>
                </a:solidFill>
              </a:rPr>
              <a:t>квалификации</a:t>
            </a:r>
            <a:endParaRPr lang="ru-RU" sz="1800" dirty="0">
              <a:solidFill>
                <a:srgbClr val="002060"/>
              </a:solidFill>
            </a:endParaRPr>
          </a:p>
          <a:p>
            <a:r>
              <a:rPr lang="ru-RU" sz="1800" dirty="0">
                <a:solidFill>
                  <a:srgbClr val="002060"/>
                </a:solidFill>
              </a:rPr>
              <a:t>недостаточный уровень </a:t>
            </a:r>
            <a:r>
              <a:rPr lang="en-US" sz="1800" dirty="0">
                <a:solidFill>
                  <a:srgbClr val="002060"/>
                </a:solidFill>
              </a:rPr>
              <a:t>IT</a:t>
            </a:r>
            <a:r>
              <a:rPr lang="ru-RU" sz="1800" dirty="0">
                <a:solidFill>
                  <a:srgbClr val="002060"/>
                </a:solidFill>
              </a:rPr>
              <a:t>-ресурсной готовности медицинских </a:t>
            </a:r>
            <a:r>
              <a:rPr lang="ru-RU" sz="1800" dirty="0" smtClean="0">
                <a:solidFill>
                  <a:srgbClr val="002060"/>
                </a:solidFill>
              </a:rPr>
              <a:t>организаций</a:t>
            </a:r>
            <a:endParaRPr lang="ru-RU" sz="1800" dirty="0">
              <a:solidFill>
                <a:srgbClr val="002060"/>
              </a:solidFill>
            </a:endParaRPr>
          </a:p>
          <a:p>
            <a:r>
              <a:rPr lang="ru-RU" sz="1800" dirty="0">
                <a:solidFill>
                  <a:srgbClr val="002060"/>
                </a:solidFill>
              </a:rPr>
              <a:t>трудности реализации и контроля дистанционного </a:t>
            </a:r>
            <a:r>
              <a:rPr lang="ru-RU" sz="1800" dirty="0" smtClean="0">
                <a:solidFill>
                  <a:srgbClr val="002060"/>
                </a:solidFill>
              </a:rPr>
              <a:t>обучения</a:t>
            </a:r>
            <a:endParaRPr lang="ru-RU" sz="18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1800" dirty="0">
                <a:solidFill>
                  <a:srgbClr val="C00000"/>
                </a:solidFill>
              </a:rPr>
              <a:t>С целью минимизации рисков необходимо: </a:t>
            </a:r>
          </a:p>
          <a:p>
            <a:r>
              <a:rPr lang="ru-RU" sz="1800" dirty="0">
                <a:solidFill>
                  <a:srgbClr val="002060"/>
                </a:solidFill>
              </a:rPr>
              <a:t>оптимизация образовательных </a:t>
            </a:r>
            <a:r>
              <a:rPr lang="ru-RU" sz="1800" dirty="0" smtClean="0">
                <a:solidFill>
                  <a:srgbClr val="002060"/>
                </a:solidFill>
              </a:rPr>
              <a:t>программ</a:t>
            </a:r>
            <a:r>
              <a:rPr lang="en-US" sz="1800" dirty="0" smtClean="0">
                <a:solidFill>
                  <a:srgbClr val="002060"/>
                </a:solidFill>
              </a:rPr>
              <a:t> (</a:t>
            </a:r>
            <a:r>
              <a:rPr lang="ru-RU" sz="1800" dirty="0" smtClean="0">
                <a:solidFill>
                  <a:srgbClr val="002060"/>
                </a:solidFill>
              </a:rPr>
              <a:t>содержание и формы реализации: модули, стажировки, ДОТ и т.д.)</a:t>
            </a:r>
            <a:endParaRPr lang="ru-RU" sz="1800" dirty="0">
              <a:solidFill>
                <a:srgbClr val="002060"/>
              </a:solidFill>
            </a:endParaRPr>
          </a:p>
          <a:p>
            <a:r>
              <a:rPr lang="ru-RU" sz="1800" dirty="0">
                <a:solidFill>
                  <a:srgbClr val="002060"/>
                </a:solidFill>
              </a:rPr>
              <a:t>включение в программы повышения квалификации модулей по нормативной базе НМО и </a:t>
            </a:r>
            <a:r>
              <a:rPr lang="en-US" sz="1800" dirty="0">
                <a:solidFill>
                  <a:srgbClr val="002060"/>
                </a:solidFill>
              </a:rPr>
              <a:t>IT</a:t>
            </a:r>
            <a:r>
              <a:rPr lang="ru-RU" sz="1800" dirty="0" smtClean="0">
                <a:solidFill>
                  <a:srgbClr val="002060"/>
                </a:solidFill>
              </a:rPr>
              <a:t>-технологиям</a:t>
            </a:r>
            <a:endParaRPr lang="ru-RU" sz="1800" dirty="0">
              <a:solidFill>
                <a:srgbClr val="002060"/>
              </a:solidFill>
            </a:endParaRPr>
          </a:p>
          <a:p>
            <a:r>
              <a:rPr lang="ru-RU" sz="1800" dirty="0">
                <a:solidFill>
                  <a:srgbClr val="002060"/>
                </a:solidFill>
              </a:rPr>
              <a:t>дооснащение медицинских организаций компьютерной техникой с выходом в интернет в образовательных целях</a:t>
            </a:r>
          </a:p>
          <a:p>
            <a:r>
              <a:rPr lang="ru-RU" sz="1800" dirty="0">
                <a:solidFill>
                  <a:srgbClr val="002060"/>
                </a:solidFill>
              </a:rPr>
              <a:t>кадровое усиление медицинских и образовательных организаций </a:t>
            </a:r>
            <a:r>
              <a:rPr lang="ru-RU" sz="1800" dirty="0" smtClean="0">
                <a:solidFill>
                  <a:srgbClr val="002060"/>
                </a:solidFill>
              </a:rPr>
              <a:t>(повышение квалификации преподавателей, специалистов кадровой службы и внутрибольничного обучения)</a:t>
            </a:r>
            <a:endParaRPr lang="ru-RU" sz="1800" dirty="0">
              <a:solidFill>
                <a:srgbClr val="002060"/>
              </a:solidFill>
            </a:endParaRP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269079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3" y="142875"/>
            <a:ext cx="8750175" cy="928688"/>
          </a:xfrm>
        </p:spPr>
        <p:txBody>
          <a:bodyPr/>
          <a:lstStyle/>
          <a:p>
            <a:r>
              <a:rPr lang="ru-RU" sz="2400" dirty="0" smtClean="0"/>
              <a:t>Условия для непрерывного профессионального развития кадров в здравоохранении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268761"/>
            <a:ext cx="8102104" cy="4782144"/>
          </a:xfrm>
        </p:spPr>
        <p:txBody>
          <a:bodyPr/>
          <a:lstStyle/>
          <a:p>
            <a:pPr marL="514350" indent="-514350">
              <a:spcBef>
                <a:spcPts val="400"/>
              </a:spcBef>
              <a:buFont typeface="+mj-lt"/>
              <a:buAutoNum type="arabicPeriod"/>
            </a:pPr>
            <a:r>
              <a:rPr lang="ru-RU" sz="1800" dirty="0" smtClean="0">
                <a:solidFill>
                  <a:srgbClr val="002060"/>
                </a:solidFill>
              </a:rPr>
              <a:t>Внедрение НМО</a:t>
            </a:r>
          </a:p>
          <a:p>
            <a:pPr marL="514350" indent="-514350">
              <a:spcBef>
                <a:spcPts val="400"/>
              </a:spcBef>
              <a:buFont typeface="+mj-lt"/>
              <a:buAutoNum type="arabicPeriod"/>
            </a:pPr>
            <a:r>
              <a:rPr lang="ru-RU" sz="1800" dirty="0" smtClean="0">
                <a:solidFill>
                  <a:srgbClr val="002060"/>
                </a:solidFill>
              </a:rPr>
              <a:t>Рабочее место медицинских работников – мощная образовательная среда для индивидуального и группового обучения с развитой </a:t>
            </a:r>
            <a:r>
              <a:rPr lang="en-US" sz="1800" dirty="0" smtClean="0">
                <a:solidFill>
                  <a:srgbClr val="002060"/>
                </a:solidFill>
              </a:rPr>
              <a:t>IT</a:t>
            </a:r>
            <a:r>
              <a:rPr lang="ru-RU" sz="1800" dirty="0" smtClean="0">
                <a:solidFill>
                  <a:srgbClr val="002060"/>
                </a:solidFill>
              </a:rPr>
              <a:t>-инфраструктурой</a:t>
            </a:r>
          </a:p>
          <a:p>
            <a:pPr marL="514350" indent="-514350">
              <a:spcBef>
                <a:spcPts val="400"/>
              </a:spcBef>
              <a:buFont typeface="+mj-lt"/>
              <a:buAutoNum type="arabicPeriod"/>
            </a:pPr>
            <a:r>
              <a:rPr lang="ru-RU" sz="1800" dirty="0" smtClean="0">
                <a:solidFill>
                  <a:srgbClr val="002060"/>
                </a:solidFill>
              </a:rPr>
              <a:t>Заинтересованность руководителей органов управления здравоохранением в углубленном профессиональном развитии медицинских специалистов по основной и смежной специальности</a:t>
            </a:r>
          </a:p>
          <a:p>
            <a:pPr marL="514350" indent="-514350">
              <a:spcBef>
                <a:spcPts val="400"/>
              </a:spcBef>
              <a:buFont typeface="+mj-lt"/>
              <a:buAutoNum type="arabicPeriod"/>
            </a:pPr>
            <a:r>
              <a:rPr lang="ru-RU" sz="1800" dirty="0" smtClean="0">
                <a:solidFill>
                  <a:srgbClr val="002060"/>
                </a:solidFill>
              </a:rPr>
              <a:t>Развитие системы ДПО, современных дистанционных технологий (приблизить ресурс высоко квалифицированных научно-педагогических кадров в регионы и сельскую местность)</a:t>
            </a:r>
          </a:p>
          <a:p>
            <a:pPr marL="514350" indent="-514350">
              <a:spcBef>
                <a:spcPts val="400"/>
              </a:spcBef>
              <a:buFont typeface="+mj-lt"/>
              <a:buAutoNum type="arabicPeriod"/>
            </a:pPr>
            <a:r>
              <a:rPr lang="ru-RU" sz="1800" dirty="0" smtClean="0">
                <a:solidFill>
                  <a:srgbClr val="002060"/>
                </a:solidFill>
              </a:rPr>
              <a:t>Актуализация совместно с образовательными организациями и главными внештатными специалистами содержания программ ПК</a:t>
            </a:r>
          </a:p>
          <a:p>
            <a:pPr marL="514350" indent="-514350">
              <a:spcBef>
                <a:spcPts val="400"/>
              </a:spcBef>
              <a:buFont typeface="+mj-lt"/>
              <a:buAutoNum type="arabicPeriod"/>
            </a:pPr>
            <a:r>
              <a:rPr lang="ru-RU" sz="1800" dirty="0" smtClean="0">
                <a:solidFill>
                  <a:srgbClr val="002060"/>
                </a:solidFill>
              </a:rPr>
              <a:t>Реализация новых программ ПК непрерывно, в кредитно-модульной системе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496" y="6207695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Письмо Минздрава РФ от 9.04.2013 № 16-5/10/2-2540 «Методические рекомендации по сохранению медицинских кадров в системе здравоохранения»</a:t>
            </a:r>
            <a:endParaRPr lang="ru-RU" sz="12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711676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Принципиальные отличия новой системы ПК </a:t>
            </a:r>
            <a:br>
              <a:rPr lang="ru-RU" sz="2400" dirty="0" smtClean="0"/>
            </a:br>
            <a:r>
              <a:rPr lang="ru-RU" sz="2400" dirty="0" smtClean="0"/>
              <a:t>в рамках НМО </a:t>
            </a:r>
            <a:r>
              <a:rPr lang="ru-RU" sz="2400" dirty="0"/>
              <a:t>(в формате ВО</a:t>
            </a:r>
            <a:r>
              <a:rPr lang="ru-RU" sz="2400" dirty="0" smtClean="0"/>
              <a:t>) для специалиста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268760"/>
            <a:ext cx="8280920" cy="4608512"/>
          </a:xfrm>
        </p:spPr>
        <p:txBody>
          <a:bodyPr/>
          <a:lstStyle/>
          <a:p>
            <a:r>
              <a:rPr lang="ru-RU" sz="1600" dirty="0" smtClean="0">
                <a:solidFill>
                  <a:srgbClr val="C00000"/>
                </a:solidFill>
              </a:rPr>
              <a:t>Централизация (Портал НМО МЗ РФ, Экспертный Совет НМО -практически монопольная аккредитация образовательных программ)</a:t>
            </a:r>
          </a:p>
          <a:p>
            <a:r>
              <a:rPr lang="ru-RU" sz="1600" dirty="0" smtClean="0">
                <a:solidFill>
                  <a:srgbClr val="C00000"/>
                </a:solidFill>
              </a:rPr>
              <a:t>Персонификация (Регистрация на портале, данные связаны с Единой базой работников здравоохранения)</a:t>
            </a:r>
          </a:p>
          <a:p>
            <a:r>
              <a:rPr lang="ru-RU" sz="1600" dirty="0" smtClean="0">
                <a:solidFill>
                  <a:srgbClr val="C00000"/>
                </a:solidFill>
              </a:rPr>
              <a:t>Индивидуализация и автономность</a:t>
            </a:r>
          </a:p>
          <a:p>
            <a:pPr marL="0" indent="0" algn="ctr">
              <a:buNone/>
            </a:pPr>
            <a:r>
              <a:rPr lang="ru-RU" sz="1800" dirty="0" smtClean="0"/>
              <a:t>Специалист </a:t>
            </a:r>
            <a:r>
              <a:rPr lang="ru-RU" sz="1800" dirty="0" smtClean="0">
                <a:solidFill>
                  <a:srgbClr val="C00000"/>
                </a:solidFill>
              </a:rPr>
              <a:t>самостоятельно (!)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600" dirty="0"/>
              <a:t>п</a:t>
            </a:r>
            <a:r>
              <a:rPr lang="ru-RU" sz="1600" dirty="0" smtClean="0"/>
              <a:t>ланирует ПК и формирует индивидуальную комплексную образовательную программу ПК (ИППК)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600" dirty="0" smtClean="0"/>
              <a:t>согласовывает (ежегодно) с работодателем выбор образовательной организации для прохождения раздела образовательной программы (36 ч) в течении 10 дней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600" dirty="0"/>
              <a:t>в</a:t>
            </a:r>
            <a:r>
              <a:rPr lang="ru-RU" sz="1600" dirty="0" smtClean="0"/>
              <a:t>ыбирает образовательные мероприятия (14 ч)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600" dirty="0" smtClean="0"/>
              <a:t>осваивает дискретно: чаще дистанционно, компоненты ИППК </a:t>
            </a:r>
            <a:br>
              <a:rPr lang="ru-RU" sz="1600" dirty="0" smtClean="0"/>
            </a:br>
            <a:r>
              <a:rPr lang="ru-RU" sz="1600" dirty="0" smtClean="0"/>
              <a:t>(не менее 50 часов х 5 лет)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600" dirty="0"/>
              <a:t>п</a:t>
            </a:r>
            <a:r>
              <a:rPr lang="ru-RU" sz="1600" dirty="0" smtClean="0"/>
              <a:t>остоянно контролирует выполнение (Лист образовательной активности)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4063" y="5850994"/>
            <a:ext cx="8244408" cy="7463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 материалам Проекта </a:t>
            </a:r>
            <a:r>
              <a:rPr lang="ru-RU" sz="11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Приказа Министерства здравоохранения Российской Федерации</a:t>
            </a:r>
            <a:r>
              <a:rPr lang="ru-RU" sz="105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«Об утверждении Порядка и сроков совершенствования медицинскими работниками и фармацевтическими работниками профессиональных знаний и навыков путем обучения по дополнительным профессиональным образовательным программам в образовательных и научных организациях</a:t>
            </a:r>
            <a:r>
              <a:rPr lang="ru-RU" sz="105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»</a:t>
            </a:r>
            <a:endParaRPr lang="ru-RU" sz="105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92660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3" y="142875"/>
            <a:ext cx="8822183" cy="928688"/>
          </a:xfrm>
        </p:spPr>
        <p:txBody>
          <a:bodyPr/>
          <a:lstStyle/>
          <a:p>
            <a:r>
              <a:rPr lang="ru-RU" sz="2400" dirty="0"/>
              <a:t>Принципиальные отличия - риски новой системы ПК в рамках НМО (в формате ВО)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для </a:t>
            </a:r>
            <a:r>
              <a:rPr lang="ru-RU" sz="2400" dirty="0"/>
              <a:t>работодателя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96752"/>
            <a:ext cx="8362752" cy="4582234"/>
          </a:xfrm>
        </p:spPr>
        <p:txBody>
          <a:bodyPr/>
          <a:lstStyle/>
          <a:p>
            <a:pPr marL="0" indent="0" algn="ctr">
              <a:spcBef>
                <a:spcPts val="1200"/>
              </a:spcBef>
              <a:buNone/>
            </a:pPr>
            <a:r>
              <a:rPr lang="ru-RU" sz="2800" dirty="0" smtClean="0">
                <a:solidFill>
                  <a:srgbClr val="002060"/>
                </a:solidFill>
              </a:rPr>
              <a:t>Принципиально меняются</a:t>
            </a:r>
          </a:p>
          <a:p>
            <a:pPr>
              <a:spcBef>
                <a:spcPts val="1200"/>
              </a:spcBef>
            </a:pPr>
            <a:r>
              <a:rPr lang="ru-RU" sz="2400" dirty="0" smtClean="0">
                <a:solidFill>
                  <a:srgbClr val="002060"/>
                </a:solidFill>
              </a:rPr>
              <a:t>Схема финансирования ПК </a:t>
            </a:r>
            <a:r>
              <a:rPr lang="ru-RU" sz="1800" dirty="0">
                <a:solidFill>
                  <a:srgbClr val="002060"/>
                </a:solidFill>
              </a:rPr>
              <a:t>(3 источника: федеральный бюджет, </a:t>
            </a:r>
            <a:r>
              <a:rPr lang="ru-RU" sz="1800" dirty="0" smtClean="0">
                <a:solidFill>
                  <a:srgbClr val="002060"/>
                </a:solidFill>
              </a:rPr>
              <a:t>внебюджетные средства от приносящей доход деятельности, средства ТФОМС-нормированный страховой запас)</a:t>
            </a:r>
          </a:p>
          <a:p>
            <a:pPr>
              <a:spcBef>
                <a:spcPts val="1200"/>
              </a:spcBef>
            </a:pPr>
            <a:r>
              <a:rPr lang="ru-RU" sz="2400" dirty="0">
                <a:solidFill>
                  <a:srgbClr val="002060"/>
                </a:solidFill>
              </a:rPr>
              <a:t>Схема планирования </a:t>
            </a:r>
            <a:r>
              <a:rPr lang="ru-RU" sz="2400" dirty="0" smtClean="0">
                <a:solidFill>
                  <a:srgbClr val="002060"/>
                </a:solidFill>
              </a:rPr>
              <a:t>ПК «</a:t>
            </a:r>
            <a:r>
              <a:rPr lang="ru-RU" sz="2400" dirty="0" err="1" smtClean="0">
                <a:solidFill>
                  <a:srgbClr val="002060"/>
                </a:solidFill>
              </a:rPr>
              <a:t>подушевая</a:t>
            </a:r>
            <a:r>
              <a:rPr lang="ru-RU" sz="2400" dirty="0" smtClean="0">
                <a:solidFill>
                  <a:srgbClr val="002060"/>
                </a:solidFill>
              </a:rPr>
              <a:t> – под каждого специалиста» </a:t>
            </a:r>
            <a:r>
              <a:rPr lang="ru-RU" sz="1800" dirty="0">
                <a:solidFill>
                  <a:srgbClr val="002060"/>
                </a:solidFill>
              </a:rPr>
              <a:t>(специалисты постоянно повышают квалификацию-регулярное составление заявок для портала НМО - 10-дневный срок, отбор специалистов на ПК за счет средств ФОМС)</a:t>
            </a:r>
          </a:p>
          <a:p>
            <a:pPr>
              <a:spcBef>
                <a:spcPts val="1200"/>
              </a:spcBef>
            </a:pPr>
            <a:r>
              <a:rPr lang="ru-RU" sz="2400" dirty="0">
                <a:solidFill>
                  <a:srgbClr val="002060"/>
                </a:solidFill>
              </a:rPr>
              <a:t>Схема </a:t>
            </a:r>
            <a:r>
              <a:rPr lang="ru-RU" sz="2400" dirty="0" smtClean="0">
                <a:solidFill>
                  <a:srgbClr val="002060"/>
                </a:solidFill>
              </a:rPr>
              <a:t>контроля прохождения ПК </a:t>
            </a:r>
            <a:r>
              <a:rPr lang="ru-RU" sz="1800" dirty="0">
                <a:solidFill>
                  <a:srgbClr val="002060"/>
                </a:solidFill>
              </a:rPr>
              <a:t>(увеличивается количество документов о ПК, сбор кадровой службой ежегодно по персоналиям)</a:t>
            </a:r>
          </a:p>
          <a:p>
            <a:pPr>
              <a:spcBef>
                <a:spcPts val="1200"/>
              </a:spcBef>
            </a:pP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496" y="5850994"/>
            <a:ext cx="8244408" cy="7463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 материалам Проекта </a:t>
            </a:r>
            <a:r>
              <a:rPr lang="ru-RU" sz="11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Приказа </a:t>
            </a:r>
            <a:r>
              <a:rPr lang="ru-RU" sz="11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Министерства здравоохранения Российской Федерации</a:t>
            </a:r>
            <a:r>
              <a:rPr lang="ru-RU" sz="105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«Об утверждении Порядка и сроков совершенствования медицинскими работниками и фармацевтическими работниками профессиональных знаний и навыков путем обучения по дополнительным профессиональным образовательным программам в образовательных и научных организациях</a:t>
            </a:r>
            <a:r>
              <a:rPr lang="ru-RU" sz="105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»</a:t>
            </a:r>
            <a:endParaRPr lang="ru-RU" sz="105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689327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/>
              <a:t>Состав Рабочей группы по разработке </a:t>
            </a:r>
            <a:r>
              <a:rPr lang="ru-RU" sz="2000" dirty="0" smtClean="0"/>
              <a:t>Концепции </a:t>
            </a:r>
            <a:r>
              <a:rPr lang="ru-RU" sz="2000" dirty="0"/>
              <a:t>непрерывного медицинского образования специалистов со средним медицинским и фармацевтическим образованием в </a:t>
            </a:r>
            <a:r>
              <a:rPr lang="ru-RU" sz="2000" dirty="0" smtClean="0"/>
              <a:t>РФ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268760"/>
            <a:ext cx="8606160" cy="5472608"/>
          </a:xfrm>
        </p:spPr>
        <p:txBody>
          <a:bodyPr/>
          <a:lstStyle/>
          <a:p>
            <a:pPr lvl="0">
              <a:spcBef>
                <a:spcPts val="600"/>
              </a:spcBef>
            </a:pPr>
            <a:r>
              <a:rPr lang="ru-RU" sz="1350" b="1" dirty="0">
                <a:solidFill>
                  <a:srgbClr val="002060"/>
                </a:solidFill>
              </a:rPr>
              <a:t>Двойников Сергей Иванович</a:t>
            </a:r>
            <a:r>
              <a:rPr lang="ru-RU" sz="1350" dirty="0">
                <a:solidFill>
                  <a:srgbClr val="002060"/>
                </a:solidFill>
              </a:rPr>
              <a:t> – главный внештатный специалист-эксперт Министерства здравоохранения РФ по управлению сестринской деятельностью Российской Федерации, председатель Совета директоров средних специальных медицинских и фармацевтических образовательных </a:t>
            </a:r>
            <a:r>
              <a:rPr lang="ru-RU" sz="1350" dirty="0" smtClean="0">
                <a:solidFill>
                  <a:srgbClr val="002060"/>
                </a:solidFill>
              </a:rPr>
              <a:t>учреждений</a:t>
            </a:r>
            <a:endParaRPr lang="ru-RU" sz="1350" dirty="0">
              <a:solidFill>
                <a:srgbClr val="002060"/>
              </a:solidFill>
            </a:endParaRPr>
          </a:p>
          <a:p>
            <a:pPr lvl="0">
              <a:spcBef>
                <a:spcPts val="600"/>
              </a:spcBef>
            </a:pPr>
            <a:r>
              <a:rPr lang="ru-RU" sz="1350" b="1" dirty="0">
                <a:solidFill>
                  <a:srgbClr val="002060"/>
                </a:solidFill>
              </a:rPr>
              <a:t>Бахтина Ирина Сергеевна</a:t>
            </a:r>
            <a:r>
              <a:rPr lang="ru-RU" sz="1350" dirty="0">
                <a:solidFill>
                  <a:srgbClr val="002060"/>
                </a:solidFill>
              </a:rPr>
              <a:t> – главный внештатный специалист по управлению сестринской деятельностью ФМБА России главный специалист по вопросам последипломного образования в системе здравоохранения Санкт-Петербурга, директор ФГБОУ ДПО «Санкт-Петербургский центр последипломного образования работников со средним медицинским и фармацевтическим образованием  ФМБА России</a:t>
            </a:r>
            <a:r>
              <a:rPr lang="ru-RU" sz="1350" dirty="0" smtClean="0">
                <a:solidFill>
                  <a:srgbClr val="002060"/>
                </a:solidFill>
              </a:rPr>
              <a:t>»</a:t>
            </a:r>
            <a:endParaRPr lang="ru-RU" sz="1350" dirty="0">
              <a:solidFill>
                <a:srgbClr val="002060"/>
              </a:solidFill>
            </a:endParaRPr>
          </a:p>
          <a:p>
            <a:pPr lvl="0">
              <a:spcBef>
                <a:spcPts val="600"/>
              </a:spcBef>
            </a:pPr>
            <a:r>
              <a:rPr lang="ru-RU" sz="1350" b="1" dirty="0" err="1">
                <a:solidFill>
                  <a:srgbClr val="002060"/>
                </a:solidFill>
              </a:rPr>
              <a:t>Крючкова</a:t>
            </a:r>
            <a:r>
              <a:rPr lang="ru-RU" sz="1350" b="1" dirty="0">
                <a:solidFill>
                  <a:srgbClr val="002060"/>
                </a:solidFill>
              </a:rPr>
              <a:t> Наталья Юрьевна</a:t>
            </a:r>
            <a:r>
              <a:rPr lang="ru-RU" sz="1350" dirty="0">
                <a:solidFill>
                  <a:srgbClr val="002060"/>
                </a:solidFill>
              </a:rPr>
              <a:t> – директор БУ ДПО Омской области «Центр повышения квалификации работников здравоохранения</a:t>
            </a:r>
            <a:r>
              <a:rPr lang="ru-RU" sz="1350" dirty="0" smtClean="0">
                <a:solidFill>
                  <a:srgbClr val="002060"/>
                </a:solidFill>
              </a:rPr>
              <a:t>»</a:t>
            </a:r>
            <a:endParaRPr lang="ru-RU" sz="1350" dirty="0">
              <a:solidFill>
                <a:srgbClr val="002060"/>
              </a:solidFill>
            </a:endParaRPr>
          </a:p>
          <a:p>
            <a:pPr lvl="0">
              <a:spcBef>
                <a:spcPts val="600"/>
              </a:spcBef>
            </a:pPr>
            <a:r>
              <a:rPr lang="ru-RU" sz="1350" b="1" dirty="0">
                <a:solidFill>
                  <a:srgbClr val="002060"/>
                </a:solidFill>
              </a:rPr>
              <a:t>Якимова Наталья </a:t>
            </a:r>
            <a:r>
              <a:rPr lang="ru-RU" sz="1350" b="1" dirty="0" smtClean="0">
                <a:solidFill>
                  <a:srgbClr val="002060"/>
                </a:solidFill>
              </a:rPr>
              <a:t>Витальевна </a:t>
            </a:r>
            <a:r>
              <a:rPr lang="ru-RU" sz="1350" dirty="0" smtClean="0">
                <a:solidFill>
                  <a:srgbClr val="002060"/>
                </a:solidFill>
              </a:rPr>
              <a:t>– </a:t>
            </a:r>
            <a:r>
              <a:rPr lang="ru-RU" sz="1350" dirty="0">
                <a:solidFill>
                  <a:srgbClr val="002060"/>
                </a:solidFill>
              </a:rPr>
              <a:t>директор БУ ДПО Удмуртской Республики «Республиканский центр повышения квалификации и профессиональной переподготовки специалистов здравоохранения Министерства здравоохранения Удмуртской Республики</a:t>
            </a:r>
            <a:r>
              <a:rPr lang="ru-RU" sz="1350" dirty="0" smtClean="0">
                <a:solidFill>
                  <a:srgbClr val="002060"/>
                </a:solidFill>
              </a:rPr>
              <a:t>»</a:t>
            </a:r>
            <a:endParaRPr lang="ru-RU" sz="1350" dirty="0">
              <a:solidFill>
                <a:srgbClr val="002060"/>
              </a:solidFill>
            </a:endParaRPr>
          </a:p>
          <a:p>
            <a:pPr lvl="0">
              <a:spcBef>
                <a:spcPts val="600"/>
              </a:spcBef>
            </a:pPr>
            <a:r>
              <a:rPr lang="ru-RU" sz="1350" b="1" dirty="0" err="1">
                <a:solidFill>
                  <a:srgbClr val="002060"/>
                </a:solidFill>
              </a:rPr>
              <a:t>Регентова</a:t>
            </a:r>
            <a:r>
              <a:rPr lang="ru-RU" sz="1350" b="1" dirty="0">
                <a:solidFill>
                  <a:srgbClr val="002060"/>
                </a:solidFill>
              </a:rPr>
              <a:t> Елена Сергеевна</a:t>
            </a:r>
            <a:r>
              <a:rPr lang="ru-RU" sz="1350" dirty="0">
                <a:solidFill>
                  <a:srgbClr val="002060"/>
                </a:solidFill>
              </a:rPr>
              <a:t> – директор СПб ГБУ ДПО «Центр последипломного образования специалистов медицинского профиля».</a:t>
            </a:r>
          </a:p>
          <a:p>
            <a:pPr lvl="0">
              <a:spcBef>
                <a:spcPts val="600"/>
              </a:spcBef>
            </a:pPr>
            <a:r>
              <a:rPr lang="ru-RU" sz="1350" b="1" dirty="0">
                <a:solidFill>
                  <a:srgbClr val="002060"/>
                </a:solidFill>
              </a:rPr>
              <a:t>Меркушкина Светлана Анатольевна</a:t>
            </a:r>
            <a:r>
              <a:rPr lang="ru-RU" sz="1350" dirty="0">
                <a:solidFill>
                  <a:srgbClr val="002060"/>
                </a:solidFill>
              </a:rPr>
              <a:t> – директор ГАОУ ДПО Республики Мордовия «Мордовский республиканский центр повышения квалификации специалистов здравоохранения</a:t>
            </a:r>
            <a:r>
              <a:rPr lang="ru-RU" sz="1350" dirty="0" smtClean="0">
                <a:solidFill>
                  <a:srgbClr val="002060"/>
                </a:solidFill>
              </a:rPr>
              <a:t>»</a:t>
            </a:r>
            <a:endParaRPr lang="ru-RU" sz="1350" dirty="0">
              <a:solidFill>
                <a:srgbClr val="002060"/>
              </a:solidFill>
            </a:endParaRPr>
          </a:p>
          <a:p>
            <a:pPr lvl="0">
              <a:spcBef>
                <a:spcPts val="600"/>
              </a:spcBef>
            </a:pPr>
            <a:r>
              <a:rPr lang="ru-RU" sz="1350" b="1" dirty="0" err="1">
                <a:solidFill>
                  <a:srgbClr val="002060"/>
                </a:solidFill>
              </a:rPr>
              <a:t>Поклад</a:t>
            </a:r>
            <a:r>
              <a:rPr lang="ru-RU" sz="1350" b="1" dirty="0">
                <a:solidFill>
                  <a:srgbClr val="002060"/>
                </a:solidFill>
              </a:rPr>
              <a:t> Людмила Александровна </a:t>
            </a:r>
            <a:r>
              <a:rPr lang="ru-RU" sz="1350" dirty="0">
                <a:solidFill>
                  <a:srgbClr val="002060"/>
                </a:solidFill>
              </a:rPr>
              <a:t>– директор ГАУ ДПО Нижегородской области «Центр повышения квалификации и профессиональной переподготовки специалистов здравоохранения</a:t>
            </a:r>
            <a:r>
              <a:rPr lang="ru-RU" sz="1350" dirty="0" smtClean="0">
                <a:solidFill>
                  <a:srgbClr val="002060"/>
                </a:solidFill>
              </a:rPr>
              <a:t>»</a:t>
            </a:r>
            <a:endParaRPr lang="ru-RU" sz="135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7775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и по запросу карта рф вектор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5196" y="4578378"/>
            <a:ext cx="3096344" cy="1616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Пилотное исследование</a:t>
            </a:r>
            <a:br>
              <a:rPr lang="ru-RU" dirty="0" smtClean="0"/>
            </a:br>
            <a:r>
              <a:rPr lang="ru-RU" dirty="0" smtClean="0"/>
              <a:t>2016-2017 гг.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060848"/>
            <a:ext cx="8856984" cy="3375519"/>
          </a:xfrm>
        </p:spPr>
        <p:txBody>
          <a:bodyPr/>
          <a:lstStyle/>
          <a:p>
            <a:pPr marL="0" indent="0">
              <a:buNone/>
            </a:pPr>
            <a:r>
              <a:rPr lang="ru-RU" sz="2000" b="1" dirty="0" smtClean="0">
                <a:solidFill>
                  <a:srgbClr val="9E001A"/>
                </a:solidFill>
              </a:rPr>
              <a:t>Цель: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>
                <a:solidFill>
                  <a:srgbClr val="002060"/>
                </a:solidFill>
              </a:rPr>
              <a:t>изучение </a:t>
            </a:r>
            <a:r>
              <a:rPr lang="ru-RU" sz="2000" dirty="0">
                <a:solidFill>
                  <a:srgbClr val="002060"/>
                </a:solidFill>
              </a:rPr>
              <a:t>рисков </a:t>
            </a:r>
            <a:r>
              <a:rPr lang="ru-RU" sz="2000" dirty="0" smtClean="0">
                <a:solidFill>
                  <a:srgbClr val="002060"/>
                </a:solidFill>
              </a:rPr>
              <a:t>внедрения новой </a:t>
            </a:r>
            <a:r>
              <a:rPr lang="ru-RU" sz="2000" dirty="0">
                <a:solidFill>
                  <a:srgbClr val="002060"/>
                </a:solidFill>
              </a:rPr>
              <a:t>системы ДПО </a:t>
            </a:r>
            <a:r>
              <a:rPr lang="ru-RU" sz="2000" dirty="0" smtClean="0">
                <a:solidFill>
                  <a:srgbClr val="002060"/>
                </a:solidFill>
              </a:rPr>
              <a:t>применительно к специалистам </a:t>
            </a:r>
            <a:r>
              <a:rPr lang="ru-RU" sz="2000" dirty="0">
                <a:solidFill>
                  <a:srgbClr val="002060"/>
                </a:solidFill>
              </a:rPr>
              <a:t>со средним медицинским </a:t>
            </a:r>
            <a:r>
              <a:rPr lang="ru-RU" sz="2000" dirty="0" smtClean="0">
                <a:solidFill>
                  <a:srgbClr val="002060"/>
                </a:solidFill>
              </a:rPr>
              <a:t>образованием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rgbClr val="9E001A"/>
                </a:solidFill>
              </a:rPr>
              <a:t>Задачи</a:t>
            </a:r>
            <a:r>
              <a:rPr lang="ru-RU" sz="2000" b="1" dirty="0">
                <a:solidFill>
                  <a:srgbClr val="9E001A"/>
                </a:solidFill>
              </a:rPr>
              <a:t>: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</a:rPr>
              <a:t>определить уровень готовности ресурсного </a:t>
            </a:r>
            <a:r>
              <a:rPr lang="ru-RU" sz="2000" dirty="0">
                <a:solidFill>
                  <a:srgbClr val="002060"/>
                </a:solidFill>
              </a:rPr>
              <a:t>обеспечения медицинских </a:t>
            </a:r>
            <a:r>
              <a:rPr lang="ru-RU" sz="2000" dirty="0" smtClean="0">
                <a:solidFill>
                  <a:srgbClr val="002060"/>
                </a:solidFill>
              </a:rPr>
              <a:t>организаций для перехода </a:t>
            </a:r>
            <a:r>
              <a:rPr lang="ru-RU" sz="2000" dirty="0">
                <a:solidFill>
                  <a:srgbClr val="002060"/>
                </a:solidFill>
              </a:rPr>
              <a:t>на систему </a:t>
            </a:r>
            <a:r>
              <a:rPr lang="ru-RU" sz="2000" dirty="0" smtClean="0">
                <a:solidFill>
                  <a:srgbClr val="002060"/>
                </a:solidFill>
              </a:rPr>
              <a:t>НМО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>
                <a:solidFill>
                  <a:srgbClr val="002060"/>
                </a:solidFill>
              </a:rPr>
              <a:t>о</a:t>
            </a:r>
            <a:r>
              <a:rPr lang="ru-RU" sz="2000" dirty="0" smtClean="0">
                <a:solidFill>
                  <a:srgbClr val="002060"/>
                </a:solidFill>
              </a:rPr>
              <a:t>пределить уровень готовности средних медицинских работников к переходу на систему НМО</a:t>
            </a:r>
          </a:p>
          <a:p>
            <a:pPr marL="0" indent="0">
              <a:buNone/>
            </a:pPr>
            <a:r>
              <a:rPr lang="ru-RU" sz="2000" b="1" dirty="0">
                <a:solidFill>
                  <a:srgbClr val="9E001A"/>
                </a:solidFill>
              </a:rPr>
              <a:t>Материалы и методы исследования: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>
                <a:solidFill>
                  <a:srgbClr val="002060"/>
                </a:solidFill>
              </a:rPr>
              <a:t>социологический </a:t>
            </a:r>
            <a:r>
              <a:rPr lang="ru-RU" sz="2000" dirty="0" smtClean="0">
                <a:solidFill>
                  <a:srgbClr val="002060"/>
                </a:solidFill>
              </a:rPr>
              <a:t>метод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</a:rPr>
              <a:t>сплошная выборка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>
                <a:solidFill>
                  <a:srgbClr val="002060"/>
                </a:solidFill>
              </a:rPr>
              <a:t>а</a:t>
            </a:r>
            <a:r>
              <a:rPr lang="ru-RU" sz="2000" dirty="0" smtClean="0">
                <a:solidFill>
                  <a:srgbClr val="002060"/>
                </a:solidFill>
              </a:rPr>
              <a:t>нкетирование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</a:rPr>
              <a:t>статистическая </a:t>
            </a:r>
            <a:r>
              <a:rPr lang="ru-RU" sz="2000" dirty="0">
                <a:solidFill>
                  <a:srgbClr val="002060"/>
                </a:solidFill>
              </a:rPr>
              <a:t>обработка</a:t>
            </a:r>
          </a:p>
          <a:p>
            <a:pPr marL="0" indent="0">
              <a:buNone/>
            </a:pPr>
            <a:r>
              <a:rPr lang="ru-RU" sz="2000" dirty="0" smtClean="0"/>
              <a:t> 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631249" y="5301208"/>
            <a:ext cx="16642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 регионов</a:t>
            </a:r>
            <a:endParaRPr lang="ru-RU" dirty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1268760"/>
            <a:ext cx="87129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3E"/>
                </a:solidFill>
                <a:latin typeface="Verdana" pitchFamily="34" charset="0"/>
                <a:cs typeface="+mn-cs"/>
              </a:rPr>
              <a:t>Рабочая группа по разработке </a:t>
            </a:r>
            <a:r>
              <a:rPr lang="ru-RU" dirty="0" smtClean="0">
                <a:solidFill>
                  <a:srgbClr val="00003E"/>
                </a:solidFill>
                <a:latin typeface="Verdana" pitchFamily="34" charset="0"/>
                <a:cs typeface="+mn-cs"/>
              </a:rPr>
              <a:t>Концепции и Положения </a:t>
            </a:r>
            <a:r>
              <a:rPr lang="ru-RU" dirty="0">
                <a:solidFill>
                  <a:srgbClr val="00003E"/>
                </a:solidFill>
                <a:latin typeface="Verdana" pitchFamily="34" charset="0"/>
                <a:cs typeface="+mn-cs"/>
              </a:rPr>
              <a:t>о проведении непрерывного медицинского образования специалистов со средним медицинским </a:t>
            </a:r>
            <a:r>
              <a:rPr lang="ru-RU" dirty="0" smtClean="0">
                <a:solidFill>
                  <a:srgbClr val="00003E"/>
                </a:solidFill>
                <a:latin typeface="Verdana" pitchFamily="34" charset="0"/>
                <a:cs typeface="+mn-cs"/>
              </a:rPr>
              <a:t>образованием в РФ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45631634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Результаты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Пилотного исследования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47548784"/>
              </p:ext>
            </p:extLst>
          </p:nvPr>
        </p:nvGraphicFramePr>
        <p:xfrm>
          <a:off x="321184" y="1916832"/>
          <a:ext cx="4214812" cy="44399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43899068"/>
              </p:ext>
            </p:extLst>
          </p:nvPr>
        </p:nvGraphicFramePr>
        <p:xfrm>
          <a:off x="4535996" y="1988840"/>
          <a:ext cx="4286250" cy="44399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107504" y="1270501"/>
            <a:ext cx="88569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</a:t>
            </a:r>
            <a:r>
              <a:rPr lang="ru-RU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ыборочная </a:t>
            </a:r>
            <a:r>
              <a:rPr lang="ru-RU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совокупность исследования представлена </a:t>
            </a:r>
            <a:r>
              <a:rPr lang="ru-RU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b="1" dirty="0" smtClean="0">
                <a:solidFill>
                  <a:srgbClr val="9E001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20462</a:t>
            </a:r>
            <a:r>
              <a:rPr lang="ru-RU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специалистами со средним медицинским образованием</a:t>
            </a:r>
          </a:p>
        </p:txBody>
      </p:sp>
    </p:spTree>
    <p:extLst>
      <p:ext uri="{BB962C8B-B14F-4D97-AF65-F5344CB8AC3E}">
        <p14:creationId xmlns:p14="http://schemas.microsoft.com/office/powerpoint/2010/main" val="279680418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 </a:t>
            </a:r>
            <a:br>
              <a:rPr lang="ru-RU" dirty="0" smtClean="0"/>
            </a:br>
            <a:r>
              <a:rPr lang="ru-RU" dirty="0" smtClean="0"/>
              <a:t>Пилотного </a:t>
            </a:r>
            <a:r>
              <a:rPr lang="ru-RU" dirty="0"/>
              <a:t>исследования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69724148"/>
              </p:ext>
            </p:extLst>
          </p:nvPr>
        </p:nvGraphicFramePr>
        <p:xfrm>
          <a:off x="214313" y="1357313"/>
          <a:ext cx="4214812" cy="5143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99552509"/>
              </p:ext>
            </p:extLst>
          </p:nvPr>
        </p:nvGraphicFramePr>
        <p:xfrm>
          <a:off x="4572000" y="1357313"/>
          <a:ext cx="4286250" cy="5143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471395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</a:t>
            </a:r>
            <a:br>
              <a:rPr lang="ru-RU" dirty="0" smtClean="0"/>
            </a:br>
            <a:r>
              <a:rPr lang="ru-RU" dirty="0" smtClean="0"/>
              <a:t>Пилотного </a:t>
            </a:r>
            <a:r>
              <a:rPr lang="ru-RU" dirty="0"/>
              <a:t>исследования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805981179"/>
              </p:ext>
            </p:extLst>
          </p:nvPr>
        </p:nvGraphicFramePr>
        <p:xfrm>
          <a:off x="214313" y="1357313"/>
          <a:ext cx="4214812" cy="5143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38781407"/>
              </p:ext>
            </p:extLst>
          </p:nvPr>
        </p:nvGraphicFramePr>
        <p:xfrm>
          <a:off x="4572000" y="1357313"/>
          <a:ext cx="4286250" cy="5143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50578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UID" val="{0310A2EC-D5C1-48ED-95AF-6261C56CB4F9}"/>
  <p:tag name="ISPRING_RESOURCE_FOLDER" val="C:\Users\nagel\Desktop\Классификация условий труда НА МАКЕТ\"/>
  <p:tag name="ISPRING_PRESENTATION_PATH" val="C:\Users\nagel\Desktop\Классификация условий труда НА МАКЕТ.pptx"/>
  <p:tag name="ISPRING_PROJECT_FOLDER_UPDATED" val="1"/>
  <p:tag name="ISPRING_SCREEN_RECS_UPDATED" val="C:\Users\nagel\Desktop\Классификация условий труда НА МАКЕТ\"/>
  <p:tag name="ISPRING_SCORM_RATE_SLIDES" val="0"/>
  <p:tag name="ISPRING_SCORM_PASSING_SCORE" val="0.000000"/>
  <p:tag name="ISPRING_ULTRA_SCORM_COURSE_ID" val="0BC09AD4-BF5D-47AF-AE8D-1138403E138B"/>
  <p:tag name="ISPRINGONLINEFOLDERID" val="0"/>
  <p:tag name="ISPRINGONLINEFOLDERPATH" val="Каталог"/>
  <p:tag name="ISPRINGCLOUDFOLDERID" val="0"/>
  <p:tag name="ISPRINGCLOUDFOLDERPATH" val="Каталог"/>
  <p:tag name="ISPRING_OUTPUT_FOLDER" val="C:\Users\nagel\Desktop\Запись_тест"/>
  <p:tag name="ISPRING_PRESENTATION_TITLE" val="Классификация условий труда НА МАКЕТ"/>
  <p:tag name="FLASHSPRING_ZOOM_TAG" val="78"/>
  <p:tag name="ISPRING_PRESENTER_PHOTO_0" val="jpg|/9j/4AAQSkZJRgABAQEAlgCWAAD/7gAOQWRvYmUAZAAAAAAA/9sAQwADAgIDAgIDAwMDBAMDBAUI&#10;BQUEBAUKBwcGCAwKDAwLCgsLDQ4SEA0OEQ4LCxAWEBETFBUVFQwPFxgWFBgSFBUU/8AAFAgBeQF5&#10;BEMRAE0RAFkRAEsRAP/EAB8AAAEFAQEBAQEBAAAAAAAAAAABAgMEBQYHCAkKC//EALUQAAIBAwMC&#10;BAMFBQQEAAABfQECAwAEEQUSITFBBhNRYQcicRQygZGhCCNCscEVUtHwJDNicoIJChYXGBkaJSYn&#10;KCkqNDU2Nzg5OkNERUZHSElKU1RVVldYWVpjZGVmZ2hpanN0dXZ3eHl6g4SFhoeIiYqSk5SVlpeY&#10;mZqio6Slpqeoqaqys7S1tre4ubrCw8TFxsfIycrS09TV1tfY2drh4uPk5ebn6Onq8fLz9PX29/j5&#10;+v/aAA4EQwBNAFkASwAAPwD9U6/VOv1Tr9U6KKKKKKKKKKKKKKKKKKKKKKKKKKKKKKKKKKKKKKKK&#10;KKKKKKKKKKKKKKKKKKKKKKKKKKKKKKKKKKKKKKKKKKKKKKKKKKKKKKKKKKKKKKKKKKKKKKKKKKKK&#10;KKKKKKKKKKKKKKKKKKKKKKKKKKKKKKKKKKKKKKKKKKKKKKKKKKKKKKKKKKKKKKKKKKKKKKKKKKKK&#10;KKKKKKKKKKKKKKKKKKKKKKKKKKKKKKKKKKKKKKKKKKKKKKKKKKKKKKKKKKKKKKKKKKKKKKKKKKKK&#10;KKKKKKKKKKKKKKKKKKKKKKKKKKKKKKKKKKKKKKKKKKKKKKKKKKKKKKKKKKKKKKKKKKKKKKKKKKKK&#10;KKKKKKKKKKKKKKKKKKKKKKKKKKKKKKKKKKKKKKKKKKKKKKKKKKKKKKKKKKKKKKKKKKKKKKKKKKKK&#10;KKKKKKKKKKKKKKKKKKKKKKKKKKKKKKKKKKKKKKKKKKKKKKKKKKKKKKKKKKKKKKKKKKKKKKKKKKKK&#10;KKKKKKKKKKKKKKKKKKKKKKKKKKKKKKKKKKKKKKKKKKKKKKKKKKKKKKKKKKKKKKKKKKKKKKKKKKKK&#10;KKKKKKKKKKKKKKKKKKKKKKKKKKKKKKKKKKKKKKKKKKKKKKKKKKKKKKKKKKKKKKKKKKKKKKKKKKKK&#10;KKKKKKKKKKKKKKKKKKKKKKKKKKKKKKKKKKKKKKKKKKKKKKKKKKKKKKKKKKKKKKKKKKKKKKKKKKKK&#10;KKKKKKKKKKKKKKKKKKKKKKKKKKKKKKKKKKKKKKKKKKKKKKKKKKKKKKKKKKKKKKKKKKKKKKKKKKKK&#10;KKKKKKKKKKKKKKKKKKKKKKKKKKKKKKKKKKKKKKKKKKKKKKKKKKKKKKKKKKKKKKKKKKKKKKKKKKKK&#10;KKKKKKKKKKKKKKKKKKKKKKKKKKKKKKKKKKKKKKKKKKKKKKKKKKKKKKKKKKKKKKKKKKKKKKKKKKKK&#10;KKKKKKKKKKKKKKKKKKKKKKKKKKKKKKKKKKKKKKKKKKKKKKKKKKKKKKKKKKKKKKKKKKKKKKKKKKKK&#10;KKKKKKKKKKKKKKKKKKKKKKKKKKKKKKKKKKKKKKKKKKKKKKKKKKKKKKKKKKKKKKKKKKKKKKKKKKKK&#10;KKKKKKKKKKKKKKKKKKKKKKKKKKKKKKKKKKKKKKKKKKKKKKKKKKKKKKKKKKKKKKKKKKKKKKKKKKKK&#10;KKKKKKKKKKKKKKKKKKKKKKKKKKKKKKKKKKKKKKKKKKKKKKKKKKKKKKKKKKKKKKKKKKKKKKKKKKKK&#10;KKKKKKKKKKKKKKKKKKKK5Dxh8XPCHgDUYrDxBrtvpd3LEJkimDZZCSN3APdSPwqKW6igOHcKcZwa&#10;hmu4bdgskgQkZwaK6fT7+31Wwtr20lE9rcxrNFKvR0YZUj6givz98ef8FjfA/gPxx4h8NXHgLXrq&#10;fRtQuNPkniuIQkjRSNGWUE5wSuea/P3x5/wWN8D+A/HHiHw1P4C166n0bULjT5J4riEJI0UjRllB&#10;OcErkZoqxWD/AMPufAX/AETvxF/4Ewf41hf8PufAX/RO/EX/AIEwf40UUf8AD7nwF/0TvxF/4Ewf&#10;40f8PufAX/RO/EX/AIEwf40UUf8AD7nwF/0TvxF/4Ewf40f8PufAX/RO/EX/AIEwf40UUo/4LceA&#10;iQP+Fd+Iuf8Ap5g/xpR/wW48BEgf8K78Rc/9PMH+NFFforoGrJr+h6dqcaNFHe28dwqN1UOoYA/n&#10;X6K6Bqya/oenanGjRR3tvHcKjdVDqGAP50UVfq/RRRRRRRRRRRRRRRRRRRRRRRRRRRRRRRRRRRRR&#10;RRRRRRRRRRRRRRRRRRRRRRRRRRRRRRRRRRRRRRRRRRRRRRRRRRRRRRRRRRRRRRRRRRRRRRRRRRRR&#10;RRRRRRRRRRRRRRRRRRRRRRRRRRRRRRRRRRRRRRRRRRRRRRRRXwl+3n/yVXRP+wPH/wCjpqxta/4+&#10;E/3P6msHX/8Aj6T/AHP6mivsX4W/8kz8Jf8AYJtP/RK1/Nj+0R/yX74lf9jLqX/pVJX8237Q/wDy&#10;X34lf9jLqX/pTJRXUV59Xn1FFFFFFFFFFLH99fqKWP76/UUUV/UJ8OP+Se+GP+wZbf8Aopa/qE+H&#10;H/JPfDH/AGDLb/0UtFFdHXR0UUUUUUUUUUUUUUUUUUUUUUUUUUUUUUUUUUUUUUUUUUUUUUUUUUUU&#10;UUUUUUUUUUUUUUUUUUUUUUUUUUUUUUUUUUUUUUUUUUUUUUUUUUUUUUUUUUUUUUUUUUUUUUUUUUUU&#10;UUUUUUUUUUUUUUUUUUUUUUUUUUUUUUUUV8Jft5/8lV0T/sDx/wDo6asbWv8Aj4T/AHP6msHX/wDj&#10;6T/c/qaK+xfhb/yTPwl/2CbT/wBErX82P7RH/JfviV/2Mupf+lUlfzbftD/8l9+JX/Yy6l/6UyUV&#10;1FefV59RRRRRRRRRRSx/fX6ilj++v1FFFf1CfDj/AJJ74Y/7Blt/6KWv6hPhx/yT3wx/2DLb/wBF&#10;LRRXR10dFFFFFFFFFFFFFFFFFFFFFFFFFFFFFFFFFFFFFFFFFFFFFFFFFFFFFFFFFFFFFFFFFFFF&#10;FFFFFFFFFFFFFFFFFFFFFFFFFFFFFFFFFFFFFFFFFFFFFFFFFFFFFFFFFFFFFFFFFFFFFFFFFFFF&#10;FFFFFFFFFFFFFFFFFfCX7ef/ACVXRP8AsDx/+jpqxta/4+E/3P6msHX/APj6T/c/qaK+xfhb/wAk&#10;z8Jf9gm0/wDRK1/Nj+0R/wAl++JX/Yy6l/6VSV/Nt+0P/wAl9+JX/Yy6l/6UyUV1FefV59RRRRRR&#10;RRRRSx/fX6ilj++v1FFFf1CfDj/knvhj/sGW3/opa/qE+HH/ACT3wx/2DLb/ANFLRRXR10dFFFFF&#10;FFFFFFFFFFFFFFFFFFFFFFFFFFFFFFFFFFFFFFFFFFFFFFFFFFFFFFFFFFFFFFFFFFFFFFFFFFFF&#10;FFFFFFFFFFFFFFFFFFFFFFFFFFFFFFFFFFFFFFFFFFFFFFFFFFFFFFFFFFFFFFFFFFFFFFFFFFFF&#10;FFFFfCX7ef8AyVXRP+wPH/6OmrG1r/j4T/c/qawdf/4+k/3P6mivsX4W/wDJM/CX/YJtP/RK1/Nj&#10;+0R/yX74lf8AYy6l/wClUlfzbftD/wDJffiV/wBjLqX/AKUyUV1FefV59RRRRRRRRRRSx/fX6ilj&#10;++v1FFFf1CfDj/knvhj/ALBlt/6KWv6hPhx/yT3wx/2DLb/0UtFFdHXR0UUUUUUUUUUUUUUUUUUU&#10;UUUUUUUUUUUUUUUUUUUUUUUUUUUUUUUUUUUUUUUUUUUUUUUUUVn6v4g0vw/b+fqmpWmmw/8APS7n&#10;WJfzYims6oMswUepOKa8ixjLMFHqTiivPtY/ad+GOiMVn8W2kzDtaJJcZ/GNSKgbULdOsoP05qu+&#10;p2qdZlP05ormrj9tH4ZQsQl9fzgfxR2TgH88Uw6tbj+Jj+FRHWrUfxMfotFRx/tr/DVyAbjUo/dr&#10;M/0JpP7Wt/Vvyo/tu29W/wC+aK2LD9rj4WX7Bf8AhJDbue09nOv67MfrT11O2b/lpj6g09dXtW/5&#10;a4+qmirvij9pnwB4f8K3ms2viCx1eSFf3dhaTqZ5nPQBTyB6kjAFLJqECRlw6vj+EHk0sup28cTO&#10;JFfH8Knk0V8c+NP2tPiL4w1GRrTVW0KzZiIrPTVClQemXxuY++QPQCsuXU55W4bYOwWsefV7mZjh&#10;/LXsFor1bwf4p/aF+H+jp4h1nSZ/EHh9UE1xZ3zxm5WLGSw2nzFOPUHHdasxSX0Kb3UunUg9cVbh&#10;l1G3TzHQyR9SrYziivqH4eePtK+JnhOy1/R5S9rcL80b43wuPvI47MD/AEI4IrQgmW4iDoeD+lad&#10;vcJcxLIhyD+lJXSVJUtLRRRRRRRRRRRRRRRRRRRRRRRRRRRRRRRRXM658TfCPhnUXsNX8TaTpl6g&#10;DNb3d5HHIoIyCVJzyKje4ijbDSKp9CcVE9zDE215UVvRmAorY0XXNO8R6bFqGlX1vqNjLny7m1kE&#10;kb4JBww4OCCPwr4M/af/AOCqtp+zd8bfEHw9b4cSeITpK25/tFNaEAl82COb7nkNjHmbfvHOM8dK&#10;+Df2nv8Agqtafs3/ABs8QfD0/DmTxEdJW3P9oprQgEvmwRzfc8hsY8zb945xnjpRV6vK/wDh+RZ/&#10;9Een/wDCiH/yNXlf/D8iz/6I9P8A+FEP/kaiij/h+RZ/9Een/wDCiH/yNR/w/Is/+iPT/wDhRD/5&#10;Gooo/wCH5Fn/ANEen/8ACiH/AMjUf8PyLP8A6I9P/wCFEP8A5GorwX4+/swSfG3xXY6yniJdIFtZ&#10;LaeS1n527Du27O9cffxjHaqV7/wW4s7yQN/wqGZcDGP+EhB/9tqoah/wW0tL6VX/AOFRTJhduP8A&#10;hIAf/baivZfCuinw14Y0jSDN9oNhZw2plC7d+xAu7GTjOM4zX5ofEbxYPHvxB8TeJltjZDWdTudR&#10;FsX3+V5srSbN2BnG7GcDOOgr80viL4sHjz4geJvEq2xshrOp3OoC2L7/ACvNlaTZuwM43YzgZx0o&#10;rVrnq56iiiiiiiiiihTtYH0NCnawPoaKK/Uvw1/wWxtPD/h3S9LPwjmnNlaxW3m/8JAF37EC5x9m&#10;4ziv1L8Nf8FsbTw/4d0vSz8I5pzZWsVt5v8AwkAXfsQLnH2bjOKKK0v+H5Fn/wBEen/8KIf/ACNW&#10;l/w/Is/+iPT/APhRD/5Gooo/4fkWf/RHp/8Awoh/8jUf8PyLP/oj0/8A4UQ/+RqKKP8Ah+RZ/wDR&#10;Hp//AAoh/wDI1H/D8iz/AOiPT/8AhRD/AORqKK6T4af8FlrT4i/Ebwt4UX4UzWDa5qlrpgujrwkE&#10;PnSrHv2/ZxuxuzjIzjqK6T4af8FlrT4i/Ebwt4UX4UzWDa5qlrpgujrwkEPnSrHv2/ZxuxuzjIzj&#10;qKKK/Sev0nooooooooooooooooooooooooooooooooooooorzbxz+0T4A+Ht3JZ6rr8L38Zw1pZq&#10;08in0baCFPsxFV5r6CA4Zxu9BzVafUbe3O15Bu9ByaKwNC/a7+G2uTiI6pc6fk48y8tHWPPbLAED&#10;8SKYmp27nG4r9RUcer20hxvK/wC8KQnFaXxK/aW8EfDfTUmk1OLWb2aMSW9lpsiytICOGLA7VU+p&#10;PToDTri/ht1yW3E8gLzTrnUoLZclg7EZCrzmgEEZByK+T/Hf7YXj7x1cm00Mjw7aSNtSDTgXuHz0&#10;BkIzn/dC1mzapNMcJ+7HovWsmfWbic4j/dg9l5P50tY2ifs5/Ff4mXJv7vTLxDLy17rs5jY/UOd5&#10;/KmJYXNwdxU893NMTTbu6O5lbn+KQ4or0fRf2A9cnVTq3iqwsj3FpbvPj/vopVhNFc/elUfQZqyn&#10;h9z9+ZV+gzRXUW37AOkKo+0eLryVu5jtEQfqxqQaKneUn8KlHh9O8zH6CipZf2AtCIPl+K9QU/7V&#10;uh/qKDoqf89W/KlOgR9pW/KisXUf+CfsgUtY+NFduyXGn7R/30JD/KmtonpN+a1G3h/+7P8Amv8A&#10;9eivAfjN8HdS+C3iG10jUry3vnubcXSTWwYLt3MuDuA5yp9eoqld2rWjhGIbIzkVQvbNrKQIxDZG&#10;cimBsyleOFB/PP8AhXOeBNbtvDXjbQNWvYftNnY38FzNEBkuiSBmGPoKjhcRzIxGQrAkVFA4injd&#10;hkKwJFPr9JtQ+PHgGy8KvrreJ9OmsvK8xY4p1aZzj7gjzu3dtpGR3xW815Cse/zFK4zwea6Vr+3W&#10;LzPNUrjPB5/Kivkn9mf9ovRvhbqXiK01yK6h0bVLlbm3W1QOtq+WDZGQcFdg4B+4OKzdPvkt2kD5&#10;CMcjHasjTNSS1aRZMhHORjtSd6+zPBnxT8J/EGIN4f16z1F8bjAkm2ZR6mNsMPxFasVxFOPkcN7d&#10;62obqK4H7uRW9h1/KlrqqkqWiiiiiiiiiiiiiiiiiiiiiiiiiiiiivzr/bK/5Lxq3/Xvbf8Aopaw&#10;tV/4/W+g/lXO6z/x/v8AQfyor6w/ZC/5N+8Nf711/wClMtfgz/wU5/5PW8ff7mn/APpDBX4Of8FN&#10;f+T0/H3+5p//AKQ29FeyV8tV8uUUUUUUUUUUUUUUUUUUUUUUUUUUUUUUUUUUUUUUUUUUUUUUUUUU&#10;V6V+zJ/ych8K/wDsatL/APSuKvSv2ZP+TkPhX/2NWl/+lcVFFf0ujpX9Lo6UUUtLRRRRRRRRRRRR&#10;RRRRRRRRRRRRRRRRRXy3+2F8frzwekfg3w7ctbandReZfXcTEPBG33UUjozDJJ6gYx14ztUvTDiK&#10;M4YjkjtWXrGoNCBDGcORliOwor5N+FPhi28cfErw7ot/KUtL69SOdg2GZc5YA+pAwD6msy2jE1xG&#10;jHhjzWRaRCe5jRjwzYNFfqFpnhjSNG0VNIstNtbbTETyxaRxKI9vcFcYOe+etdEsaom1VAX0ArqF&#10;iRE2KoC9MAcUV8AftE/D7w54G+Oy6WGfT/Dt75N1KtqoZrRHYiQIvoMMwXtkVi30EcN5t+7G2Ccd&#10;qwNRt44L/Z92NsE47VFLmMGRFLMOSo/i/wDr19rfDP4NeDPhtp8D+HtLgMzID/aUuJbiUEdfM9D6&#10;Lge1a1vaxW4HlqM/3upNbVtZw2qjy0Gf7x5J/Gno6yIrowZWGQwOQRXe1NVinUUUUUUUUUUUUUUU&#10;UV83ftnfCC98c+GLHxHo9u11qOjh1ngjBLy27YJKgdSpGcehb0qhqtqZoxIgyydR6is3WrNp4lkQ&#10;ZZOoHcVBPILdxM3EeNrtjoOxPsOfzz0FfBpGDWNWDU9KiNIwVQWYnAA5JNFFIzBFLMQqgZJPQV9X&#10;/D39iJvFHw6tb/XNSudB8QXTNNHD5QkWKIgbFkQ4O7gn7wxuAIyDWlBpHmQAuxRzzjHQVrW+h+bb&#10;BpGMch5xjoPeooGaUtJyEbAQE9h3/HP5AVwnjX9kf4i+AJvtumQDXbeI70uNIc+cmOh8s4bP+7u+&#10;tQzaZPCcqN4HdetV59Iubc7kHmAd06/lU1R+C/2r/iP8ObkWOpXDa1bwnY9prKMZk9R5nDg/7xP0&#10;oi1K4gOGO8Ds/WiHVrm2O1zvA7P1or6c+G37Yfgfxx5VtqczeGNTbA8q/YeQx/2Zhxj/AHgtaEGq&#10;QzYDHy29G6fnWnbaxBPgMfKb0bp+dFe5QTxXUKSwyLLE4DK6MCrA9CCOtWwcirwIIyORRUlLS0UU&#10;UUUUUUUUUUUUUUV+df7ZX/JeNW/697b/ANFLWFqv/H630H8q53Wf+P8Af6D+VFfWH7IX/Jv3hr/e&#10;uv8A0plr8Gf+CnP/ACet4+/3NP8A/SGCvwc/4Ka/8np+Pv8Ac0//ANIbeivZK+Wq+XKKKKKKKKKK&#10;KKKKKKKKKKKKKKKKKKKKKKKKKKKKKKKKKKKKKKKKK9K/Zk/5OQ+Ff/Y1aX/6VxV6V+zJ/wAnIfCv&#10;/satL/8ASuKiiv6XR0r+l0dKKKWlooooooooooooooooooooooooooooor8vv2g9Sn1X41+Mprgs&#10;zpqMsA3f3YzsX/x1RXPXzFruUn+9iuX1Fi99MT/eI/KiuG0zUrnR9Rtb+yma3u7aVZoZkOGR1OVI&#10;+hFQqxRgwOCDkGoFYowZTgg5Bor6p039vvUYNBWG98KQXWrqm37VHdmOJmx94x7CR9A34itFdaYJ&#10;gxAt654rVXX2EeGhBf1DcUV81+OfG2q/EPxRfa/rMwmv7ttzbBhEAGFVR2UAAD+pqhNM08hdzljW&#10;bPO9zK0jnLGiv0h/Z61GfVPgp4PnuSTKLBIst1KplF/RRW9YsWtIieu2uj09i9lCT124qnpUhktW&#10;yc7ZpUGOwEjAD8AAK9EqerNXKKKKKKKKKKKKKKKKKKKKK8r8a/sx/Dzx3fSX17oa2l9IS0k9hIYC&#10;5PUsq/KT7kZqtNp8EzbmTDeq8VUn0y3nbc0eGPUqcVTbTQufs9xNag9VjIK9OgDAhfwxU/gT9nDw&#10;B8PL6O+0vQ0l1CM7o7u9dp3Q9iu7hT7gA0sNhBA25U+b1PNLBp1vbNuSP5h3bmlj08AqZ55boqcj&#10;zSAPyUAHpkZHFem1Yq1VuiiiiuV8b/C3wr8RrUweIdEtdQONqzsm2ZP92RcMPwNRzW8c4w6BvfvU&#10;U9rFcjEiBvfv+dFfL3xJ/YSubfzbvwTqouk5I07UiFf6LKBg/RgPrWdcaMRkwtn/AGW/xrLudBIy&#10;YHz/ALLf40V49oHj74mfs5a4dPc3mlhTl9L1FC9tKM8lQeMH+8hH1qqk9xYPt5X/AGW6Gqcdxdaa&#10;+3lP9huhor6l+Ff7Z3hXxkYbLxEv/CMao2F8yZt1rIfaT+D/AIEAB/eNaNtqsU2A/wC7b36VqWut&#10;RT4WT90/v0P40V9CQzR3ESSxOssTgMrochgehBq6DkVoA5GR0op9LS0UUUUUUUUV+df7ZX/JeNW/&#10;697b/wBFLWFqv/H630H8q53Wf+P9/oP5UV9Yfshf8m/eGv8Aeuv/AEplr8Gf+CnP/J63j7/c0/8A&#10;9IYK/Bz/AIKa/wDJ6fj7/c0//wBIbeivZK+Wq+XKKKKKKKKKKKKKKKKKKKKKKKKKKKKKKKKKKKKK&#10;KKKKKKKKKKKKKK9K/Zk/5OQ+Ff8A2NWl/wDpXFXpX7Mn/JyHwr/7GrS//SuKiiv6XR0r+l0dKKKW&#10;looooooooooooooooooooooooooooor8+f2yfhvc+Efilca5HC39la6BcRygfKswAEiE+uRu/wCB&#10;exrE1WAxXJfHyvz+Nc9rNsYboyAfJJzn370V4FVKqFFFFFFafhrw7feLdfsNH0yE3F9ezLDFGO5J&#10;6n0A6k9gCadHG0rqijLE4FOijaaRUUZZjgVFdXC2sDysCQOijqxPAA9ycAfWv1W8F+GofBvhHR9D&#10;gO6LT7WO2Df3iqgFvxOT+NdHFGIokQdFGK6uGIQwpGOigCmWFu1taRo+3zOWkKZwXJyxGe2Sa2qf&#10;T6sUUUUUUUUUUUUUUUUUUUUUUUUUUUUUUUUUUUUUUUUUUUUVj+KPCGi+NdLfTtd0y21Szf8A5Z3C&#10;Btp9VPVT7jBpkkSSrtdQw9DTJYUnQrIodfQ0V8q/FP8AYXJd73wJfgKTk6XqL/dH+xL/AEb/AL6r&#10;OuNH7wt/wFv8ayrrQv4oG/4A3+NFerfs9/A7xL8JbFU1bxhPfQOpJ0aBd1rEx7qzjd/3yFz3zVmx&#10;tJLVcNKWH90dBVvTrGSzXDzFh/cHQUV7ZVurtFFFFFFFFFfnX+2V/wAl41b/AK97b/0UtYWq/wDH&#10;630H8q53Wf8Aj/f6D+VFfWH7IX/Jv3hr/euv/SmWvwZ/4Kc/8nrePv8Ac0//ANIYK/Bz/gpr/wAn&#10;p+Pv9zT/AP0ht6K9kr5ar5coooooooooooooooooooooooooooooooooooooooooooooooooor0r&#10;9mT/AJOQ+Ff/AGNWl/8ApXFXpX7Mn/JyHwr/AOxq0v8A9K4qKK/pdHSv6XR0oopaWiiiiiiiiiii&#10;iiiiiiiiiiiiiiiiiivP/j1pOjar8JPE51uzjvLW1sZrmNWHzJKqEoyns2cDPvjoTUF4qNbSbxkB&#10;SfxqvfojWku9dwCk/jRX50fDr4Ya/wDFXVbnTvDlql1d29ubl0klWMbAyrwzEDOWHH1rCgt3uWKx&#10;jJAzzXOW1rJduVjGSBnk4prMVBO0t7CvSNE/Yw+JmqXaxXen2ekRE8zXV5G4A+kZY/pVhNJuGOCo&#10;UepNWU0W6Y4Kqg9S3+FMeVwwCws2R94kAD685/Svq/4F/s26H8GImvPNOr+IJk2SahKm0Rqeqxrz&#10;tHqckn2HFaVnYJaDP3nP8RrWsdNjshnO+Q9WP9KjS2LzLNOQ7r9xB91D3I9TzjPp0xk59gq1VyrN&#10;FFFFFFFFFFFFFFFFFFFFFFFFFFFFFFFFFFFFFFFFFFFFFFFFFFFFFFFFFFFFFFFFFFFFFFFFfAP7&#10;XfhPW9W+N+q3Nlo9/eW7W9uBLBbO6EiMZ5AxWLqcTveMVRiMDkCuf1iJ3vmKozDA5A9qK3fhR8f/&#10;ABr8LPAmneGYfh1e6hHZmQi4kSZC2+Rn6BD03Y/Cvhn9pD/gl/pn7RXxi13x/d+N9Q0WfVRAGsod&#10;OWVY/KgSIYYuCciPPTvXw1+0d/wTC0z9oj4w654+uvG2oaNPqggDWUOnLKsflQJEMMXBORHnp3or&#10;rv8AhsHx1/0S26/8j/8AxuvM/wDhyjof/RS9U/8ABQn/AMcrzT/hyton/RStU/8ABQn/AMcoo/4b&#10;B8df9Etuv/I//wAbo/4co6H/ANFL1T/wUJ/8co/4craJ/wBFK1T/AMFCf/HKKP8AhsHx1/0S26/8&#10;j/8Axuj/AIco6H/0UvVP/BQn/wAco/4craJ/0UrVP/BQn/xyis3Uv25/EWizrDqHgJLGVl3rHc3E&#10;kbFc4yAUHHB/Kmv/AMEVtBThvidqan30lP8A45TX/wCCLegx8N8TNTU++koP/alFfV/hPWm8SeFt&#10;H1Z4hA9/Zw3RiU5CF0DYz3xmvzI+JPhRPAfxE8UeGorhruPRtUutPW4ZdplEUrRhiOxO3OPevzM+&#10;JHhRPAnxD8UeGo7hruPR9UudPW4ZdplEUrIGI7E7c496K1q5yucooooooooopDwKAMkD1oAyQPWi&#10;vlbU/wBrjxvZajdW8fwxupo4ZWjWQed8wBIB/wBX3r9SvDf/AARn0XXvDul6k3xI1OJry1iuDGNJ&#10;Qhd6BsZ8znrX6j+G/wDgjXouu+HtL1JviNqcTXlrFcGMaShC70DYz5nvRVb/AIbB8df9Etuv/I//&#10;AMbrS/4co6H/ANFL1T/wUJ/8crR/4craJ/0UrVP/AAUJ/wDHKKP+GwfHX/RLbr/yP/8AG6P+HKOh&#10;/wDRS9U/8FCf/HKP+HK2if8ARStU/wDBQn/xyij/AIbB8df9Etuv/I//AMbo/wCHKOh/9FL1T/wU&#10;J/8AHKP+HK2if9FK1T/wUJ/8cortvg/+0P4o+I3jWDRdV8DT6FZyRSSG8k83ClRkD5kA5+tdR8Lv&#10;+CPui+AviR4X8UJ8RdSuZND1O21Nbd9LRVlMMqyBCfM4B24z711Pws/4JAaN4E+JPhfxOnxE1K5f&#10;Q9TttTWB9LRVlMMqyBCfM4B24z70V77X6SV+k9FFFFFFFFFFFFFFFFFFFFFFFFFFFFFFFFFeVftS&#10;3bWXwF8WyKdpMEUefZpkU/zqtqJxZS/T+tVNUO2wmPsB+tFeB/sAWavr3jC6I+eO2t4wfZmcn/0A&#10;VS0QfPKfQAVQ8Pr+8mPoAKK+0a1q2qKKKKKKKKKKKKKKKKKKKKKKKKKKKKKKKKKKKKKKKKKKKKKK&#10;KKKKKKKKKKKKKKKKKKKKKKKKKKKKKKKKKKKTAPaiiijA9BRRRRgegoooowPQUUUUYHoKKKK+E/28&#10;+Piron/YHT/0dNWNrX/Hwn+5/U1g6/8A8fSf7n9TRX2L8Lf+SZ+Ev+wTaf8Aola/mx/aI/5L98Sv&#10;+xl1L/0qkr+bb9of/kvvxK/7GXUv/SmSiuorz6vPqKKKKKKKKKKWP76/UUsf31+oopMD0r+oT4cf&#10;8k98Mf8AYMtv/RS1/UJ8OP8Aknvhj/sGW3/opaKMD0FdHXR0UYHoKKKKMD0FFFFGAO1FFFLRRRRR&#10;RRRRRRRRRRRRRRRRRRRRRRRRRRRRRRXlP7U1q138BPFqKMkQxSfgs0bH+VVtRGbKX6f1qpqgzYTf&#10;QfzorwX/AIJ/3aprvjC2z80lvbyAeys4P/oQqloh+eUewqh4fPzzD1AP86K+0K1q2qKKKKKKKKKK&#10;KKKKKKKKKKKKKKK87+Pvj7Uvhl8LtV8RaQlvJfWrwqi3KFkw0qocgEHox71Beztb2zSLgsMdfrVa&#10;/uGtbV5EwWGOv1or5HP7c3xD/wCfXRB/26yf/HKzP7Yn9E/Ksn+3bj+7H+R/xor6z074g3cXwQtv&#10;HWoF5rgaOupT21ttRWby9xVcqcD65rTWci0EzcnZuIH0rWW4IsRO3J2biB9KKh+A3xmh+NOg6jqM&#10;NhPYC0uRblJ5VkLfKGyCqr60lndi7RmClcHHJpLC9F7GzBSuDjk0V6fVirVFFFFFFFFFFFFFFFFF&#10;FFFFFFFFFFFFFFFFFFFFFFFFef8AjP4lS+F/iX4J8MJZiePxAbkPP5m3yvLQMPl2nOc+oqGW48u4&#10;hjxnfnn0xVea58q5gi258zPOemKK9AqarFFFFFFFFFFfCX7ef/JVdE/7A8f/AKOmrG1r/j4T/c/q&#10;awdf/wCPpP8Ac/qaK+xfhb/yTPwl/wBgm0/9ErX82P7RH/JfviV/2Mupf+lUlfzbftD/APJffiV/&#10;2Mupf+lMlFdRXn1efUUUUUUUUUUUsf31+opY/vr9RRRX9Qnw4/5J74Y/7Blt/wCilr+oT4cf8k98&#10;Mf8AYMtv/RS0UV0ddHRWf4h1B9J0DUr6NQz21tJMqt0JVSQDj6U122ox9BmmyNsRm9ATRXinwB+N&#10;GqfGLwp4o1DULWHT59M+WH7HLLg5RmydzHuKqWN211HIzAKV6Yqlp9697DKzAKV6YJor5q8BftI/&#10;EjVvHvh2xu/FNxNaXOpW8MsRiiAdGlUMOF7gmqEF/cNPGDISCwBGB61mW+pXL3EStKSCwBGB60V+&#10;h4rcroqKWiiiiiiiiiiiiiiiiiiiiiiiiiiiiiiiuT+LGinxF8MvFWmqu6S4024SMD+/5ZK/rior&#10;lPMt5F9VNRXaeZbSr6qf5UV8W/sP64NL+Mkti7YGo6dNCqnu6lZB+iNWVo77boj+8pFYmhybbwr/&#10;AHlI/rRX39W1XQUUUUUUUUUUUUUUUUUUUUUUUUUV41+18uf2f/Eh9GtT/wCTMdVNU/48ZPw/mKpa&#10;v/yD5fw/mKK/OGsKucor9DZOf2NB/wBioP8A0RW5/wAwr/tl/SuhP/IG/wC2P9KK5H9gZs+B/Eo9&#10;NQX/ANFiotF/1Mn+9/SodA/1Ev8Avf0or6krRrVooooooooooooooooooooooooooooooooooooo&#10;oooorwr4vH/jIr4O/wC9f/8Aopap3X/H9af8C/lVC8/5CNl/wL+VFe61cq/RRRRRRRRRXwl+3n/y&#10;VXRP+wPH/wCjpqxta/4+E/3P6msHX/8Aj6T/AHP6mivsX4W/8kz8Jf8AYJtP/RK1/Nj+0R/yX74l&#10;f9jLqX/pVJX8237Q/wDyX34lf9jLqX/pTJRXUV59Xn1FFFFFFFFFFLH99fqKWP76/UUUV/UJ8OP+&#10;Se+GP+wZbf8Aopa/qE+HH/JPfDH/AGDLb/0UtFFdHXR0Vh+Ojt8E+ID6afcf+i2pk3+qf/dNRz/6&#10;mT/dP8qK+Xf2JePh58QP95f/AEU9Z2j/AOom/wA9qzND/wCPa4+v9KK+YPhocfErwsf+ota/+jlr&#10;Pt/+PiL/AHh/Osq1/wCPmH/fH86K/VwdK6SusopaKKKKKKKKKKKKKKKKKKKKKKKKKKKKKKKRlDKV&#10;IyCMUUUV+adhI3wS/aOTzR5NvpGslGPT/RmYgn8Ymz+NYC/6Jf8APRX/AE//AFVzS/6DqXPAR/0/&#10;/VRX6WKwZQQcg81v10tFLRRRRRRRRRRRRRRRRRRRRRRRXj37XK7v2fPFXt9lP/k1FVXU/wDjxl/D&#10;+Yqnq/8AyD5fw/mKK/N2sGubor9DH/5Mz/7lQf8Aoitz/mFf9sv6V0J/5A3/AGx/pRXH/sCH/ijP&#10;FA/6f4//AEXUWi/6mT/eqHQP9RL/AL39KK+p60a1aKKKKKKKKKKKKKKKKKKKKKKKKKKKKKKKKKKK&#10;KKKKKK8J+L//ACcX8Hf96/8A/Ra1Tuv+P60/4F/KqF5/yErL/gX8qK92q5V+iiiiiiiiivhL9vP/&#10;AJKron/YHj/9HTVja1/x8J/uf1NYOv8A/H0n+5/U0V9i/C3/AJJn4S/7BNp/6JWv5sf2iP8Akv3x&#10;K/7GXUv/AEqkr+bb9of/AJL78Sv+xl1L/wBKZKK6ivPq8+oooooooooopY/vr9RSx/fX6iiiv6hP&#10;hx/yT3wx/wBgy2/9FLX9Qnw4/wCSe+GP+wZbf+ilooro66Oiuf8AiCdvgLxIfTTbg/8AkJqZN/qZ&#10;P901Hcf6iT/dP8qK+YP2Jzj4c/EE+4/9FPWdpH+on/z2rL0T/j2uP89qK+X/AIcHHxG8MH01W2/9&#10;GrWdb/6+P/eH86y7b/j5i/3x/Oiv1eHSulrrKKWiiiiiiiiiiiiiiiiiiiiiiiiiiiiiiiiiiivh&#10;T9ujwS2j/EPTvEkUeLbV7YRyOB/y2iwpz9UMePoax9Yh2zrIOjDB+orC12DZcLKBw4wfqKK+of2d&#10;PHa/EH4Q6DqDPvvLeEWV1zk+bH8pJ92G1v8AgVaFjN59qjdwMH61qadP9os427gbT9RRXpVWKs0U&#10;mR60UUUtFFFFFFFFFFFFFFFeRftZLu/Z/wDFY/2bc/8AkxFVXUv+PKX8P5iqerf8g+b8P5iivzZr&#10;Brm6K/Qxv+TM/wDuVf8A2jW5/wAwr/tl/Suh/wCYL/2x/pRXF/sBn/ik/FQ9L2I/+OGodF/1Un+9&#10;UOgf6mX/AHhRX1XWlWrRRRRRRRRRRRRRRRRRRRRRRRRRRRRRRRRRRRRRRRRRXhHxf/5OM+D3+9ff&#10;+i1qndf8f9p/wL+VULz/AJCVl/wL+VFe71cq/RRRRRRRRRXyP+178GfGfxG+IOlah4c0STU7OHTE&#10;geVJY0CuJZGIwzA9GH51mapaS3EytGm4BcdfesjWLKa5uEaNNyhME5HqaK5HTtC/aY0nT7aytE1O&#10;C1tolhiiWa1wiKMKBz2AFfP2t/sFfBTxJrV/q2pfDXTbvUb+4kurm4eSXdLK7FnY4fGSST+NfP2t&#10;/sFfBfxHrN/q2pfDXTbvUb+eS6ubh5ZN0srsWdjh+pJJ/GirH2H9qD+9qn/f61/xql/w7x+A3/RL&#10;dK/7+y//AByqX/DvD4Ff9Et0v/v7L/8AHKKPsP7UH97VP+/1r/jR/wAO8fgN/wBEt0r/AL+y/wDx&#10;yj/h3h8Cv+iW6X/39l/+OUUfYf2oP72qf9/rX/Gj/h3j8Bv+iW6V/wB/Zf8A45R/w7w+BX/RLdL/&#10;AO/sv/xyivWf2crf4wQ+KtRPxEN4dLNmfs/2iSFl87evTYc527utWrD/AIJ5fAASsZ/hbpW3HGZJ&#10;uv8A38q3pv8AwTx+ASzMbj4W6VtxxmSXr/38or6Fr6QsbGDTLK3s7aMQ21vGsUUa9FVRgD8AK+k7&#10;Gxg0yyt7O2jENtbxrFFGvRVUYA/ACiip6nornPiOdvw98Tn00y5P/kJqjn/1En+6f5VHc/8AHvL/&#10;ALp/lRXzD+xUcfDb4hH6f+inrP0j/UT/AOe1Zeif8e1x/ntRXy/8PDj4heGj/wBRO2/9GrWdB/r4&#10;/wDeH86y7b/j4i/3x/Oiv1gHSulrrKKWiiiiiiiiiiiiiiiiiiiiiiiiiiiiiiiiiiivI/2o/h43&#10;xD+EWqQ28Xm6jpuNQtQBySgO9R9ULgD1xVXUYPPtWAGWX5hVTVLf7TZuAMsvzCivj74C/tGXnwS0&#10;rX7JNO/tVL7ZLbRPJsSKccFm7kFcZA/ujp1rLs9Q+xJICNwPIyeAaxrHUzYRyAruB5GTgA0V6zo+&#10;h/H/AOOirqF5rb+DNFm+aNUZrQlD/dRP3jD/AHyMjua+S/j9/wAFQPhR8GNRudIttQufGevQEpJZ&#10;6AFaGFx/DJOSF9iF3kEYIFfJnx9/4Kf/AAq+Deo3OkW2oXPjLXYCUks9A2tDC4/hknJC+xC7yDwQ&#10;KK6i0/ZD8UQKJf8AhbutxXfXzIo5Bg/9/wDJr5nuf+C2l4L0m2+FI+yg8CTxARIw+ot8D9a+abj/&#10;AILYXq3pNt8Kx9lB4EniBg7D6i3wP1oq8uhfHX4TD7RZ6vafEnSI+Xs7oFLsr3Kk85/4E3+6a9t+&#10;C/8AwV9+F3jy/g07xVaah4Fu5WCia/xc2eT0BmQBl+rIFHc17b8F/wDgr58MfHV/Bp3iq11DwNdy&#10;sFE1/i5s8noDMgDL9WQKO5or074U/GjRPitazparLputWfy3uj3o2XFu3Q8fxLnjI/EA8V926Fr9&#10;h4k023v9Nu4b2zuI1lint5BJHIhGQysMhgR0Ir7u0HxDp/ibTbe/027hvLS4jWWKaCQSJIhGQysO&#10;GBHQiivQK0K0qKKKKK8n/aqXd8AvFg/6ZQn/AMjx1W1H/jyl+g/nVTVf+QfN9B/MUV+alYFc1RX6&#10;F/8ANmX/AHKv/tGtz/mFf9sv6V0P/MF/7Y/0orif2Am/4pjxYP8Ap7hP/jjVDov+rl+oqDw//qpv&#10;94UV9XVpVrUUUUUUUUUUUUUUUUUUUUUUUUUUUUUUUUUUUUUUUUUV4P8AGD/k434Pf719/wCi1qld&#10;f8f9r/wKqF5/yEbL/gX8qK94q7V+iiiiiiiiiiiiiiiiiiiiiiiiiiiiiiiiiiiiiiiiiuZ+Jx2/&#10;DfxWfTSro/8AkFqjuP8AUSf7p/lUVz/x7S/7h/lRXzF+xacfDP4iH2H/AKJes/Sf+Pef/PaszRP+&#10;PW4/z2or5f8AABx4+8OH/qJW/wD6NWs6D/Xx/wC8P51l2/8Ax8Rf7w/nRX6xDoK6WusopaKKKKKK&#10;KKKKKKKKKKKKKKKKKKKKKKKKKKKKK8Y/ai+M7fCTwKI9PkA8QaqWgsycHylA+eXHfaCAPdh2Bqpq&#10;N39lh+X77cD296pape/ZIPl/1j8L7e9FeVfsg/s82sthb+PPEtqtxNK2/S7SZcqig/69h3JP3c9B&#10;83cY/Jn/AIKeftw6lDrd/wDB3wJqL2Vvbr5fiLU7V8SSuw5tEYdFAI3kcknZwAwb8l/+CnH7b2ow&#10;63ffB/wLqL2UFuvl+ItTtnxJK7Dm0Rh0UAjeRySdnADBivryvzIJzX5mE5oooooopQjN0Un6ClCM&#10;3RSfoKK8f+NnwouNTeLxv4PxYeOtHHnQyRLxfRqPmgkH8WRkDP06Hj7K/wCCe37cWrfs8eOLDwp4&#10;k1GSf4c6pcCKRJ3JGlSucCePPRMn51HGCWHI5+yP+CfH7cGrfs8eObDwr4j1GSf4dancCKRJ3JGl&#10;yucCdM9EyfnXpglhyOSu1+F/j+z+J3gjTfEFmvlfaUxNATkwyqcOh+hBx6jB71+69pdJeW0c0ZDK&#10;4yCDmv3YsrtL61jnjIKuMgg5orq6mqeivK/2o13fAXxaP+mEZ/8AIyVW1H/jyl+n9aqap/x4TfT+&#10;tFfmhWBXNUV+hQ/5Mx/7lb/2jW5/zCv+2X9K6H/mC/8AbH+lFcP+wA2fD/i8elzB/wCgvUOi/wCr&#10;l+oqDw//AKub6iivrGtKtaiiiiiiiiiiiiiiiiiiiiiiiiiiiiiiiiiiiiiiiiivBvjAf+Mjvg9/&#10;vXv/AKLFUrr/AI/7X/gVULz/AJCVl/wL+VFe81dq/RRRRRRRRRRRRRRRRRRRRRRRRRRRRRRRRRRR&#10;RRRRRRXLfFRtvwx8XH00i7/9EtUdx/x7y/7p/lUV1/x6zf7h/lRXzJ+xhx8MPiN9P/aL1n6T/wAe&#10;8/8AntWZov8Ax63H+e1FfL3gM48deHj/ANRG3/8ARi1nQf66P/eH86yrf/Xx/wC8P50V+sg6Culr&#10;raKWiiiiiiiiiiiiiiiiiiiiiiiiiiiiiiiiiiivgT9pm9m+JX7S9t4bWQ+RDNaaTDjsXKlz9d0h&#10;H/ARXnvxi8ap4A8B+K/E8qh4tC0q51Ao3RhFE0mPx24rzj4y+NU8BeBvFfiaRQ8WhaVc35RujeVE&#10;0hH44xRX3lpunwaTp9rY2sSw2ttEsMUa9ERQAAPoBX80+u61e+JNb1DVtRuHu9Qv7iS6uJ5DlpJH&#10;YszH3JJNfzWa7rV54k1vUNW1G4e61C+uJLq4nkOWkkdizMfckk0VZqjVGiivXf2TvgYf2jvj94U8&#10;BvcPaWOoTtJe3EeN8dtEjSS7c8biqFR15YV67+yd8DD+0d8fvCngN7h7Sx1CdpL24jxvjtokaSXb&#10;njcVQqOvLCiiv6FPhx8FPAvwk8LQeHvCfhfTdG0qKMRmKC3XdLgY3SOctIx7sxJPc1/Qp8OPgp4F&#10;+EnhaDw94T8L6bo2lRRiMxQW67pcDG6RzlpGPdmJJ7miivzx/wCCsH7GHhHQvh23xg8GaRa+HtQs&#10;LqKHWrSwiEVvcxSuESbYvyrIJGQEgDcHJPI5/PH/AIKwfsYeEdC+HbfGDwZpFr4e1CwuoodatLCI&#10;RW9zFK4RJti/KsgkZASANwck8jkrw/4PoPB3xt+JfhCL5NPnkh1y0iHAQyqPOwOw3FR/wGvqn/gn&#10;J8T7r4pfsneCb+/mafULK3bTJ3Y5JNu7RKSe5Maxkn1Jr6n/AOCcXxPuvij+yh4Lvr+Zp9QsrdtN&#10;ndjkk27tEpJ7kxrGSfUmivcK+nK+nqK8v/acXd8CfFw/6dlP/kRKr6h/x5y/Squp/wDHhN9P60V+&#10;Zlc/XM0V+hK/8mY/9ysf/RVbY/5BX/bL+ldD/wAwX/tj/SiuF/4J/n/iS+MR6XFsf/HZKh0T7kv1&#10;FQeH/wDVzfUUV9aVp1rUUUUUUUUUUUUUUUUUUUUUUUUUUUUUUUUUUUUUUUUUV4L8Yf8Ak4/4Pf71&#10;7/6AKpXX/H/a/wDAqoXn/ISs/wDgX8qK96q7V+iiiiiiiiiiiiiiiiiiiiiiiiiiiiiiiiiiiiii&#10;iiiuT+LZ2/CvxkfTRrw/+QXqK5/49pf9w/yqG7/49Zv9xv5UV8zfsZHHwt+I5/2f/aL1n6T/AMe8&#10;/wDntWbov/Hpc/57UV8u+CDjxtoJ/wCohB/6MWs+H/XR/wC8KyoP9fH/ALw/nRX6zDoK6WutopaK&#10;KKKKKKKKKKKKKKKKKKKKKKKKKKKKKKKKKK/Pfx1N/wAI5+2Obi8+SOLxDazuW7IzRsD/AN8nNeKf&#10;tVaDc+JPgD8UtKtFL3d34d1COFF6s5t32r+JwPxrw79qvQrnxH8BvilpdorPd3Xh2/jhRerObd9q&#10;/icD8aK/Qcciv5wiMHFfzkEYOKKWiiiivaP2OvjpB+zl+0T4S8cXsTz6VaTPb6hHEMv9mlRo5GUd&#10;yobeB3Kgd69o/Y6+OkH7OX7RPhLxxexPPpVpM9vqEcQy/wBmlRo5GUdyobeB3Kgd6KK/og8D/EDw&#10;58SvDVn4g8L61Za5o12geG7spg6HIzg46MO6nBB4IBr+iDwP8QPDnxK8NWfiDwvrVlrmjXaB4buy&#10;mDocjODjow7qcEHggGiivz1/4K5ftY+FovhdN8HvD+qW+r+IdVuoZNXS1kEiWMELiVUkYHAkaRY8&#10;L1CqScZXP56/8Fcv2sfC0Xwum+D3h/VLfV/EOq3UMmrpayCRLGCFxKqSMDgSNIseF6hVJOMrkrw3&#10;wlcrqP7WvjV4l3LY6Hb2skg6B2ZHx+R/SvWP+CSug3OjfsiaJcXClV1G9vbuIN/c84xj8zGTXqv/&#10;AASU0G40f9kjRbidSq6je3t3EG/uecYx+ZjJor3KvtKvtWivM/2lF3fAzxgP+nPP/j61Xv8A/jzl&#10;+lVdS/48Zv8Ador8yK5+uZor9CY/+TMD/wBiuf8A0VW2P+QT/wBsv6V0I/5Av/bL+lFcF/wT+P8A&#10;xK/Gg/6bWv8A6DLUOifdl+oqv4f+5P8AUf1or63rTrXooooooooooooooooooooooooooooooooo&#10;oooooooorwT4wn/jJD4P/W8/9AFUrr/j/tf+BVQvP+QlZ/8AAv5UV73V2r9FFFFFFFFFFFFFFFFF&#10;FFFFFFFFFFFFFFFFFFFFFFFFch8YTt+EvjU+mi3p/wDID1Fdf8e03+4f5VDef8ek/wDuN/Kivmf9&#10;jU4+FXxJP+wf/RL1n6T/AMe1x/ntWbov/Hpc/wCe1FfLvgs48Z6Gf+n+D/0YtZ0P+tT/AHhWVB/r&#10;o/8AeH86K/WgdBXTV1tFLRRRRRRRRRRRRRRRRRRRRRRRRRRRRRRRRRRRXxJ+3T8PZtM8V6Z4ytYz&#10;9lv41tbl1H3J0zsJP+0nA/65msfXLUMd5UMjjawI4rC8QWYZhIVDJINjAjj/ADiivo39nr4sW/xZ&#10;+HdjetMraxaIttqMWfmEoH38ejgbh+I7Gv57/wBtz9m2+/Zs+OOraUlq6eGNTke/0O5AOxrdmz5W&#10;f70ZOwjrgKejCv58/wBtr9m+9/Zu+N+raUlq6eGNTke/0S5AOxrdmz5Wf70ZOwjrwp6MKK9Or5/r&#10;wCiiiiiir2na/qejpKlhqN3ZJKNsi287Rhx6HB5q9p2v6no6SpYajd2SSjbItvO0YcehweaKwPHf&#10;jXTfh74U1DX9VlEVpZxl8Z+aRv4UX1ZjgD610vwf+FOv/HD4kaJ4N8O27XOp6pOI95BKQp1eVz2R&#10;FyxPoPXFdL8IPhVr3xu+I+i+DvDtu1xqepziPeQSkKdXlc9kRcsT6D1xRXlH7KOgX9xoGveOtZj2&#10;ar4tvWvAp/hgBPlgZ6DLPj/Z21/SF8Hvh3p3wp+HHh/wppKFdP0myisoC33mVFC7m/2mOWJ9Sa/o&#10;/wDg38O9O+FXw30DwtpSFdP0myisoCw+ZljULub/AGmOWJ7k0V7tXZ121Feb/tGru+B/jEf9OLH9&#10;RVe+/wCPOX/dqtqP/HjN/u0V+Ylc/XMUV+hEX/JmB/7Fc/8Aoo1tj/kE/wDbL+ldCP8AkC/9sv6U&#10;VwH/AAT9P+g+Nh/00tD+k1Q6J92b6j+tV/D/AN2f6j+tFfXVada9FFFFFFFFFFFFFFFFFFFFFFFF&#10;FFFFFFFFFFFFFFFFFeBfGL/k5D4P/W8/9AFUrr/j/tf+BVQvP+QlZ/8AAv5UV77V2r9FFFFFFFFF&#10;FFFFFFFFFFFFFFFFFFFFFFFFFFFFFFFFcb8Zzt+EPjc/9QS8H/kB6iuv+PWb/cP8qhvP+PSf/cb+&#10;VFfNP7HBx8KPiUf+mZ/9EPWfpX/Htcf57VmaN/x6XP8AntRXy54QOPF+in0vof8A0YKzov8AWp/v&#10;CsuH/XR/7wor9ah0FdNXW0UtFFFFFFFFFFFFFFFFFFFFFFFFFFFFFFFFFFFYPjjwXpfxC8LX+g6x&#10;D51jdptbHDI3VXU9mBAI+lMmiWeNkcZU1HPClxE0bjKtRXwTq2g+PP2RfiEt9aMZLGRtkV3sJtb6&#10;LOdjjs3HK5yDyDjBPi/7Q/7OXhP9oXwNceFfGNiZ7YkyWl/BhbizmxgSRNg4b1ByCOCCK8S/aI/Z&#10;x8KftA+CLjwt4xsTPakmS0v4MLcWcuMCSJsHDeoOQRwQRRX1B8Nv2wPA3jW1ij1W7HhjVCAHgv2x&#10;CT3Ky/dx/vbT7V+QXx4/4Jg/F74T6hcz+HNNb4g+HgSYrvR0zdBewkts793+5vHv2r8hvjv/AMEx&#10;fi78KNQuZ/Dumt8QPDwJMV3o6ZugvYSW2d+7/c3j37UV6xD468N3EAni8QaXLCRkSJeRlcfXNfNt&#10;18H/AB5ZXhtLjwV4hgugdpgl0udXB9NpXNfN918IPHdleG0uPBfiCC6BwYJdLnVwfTaVzRXBeO/2&#10;ofh74FtpC2uQ6zeKPltNJYTsx9CwOxfxIr2X4O/8E9Pjb8X7+BU8I3XhbS3I8zU/EaNZxovqI2Hm&#10;P7bVI9xXsfwf/wCCfHxs+L1/AqeErrwvpbkeZqfiNGs40X1EbDzH9tqke4orxzw/ofi79rrxRaa3&#10;4mt5ND+HVjL5lvp6sR9qI9DgFyehk4AGQuCTX68fsefsR+EP2WfD8n9n7tY8SXqBdQ1+5jCyTAHP&#10;lxrk+XFkZ2gkkgEk4GP13/Y8/Yj8I/su+H5P7P3av4jvUC6hr9zGEknAOfLiXJ8uLIztBJJAJJwM&#10;FfW9rbRWVtFb28awwRIEjjQYVVAwAB2AFfTgAAAHAFfT4AAAAwB2oqWlpaK88/aFXf8ABPxkP+od&#10;Iagvv+PSX/dNV9Q/48Zv900V+X9c9XL0V+g8P/Jl5/7Fdv8A0Ua2x/yCf+2X9K6Ef8gX/tl/SivP&#10;f+CfZ/0fxwP9qy/lNUGidJvw/rVbw/0n/wCA/wBaK+vq1K2KKKKKKKKKKKKKKKKKKKKKKKKKKKKK&#10;KKKKKKKKKKKKK8B+MR/4yR+EH1u//QBVK6/4/wC1/Gs+8/5CVn/wKivfqu1oUUUUUUUUUUUUUUUU&#10;UUUUUUUUUUUUUUUUUUUUUUUUUVxXxsO34PeNv+wNdj/yE1Q3f/HrN/uH+VQXv/HnP/uN/Kivmr9j&#10;o4+EvxM/65H/ANEPVDSv+Pa4/wA9qzdG/wCPO5/z2or5c8JnHivRz/0+w/8AoYrOi/1qfUVlQ/61&#10;P94UV+tg6CumrrqKWiiiiiiiiiiiiiiiiiiiiiiiiiiiiiiiiiiiiiiiqWs6Jp/iLTprDVLKDULK&#10;YYkt7mMOjD3BprorqVYBgexprosilWUMp6giivn/AMYfsOeCtdnkn0a8vvD0jknyo2E8I+it83/j&#10;1UpdHhc5QtH7DkVnzaHBIcoWjPoORRXHRf8ABPxBMDJ45Zoc/dXS8Mfx84/yqH+wlzzL/wCOf/Xq&#10;D/hHVzzN/wCOf/XorkPjx+yC/wAOPCkWveG7y71m3tVP9pRzqu9F7SoFA+UdxyR16ZxHeaX9niDx&#10;ksB94H+dRX+j/ZoRJES4H3gf50V2v7Iv7RovI7TwJ4luQLhAItKvZW++o6QMfUfwnuPl64zNpd9u&#10;AhkPP8JP8qn0jUtwEEp56Ix7+1FfXFada9FFFFFcB8fV3fBbxmP+oZMf/Hagvf8Aj0m/3TVe/wD+&#10;PKf/AHDRX5d1z1cvRX6Dwf8AJl5/7Fhv/RZrbH/IJ/7Zf0roR/yBf+2X9KK86/4J9H5fHY97E/8A&#10;o+oNE/5bfh/Wq3h//lv/AMB/rRX2DWpWxRRRRRRRRRRRRRRRRRRRRRRRRRRRRRRRRRRRRRRRRRXg&#10;Pxi/5OT+EH1u/wD0EVSuv+P+1/Gs+8/5Cdn/AMCor36rtaFFFFFFFFFFFFFFFFFFFFFFFFFFFFFF&#10;FFFFFFFFFFFFcP8AHJtvwc8an/qEXP8A6Laobz/j1m/3D/KoL7/jzn/3D/Kivmz9j44+EXxNP/TF&#10;v/RElUNK/wCPa4/z2rN0b/jzuv8APaivlzwuceKNJPpeRf8AoYrOj/1i/UVlRf61P94UV+tq/dH0&#10;rpq66ilooooooooooooooooooooooooooooooooooooooooooooooooooopssaTRtHIodHBVlYZB&#10;B6gijrSdaK+Cf2oP2dJ/hnqr+KfDcT/8I3PKHeOLOdPlJ4HHRCfunsePTOLqNgbdvNjH7s+n8JrB&#10;1TTjbP5sQ/dE8gfwmivZv2Wv2lk8f2sPhbxLcKniSBMW9zIcfbkA7/8ATQDr/eHPrVvTr/zwI5D+&#10;8HQ/3qu6VqX2hRFKf3o6H+9/9eivpKr9aVFcJ8dl3fBrxoP+oTcH/wAhmobz/j0m/wB01Bf/APHl&#10;P/uH+VFflvXO1y1FfoNb/wDJlx/7Fhv/AEWa2x/yCf8Atn/SugH/ACBf+2X9KK84/wCCfR/eeOh6&#10;iyP/AKPqDRP+W3/Af61X8P8A/Lf/AID/AFor7ErUrYoooooooooooooooooooooooooooooooooo&#10;ooooooorwD4xH/jJT4Q/W6/9BFUrr/j/ALX8az7z/kJWf/AqK9/q7WhRRRRRRRRRRRRRRRRRRRRR&#10;RRRRRRRRRRRRRRRRRRRRXB/Hc4+DPjT/ALBVwP8Axw1Def8AHpN/umq9/wD8eU/+4f5UV83fsgnH&#10;wf8Aief+mLf+iJKoaX/x63H0/pWdo/8Ax53X0/pRXy34cOPEmmH/AKeov/QxWdH/AKxfqKyov9an&#10;1FFfrgv3R9K6auuopaKKKKKKKKKKKKKKKKKKKKKKKKKKKKKKKKKKKKKKKKKKKKKKKKKKKKKKKr6h&#10;p9tq1jcWV7BHdWlwhilhlUMrqRggg9QRSMoYEEZB6g0jKGUgjIPBBor8/v2iP2edR+C+tr4g8PtO&#10;/ht5g8FxGx82wkzlUZhzjP3X/A89cW+sWtH8yPPl54Pda5/UdOayfzI8+Vngjqpor379mX9pyD4j&#10;W0HhvxLOlv4niXbDO2FW+UDqOwk9R36juBd0/UBcARyHEg6H+9Whpmpi5AjkOJR0P96ivVfjcu74&#10;O+Nf+wPdH/yE1WLv/j1m/wBw/wAqtXv/AB5z/wC4f5UV+WVc7XLUV+gtqc/sXN/2LL/+izW2P+QT&#10;/wBs/wCldAP+QL/2y/pRXm3/AAT7P+leOB6pZ/zmqvonWb8P61W8P9Z/+A/1or7HrVrZoooooooo&#10;ooooooooooooooooooooooooooooooooor5/+Mf/ACcp8Ifrdf8AoNUrr/j/ALX8az7z/kJWf/Aq&#10;K+gKu1oUUUUUUUUUUUUUUUUUUUUUUUUUUUUUUUUUUUUUUUUUVwHx9O34L+M/+wZMP/HTUF7/AMek&#10;3+6ar3//AB5T/wC4aK+cP2RDj4OfFE/9MG/9ESVR0v8A49bj6f0rO0f/AI87r6f0or5a8PnHiDTT&#10;/wBPMf8A6EKzY/vr9RWVH/rF+oor9cl+6PpXT111FLRRRRRRRRRRRRRRRRRRRRRRRRRRRRRRRRRR&#10;RRRRRRRRRRRRRRRRRRRRRRRRRVXVNLtNb065sL+2ju7K4QxzQTKGR1IwQQaRlDqQRkHqDSModSrA&#10;FTwQaK+Bf2hv2bNS+EGpHxD4dM9x4aModJYyfNsHz8oYjnbnG1/oDzgnFvrBrVvMjyY89uq1gajp&#10;rWbeZFkxZ6jqtFdp4O/aoj8Z/CDxZ4V8XTrFrp0W7jtNQfhbw+S2Eb0k9OzfXrLFqQltZY5Th9hw&#10;3rxU0OqiazlimOJNhAb+9x/Oivkys2smiv0EtP8Aky1v+xZf/wBFmtsf8gn/ALZ/0roB/wAgX/tl&#10;/SivNP8Agn63/Ew8aj/plaH9Zar6J1m/D+tVvD/3p/ov9aK+yq1a2aKKKKKKKKKKKKKKKKKKKKKK&#10;KKKKKKKKKKKKKKKKKKK+fvjGf+MlfhD9br/0GqN1/wAhC1/Gs+8/5Cdn+NFfQNXq0KKKKKKKKKKK&#10;KKKKKKKKKKKKKKKKKKKKKKKKKKKKKKK89/aCO34KeMv+wbKP0qC9/wCPSX/dNV9Q/wCPKf8A3TRX&#10;zj+yN/yRr4pf9e7/APpPJVDTP+PS5+n9KzdI/wCPK6+n9KK+WtDONc08+lxH/wChCs5Pvr9ayo/v&#10;r9RRX66L90fSunrr6KWiiiiiiiiiiiiiiiiiiiiiiiiiiiiiiiiiiiiiiiiiiiiiiiiiiiiiiiii&#10;iiiiiiobyzg1C1mtrqGO4tpkMckUqhldSMEEHggjtSEAggjIPY0hAYEEZB6g0V8OftI/soz+CRd+&#10;J/CMT3Ph9cy3ViCWksh1LL3aMfmvfIyRkX+mmLMkQynUr6Vh6lpJh3SwjMfUr3X/AOtRXzLWfWZR&#10;X6CWf/Jlrf8AYtP/AOgGtsf8gn/tn/SugX/kC/8AbL+lFeY/8E/m/wCJt4zHrBan/wAekqvon3pv&#10;oP61V8P/AH5/oP60V9m1q1tUUUUUUUUUUUUUUUUUVU1TVrLRLGW91G7gsbOIbpJ7mQRog9Sx4FIz&#10;BASxAA7mkZlRSzEKB1JNFfO/xF/bf8K+HHmtPDVpN4ku1yPPz5NsD7MRub8Bg9jVGfV4o8iMGQ+v&#10;QVnXOuRRZEQMrevQUV88+Jv2v/iX4imcw6vFo0BORBp9uqgf8CYM361Rk1S4c8MEHoorOl1i5kPD&#10;hB6KKK5mH9ob4kQS+YvjLVS2c4ebcPyPFRi+uB/y1b86iGo3IOfOf86K9A8HfttePdAmRdYFn4jt&#10;QfmE8Qhlx/svGAAfcqani1eZD8+JB7jBqxDrdxGfn2yD3GDRX1P8Jf2lPCHxZWO1trn+ytabrpl6&#10;wV2P/TNuj/hz6gVo21/Fc8A7X/umtW01KG7wAdj/AN1qK5T4yH/jJX4Rf9vP8qiuv+Qha/jUV5/y&#10;E7P8aK9c8d/Erw38NdLN94h1WGwjIPlxsd0sp9EQct+A474q1NPHbrukYKP51bnuY7ZN0jhR+por&#10;5V8eft5alcyyQeENDhs4OQLzUz5kjD1EakBT9S1Zs2ssSREgA9WrKuNeYkiGMAf3n6/lRXkOqftR&#10;fE/VZWeTxXcw56LbRRxAf98qKrNqNwx/1pH0AFU21S6c/wCtI+gAop2kftSfE/R5VePxTcXKg8pd&#10;xRzBvY7lJ/I0LqNwh/1hP1GaVNVukP8ArSfqAaK9o+H/AO3m6mO28ZaGHHQ32lHBHuYmPPuQ34Vb&#10;g1ntKn/Al/wq7b690E0f/Ak/wor6d8DfE3wx8SLD7X4d1i31FQMvErbZY/8AfQ4ZfxFaENxHOuY3&#10;DfzrTguYrlcxuG9u4orqKkqWiiiiiiiiiiiiiiiiivOv2iDt+CXjE/8AUPf+lQX3/HpL/u1W1H/j&#10;xm/3TRXzn+yScfBf4qH/AKdn/wDSeSqGmf8AHpc/T+lZ2kf8eV19P6UV8s6OcaxZH/pun/oQrOT7&#10;6/WspPvr9aK/XZfuj6V09dfRS0UUUUUUUUUUUUUUUUUUUUUUUUUUUUUUUUUUUUUUUUUUUUUUUUUU&#10;UUUUUUUUUUUUUUUUVyvxXXf8LvF6+uj3Y/8AIL1Hc/8AHvL/ALh/lUV3/wAes3+4f5UV+Ux61zdc&#10;pRX6B2P/ACZY/wD2LUn/AKAa21/5BP8A2zNdAv8AyBP+2R/lRXi37EXjPQfCGteKTrms2OjpcQQC&#10;Jr64WFXIZ8gFiOmRVTSJUieTe6pkDG44qloc0cLy+Y6pkDG44or7Bi+KXgycAx+LdDkB6FdRhP8A&#10;7NWoLiI9JU/76FbAuoT0mjP/AAIUUsvxP8HQf6zxXokf+9qMI/8AZqPtEQ/5aJ/30KDcwjrKg/4E&#10;KKytQ+PHw70zPneM9GbHUQ3iSn8kJprXkC9ZU/A5pjX9uvWdPwbNFcXr37ZXwy0UMINSu9XdeqWN&#10;o/8AN9oP51C+q26dGLf7oqGTWbVOjFz/ALIorx7xr+3rqN3HLB4W8PxWGeFu9Rk81wPURrgA/UsP&#10;aqsutMRiOPHuxzVOfX2IIijC/wC0xz+lFfOXjT4leJ/iHefaPEOtXWpsDlY5HxEn+6gwq/gBVGa4&#10;knOZHLfyrNnuZblsyOW9j0orI0nQ9R165FtplhdahcHpFawtI/5KCaYqM5wqlj6AZpiI0hwqlj6A&#10;Zor0PRv2YvifrkQkt/CV3Ch/5/HjtyPwkZT+lTpp1w/SIj6kCrKaXdSDIhI/3iB/Oitqb9jr4pRQ&#10;710OCVsZ8tL6Hd+rAfrTzpVzj7g/76FPOjXQH3Af+BCivPvF3ws8XeA8nXvD99psWcefJETET6CQ&#10;ZU/nUEttLD9+NlHrjiq81pNb/wCsjZR6kcUVy8UrwSLJG7RyIQyspwQR0INR9KiBwaK9H/4aA8WX&#10;GteF9XvriLUtS8OrKlpc3SlncOMDzCCNxHr1PcmrH26UvGzEM0ecE1Z/tCYyROxDNHnBP9aK43xV&#10;4t1fxtrU+ra5fzajfzHLSzNnA7ADooHYDAFQySvM5Z2LMe5qGWZ53LyMWY9zRV3wZ8N/E3xDuzb+&#10;HdFutUdTh3iTEaf7znCr+JFOht5JziNC38qWC2luDiNC/wBOlFey6V+wz8Qb6BZLm60bTmI5inuX&#10;Zx/3wjD9atLo87DkovsTV1NCuGHLIvsTRUOsfsP/ABF02JntX0jVSBkR2t0VY/8AfxVH60j6ROo4&#10;KN9DSPodyo4KP7A/40V5R4t+E/jDwKGbXfDt/p8KnBneEtDn/rouV/Wq0ttLD9+NlHrjiqk1pNB/&#10;rI2UeuOPzorntL1a+0O+ivNOvJ7C8iOUntpDG6n2YEEUxWZGBUlSO4NRo7RsGVipHcHFFe+fD/8A&#10;bY8Z+Fkjt9dhg8UWi8bpz5NwB/10UYP/AAJSfersGryx8OBIPfg1oW+tzRcSASj34NFe6+Gv24fA&#10;OrRoNUi1HQ5j97zYPOjH0ZCSf++RVyPV4G+9uQ+4zV6LXLdx826M+4zRXoWmftEfDbVgpg8Y6Ygb&#10;p9pl8j894GKnW+t26Sr+JxVhdRtn6TJ+JxRW/D8TvB9yAYvFWiyg9NmoRH/2ani4iPSRD/wIVILm&#10;E9JUP/AhRU7/ABA8MRjLeI9JUepvYx/7NS+dH/z0X86Xz4h/y0T/AL6FFeZftB/Evwle/CDxVYWv&#10;ijR7m+ns2SK2hv4nldsjgKGyTVe+uIjaygSISRwAwqtqFzC1nKolQsV4AYZorxn9kw4+CnxVP/Tr&#10;J/6TyVU0z/j0ufp/SqWkf8eN39D/ACor5Z0s41S0P/TZP/QhWcv3h9ayk++v1or9d1+6PpXT119F&#10;LRRRRRRRRRRRRRRRRRRRRRRRRRRRRRRRRRRRRRRRRRRRRRRRRRRRRRRRRRRRRRRRRRRRXM/E5d3w&#10;28Vj10q6H/kFqjuP9RJ/un+VRXP/AB7S/wC4f5UV+UR61zdcpRX6DaRby3f7GIhgjeaZ/DkirHGp&#10;ZmOw8ADrW2gJ0rA5Pl10KAnRcAZPlUV+f9xZ3FnIY54JIZB1SRCpH4GsQgg8jFc8QVOCCD70VFg+&#10;hoooowx7GiiitPSvCuta8QNN0i+1AnoLW2eTP/fINOWN3+6jN9BmnJE8n3UZvoM0V6D4c/Ze+Jni&#10;Xa0Phe4soj1k1Flt9v1VyG/IVPHp1xJ0jKj/AGuKsR6XdS9Iio9W4or1rwn+wPq1zsk8R+JLWyXq&#10;YNOiaZiPTc20A/gasxaKx/1kgHsozVyLQHPMsoX2UZor2nwj+yB8N/C2x5tLm1y4X/lrqcxcf98L&#10;tQ/iDVuLS7ePqpc+rGrsOj20XVDIfVzRXrmlaLpnh60Ftptja6bar0htYliQfgoAqyqKgwqhR6AY&#10;q2iLGMKoUegGKKjm8T6PbyCOXVbKOQ8BXuEBP4ZoLqOrAfjQZEBwWUH60VeguYbpA8MqSoejIwI/&#10;SlBzSgg9DmiluLeK7heGeNJoXBV45FDKwPUEHqKCMjB5FBAIwRkUV80/G79jbSPFEFxq3guOLRdY&#10;ALtp4+W1uPZR/wAs2+ny+w61Qu9KSUFosI/93sazb7RklBeDCP8A3ex/wor4j1nRb7w7qtzpupWk&#10;tlf2zmOW3mXayMOxFZDo0bFWBDDqDWG6NG5VgVYdQaK+i/2dP2TJ/HMVv4j8XpLZ6C2Ht7EEpLdj&#10;sxPVYz+Z7YGCb9jphmAklyE7L3NaWnaQZwJJsrH2XuaK+3NE0HTvDWmQadpVlBp9jCu2OC3jCIo+&#10;g/nWsiLGoVQFA7CttEWNQqKFUdAKKh1vxXonhpA+r6xYaWrDIa9uUhB/76IoeRI/vMF+pxSPKkX3&#10;3VP944orKsvit4K1GQR2vi7Q7iQnASLUYWJP0DU0XMTdJUP0YU1bqFjgTRk+zCiulV4buHKsk0Tj&#10;qCGVh/Wn9RUnBHqKK818a/s1/Dzx15j3nh6Cyu3/AOXrTf8AR5M+pC/Kx/3gaglsIJs5jAPqvFVp&#10;9Nt5/vRhT6rwaK8E8ZfsD3MfmS+FfEkcw6ra6rHsP/fxAQT/AMBFUpdFPWOTPs1UJtAPJilz7OP6&#10;0V4p4o/Zq+JHhPe114Xu7qFf+W2n4uVI9cISQPqBVSTT7iLrGSPVeaoy6Zcw9YiR6rzRXnF3YXNh&#10;M0N1by20q9Y5UKsPwNVypU4IIPvVdlKnBBB9DRUGTRSUUuT60UUUlFFFfV/7J/HwR+K5/wCnWT/0&#10;nkrS0z/j0ufp/StbSf8Ajxu/of5UV8s6ecahbH0lX+dZy/eH1rKX7w+tFfrwn3F+ldPXX0U6iiii&#10;iiiiiiiiiiiiiiiiiiiiiiiiiiiiiiiiiiiiiiiiiiiiiiiiiiiiiiiiiiiiiiiud+Iy7vh94mHr&#10;plyP/ITVHP8A6mT/AHT/ACqO4/495f8AdP8AKivyePWubrk6K/Rf9nv4neELf4S+FdNn8T6Rb6hb&#10;2aRy2s17GkqMM8FSQa3bK4iFtEpkUMBggnmuj0+6hFpEplQMFwQWGaK9bWbSdegG17PUIT0wUkX+&#10;tWcq47MKt5Vx1DD86KqSeCvDc5zJoWlyH1a0jP8ASkMSH+BfypDDGf8Almv5Cipo9B0PTl3Jp+n2&#10;yjusKIB+lKEVf4QPwo2Iv8Kj8KKz9S+JHhDQ1IvvE2jWW3+Ga+iQ/kWprTxJ1kQfVhTWuYU+9Ki/&#10;VhRXCa/+1n8MdB3r/wAJD/aEq/8ALOxt5Jc/RsBf1qF9St0/5abj/sjNQSatax/8tNx9FBNFeW+J&#10;v2+9Nh3p4f8AC9zdHos2ozrEB77E3Z/76FVpNaUfcjJ92OKqy6+o/wBXET7scUV5F4o/bL+JHiHe&#10;lrfWmhwtxs0+2G7H+8+4g+4IqtJqtw/QhB/siqcus3MnRhGP9kUV5Tr3jvxJ4odm1fXtR1Ld1F1d&#10;PIPyJwKrPNJJ952b6mqklxLL9+Rm+porD3H1NMplFaGi+JNW8N3a3Wk6nd6bcA5EtpO0TfmpFKkj&#10;RnKsVPqDinJI8RyjFT6g4or6K+FH7bWv+H54bHxlF/b2m5Cm9iUJdRD1OMLJ+OD7mr9tq7oQJRvX&#10;+8OtaNprckZCzDzF/vDqKK+zvCPjLRvHWhwavod/FqFhMPlkjPKnurA8qw7g81qxSpMgZGDKe4ra&#10;hmSdA8bBlPcUVh+MPg34N8e6/p2ta5osF9qNiQY5WJAcDkLIAcOoPOGz+RILJbWKZ1d0DMvQ1HNZ&#10;w3EivIgZl6GiutvL210mxlubmeK0tLdC8ksrBEjUDkkngACpSQoJJwB3NTEhVJJAA6k0V8YfHT9s&#10;2/1S6uNG8Bymx09SUfVyv76b18sH7i+/3j/s1lXmqliUhOF/v9z9Kxb7WmYlLc7V/v8Ac/Sivl3U&#10;NSu9Wu5Lq+upry6lO55p5C7ufUk8ms5mLEkkknuay2YuSWJYnuTRVcZ7UlJRWz4f8Z6/4Tm83Rta&#10;v9KfOSbS4ePP1APP405JniPyOy/Q0+OeSE5R2T/dOKK9Z8L/ALZfxI8PbEur2012FeNmoWw3Y/3k&#10;2k/Uk1aj1W4TqQ4/2hVuLWbmPqwkH+0KK9X8O/t+2jhU13wpNCR96XT7kPn6I4XH/fRqzHrQ/jiI&#10;91NW4/EC/wDLSEj3U5or0TRv20PhlqgH2i/vtJJ7Xlm5/wDRe+p01W3bqxX6irCa1av1Zk/3l/wo&#10;rpF+O3wo8UQiKfxLotxE38F/hF/KQCpPtltIMGRCP9qpft9pKMGVCP8Aa/8Ar0Vk3WnfAPWmLO3g&#10;V3bqYprVGP8A3yQaYVsn/wCeJ+hFMK2D9fIP4iiqcngD9n9CHdfCa/XUYwP/AEZSeRZekX/fVJ9n&#10;0/0h/wC+hRQmm/s9aP8AvN3ghiOzTwT/AKEmjbYp/wA8fzBo26cn/PD8waKpeMPjT8I9E8AeJNJ0&#10;LV9JtJrzT54Y7fTLUqskjRMqj5Ex1OMmklu7VIZFR1BKkYUU2a9s0t5UjdAWUgBR7UV8BWZxeQH/&#10;AKaL/OsQdRXPjqKK/XtPuL9K6iuwop1FFFFFFFFFFFFFFFFFFFFFFFFFFFFFFFFFFFFFFFFFFFFF&#10;FFFFFFFFFFFFFFFFFFFFFFYvjW1lvvB2u20EbSzTWM8aRoMlmMbAAD1JpkoLROB1INMmBaGQDklS&#10;KK/MK9+E3jbTyxufCGuQAfxPp0wH57a542sy9YnH/ATXLtaTr1hkH/ATRWVJ4Q12H7+i6gn+9auP&#10;6U3ynH8DflTTDIP4G/Kiki8L67L/AKvSdQf/AHbdz/SgRv2RvypBFIeiN+VFa9j4K8dXQ8uz0LxB&#10;Nn+GG0nb9AKcsMx6JIfoDT1gnPCxyH6KaK2rH9n/AOJmsuPL8I6uGPe6iMP6uRTxY3D/APLJvx4q&#10;RdPun/5Yv+IxRWN47+E3i74avCPEmiXGnJN/q5iVkiY+m9CVz7ZzTZrWW3x5iFc9+oqOe0mtsebG&#10;Vz36iiovh7oXhrxDraWfiXxFN4btnIC3SWX2hM+jEOCv1wR64pIEjkfEkhjHrjNFvHFI+JZDEPXb&#10;mivsHwh+xT8Obqxt7861qHiK3lUMksNzGsEg9QUXP/j1akWkwFQ25pAe4PFbEOiWxUNvaQHuDwaK&#10;9H0r9mD4YaOF8nwnazEd7qSSfP8A32xFTrp9unSIH681ZTS7VOkIP15orej+C3gCKMovgrw/g8c6&#10;bCT+ZWpPskA/5Yp/3yKeLK3H/LCP/vkUVja3+zV8NNehMc/hKxt89Hsg1uw/79kUx7C3ccxKPpxT&#10;H022kHMKj/d4/lRXinxF/YQtJIZbrwXrEkMwBIsNTO5G9lkUZX8QfqKqT6MCCYnwf7rVSudBUgmB&#10;yD/db/Givk/xd4K1vwHrMula9p02m30fPlyrww/vKw4Ye4JFZssLwOVdSp96yZoHt3KSKVb3orPt&#10;NTvtPVha3VxbBjkiKRlz+VNDFehI+hpquy9CR9DRVpfFetp93V79fpcv/jS+a/8Afb86XzpP77fn&#10;RTbvxPrN9bPb3Oq31xbv96KW4dlbvyCcUGR2GCzEehNBldhguxHoTRWl4B+HWv8AxL12PSfD9g95&#10;cNgu/SOFf7zt0Ufz6DJ4p0ED3D7UXJ/lTre2kupNka7j39BRX2X8Nv2IvC3h6CK48VTSeI9QwC0K&#10;M0Vqh9ABhm+pIB/u1q2+kRRgGQ+Y3p0FbVtokUYBlPmt6dBRXtGm/CjwXpEaJZ+E9FgCjAZbCLd+&#10;J25NWltol6RIP+Airq2kKfdhQf8AARRTr74V+DNTRluvCei3APXfp8RP57aVreJusSH/AICKGtYW&#10;6xIfqoori9c/ZR+GGuBi3htLKU9JLKeSLH/AQ239KhfTbd/+WePocVBJpVrJ/wAsgp9VJFFeea7+&#10;wT4Wu9x0nxBqmnMeguVjuFH4AIf1qB9GiP3XZfrzVeTQIj9yR1+vNFcBrP7A3iW3Lf2V4l0u9A6f&#10;a45ICf8AvkPUL6LIPuyKfqMVXfQJB9yVW/3gRRXzt4u8J3fg3xTfaBdS291fWcvkSNZuZEL91BwM&#10;kHg8dQaoyxGKRkJBYHBxWdNCYJWjJBZTg7aK7K5/Zo+J1ogZ/CF8wIz+6KSH/wAdY1KdPuB/yyP4&#10;VMdMuh/yxb8MUVmSfAr4iRZ3eC9bP+7ZSN/IU37HOP8Ali/5U02FyP8Alg//AHzRUH/ClviBux/w&#10;hPiDP/YMm/8AiaT7JP8A88X/AO+TSfYrj/nhJ/3yaKni+BXxDmIC+C9bGf71jIv8xS/Y5z/yxf8A&#10;KlFhcn/lhJ/3zRWtp37NnxMuJ4mXwhfKAwP70onf/aYU5dPuCf8AVH8aeumXRI/ct+PFFfpkowo+&#10;ldBXTUUtFFFFFFFFFFFFFFFFFFFFFFFFFFFFFFFFFFFFFFFFFFFFFFFFFFFFFFFFFFFFFFFFFFFF&#10;FFFJRRRRtHoKKKKNo9BRRRRgCiiiloooqpqmk2WuWE1jqNpDfWcy7ZLe4jDo49CDwaRlDqQwBB6g&#10;0jKHUqwDKeoNFfL/AMV/2HdN1XztQ8D3Y0q6OWOmXbFoGPoj8sn0OR9BWdc6QrZaE7T/AHT0rLu9&#10;DV8tAdh/unpRXz1Zaz8Tv2bNdMB+3aEzNk2048y0ucdSByj/AO8vI9RVEPcae+PmT2PQ1nK91pkm&#10;Pmj9jyDRX0h8M/25NB1oQ2njCxbQrw4U3tsDLbMfUjl0/wDHvrV+31hHwJRsPqORWlba5HJgTL5b&#10;f3hyKK+kND8QaZ4m0+O+0nULbUrOT7s9rKJEP4jv7VfR1kXcrBh6g1pJIsq7kYMvqDmitCnU6iii&#10;iiqd/o9hquz7bZW95szt8+JX2564yKQqG6gH6imsiv8AeUH6iis9/AvhuT7/AIf0tvrZxn+lN8mP&#10;+4v5U3yIz/yzX/vkUVA/w38JSff8L6M31sIj/wCy0nkRn/lmn/fIo+zRH/lkn/fIoqB/hR4Jk+/4&#10;Q0FvrpsJ/wDZaPs0X/PJP++RSfZID/yxj/75FFa2heF9G8LQSQaNpNjpMMjb3jsbdIVZumSFAyac&#10;kaxjCKFHoBinRxJEMIioPRRiitSnU+iiiiiiiiiiiiiiiiivIf2j/jla/B7wjIltIkniS/Ro7G3y&#10;CY+xmYf3V7epwPXFW/vBaxcH9433R/WqepXws4eDmVuFH9aK+Wv2S/hLcfEv4h/8JHqqPNpGkTC5&#10;lllyftFznciZPXB+dvoAfvVnaZbG4n8xuVU5ye5rL0i0Nzcea/KIcknuaK/QOtuugooooooooooo&#10;oooooooooooooooooooooooooooooooooooooooooooooooooooooooooooooooooooooooooooo&#10;oooooooooooooooooooooooooooooooooorP1zw/pnibTpbDVrC31GylGHguYw6H8D396a6LIpVl&#10;DA9iKa8ayqVdQynsRRXzZ8Sv2GdD1nzbvwdftod0ckWV0TLbE+gbl0/8e+lULjR0fJibYfQ8is25&#10;0KN8mFvLP908iivnbWPAHxS/Z91Jr9IdR0hFP/IR06QvbuO25l4x/suB9KotBc2LbsMv+0vSs57e&#10;605t2GT/AGlPFFemeAv27Nf0ryrfxXpMGtQjAN3aYgn+pX7jH2AWrEOsuvEqhx6jg1Zt9ekXiZA4&#10;9V4NFfQ3gz9qb4c+NPLSPXU0m6b/AJd9VX7OR7bj8h/BjV6LUYJuj7T6NxWjDqltP0k2H0fiivVb&#10;e5hu4UmglSaJxlZI2DKw9QRVgEEZHIq0CCMg5FFS0tLRRRRRRRRRRRRRRRRRRRRRRRRRSE460UUV&#10;4N8a/wBrPw58OILjT9Dlh8QeIhlBFE263t29ZHHUj+6pz6lapXepR24KpiST0HQVQvdWjtgVQiST&#10;0HQfWivlDwR4F8Y/tPfEK4vLq4llEjh7/VZl/dW6dlUdM44VB+gBIzYYZdRnJJJ/vMegrJggm1S4&#10;LEk/3nPQUV+hXgXwRpXw78L2Og6PB5NlaptBP3pG/idj3Ynkn+lbkMKwRqiDAFdDBAlvEsaDCj9a&#10;K36fUlFFFFFFFFFFFFFFFFFFFFFFFFFFFFFFFFFFFFFFFFFFFFFFFFFFFFFFFFFFFFFFFFFFFFFF&#10;FFFFFFFFFFFFFFFFFFFFFFFFFFFFFFFFFFFFFFFFFFFFFFFFFFFFFFFFFFFNdFkUqyhlIwQRkEUU&#10;UV5R48/Zd+Hvj4ySzaMuk3r8m70oiBs+pUAoT7lc1Wm06CbkptPqvFVJ9Lt7jJKbG9U4or578a/s&#10;Ha9p5ebwxrdrq0I5FveqYJfoGGVY+521Rl0Z15jcMPRuDWfPoMi8xSBx6NwaK8vfw58XfgjO7x22&#10;vaDEpy8lozPbN/vFCYz+NV/LurM8B0Ht0qr5V5YngSRj1XpRXW+Gf23PiDoipHqSadrsY4LXNv5c&#10;hHsYyo/NTUkerzp97a/1GKli1y4T722T6jB/SivT9C/b90mUKNZ8KXlqf4nsblZs/QME/nVlNaQ/&#10;fjI+hzVqPX0P34mH+6c0V3Wl/tp/DO/AM95qGm57XNkxx/373VMurW7dWZfqKnTWrVurMv1Wit+3&#10;/ao+FlyoZPFkCj/ppbTof1QU8ajbH/lqPyNSDVbU/wDLYfiDRUsv7UPwvhBLeLrU/wC7FK38koOo&#10;W4/5aj9aU6paj/lsPyNFYOq/tl/DDT1Jg1W71Ij+G1spAT/32FFMbVbdejFvopqN9ZtV6OW+imiv&#10;OfFP7fdjHHInhzwxPO5+5NqcwjA9yibs/wDfQqCTWl/5Zxk+7Gq0uvrj93ESfVjRXiXij46/E/41&#10;3g0qG5unjn4GlaHCyK47ghcsw/3iRVSS8uLs7QTg/wAKCqUt/dXrbATg/wAEYor0f4S/sRatrMkW&#10;oeOLg6PZZDDTrZ1e4kH+0wyqD8z9KnttIZsNMdo/ujrVi00N3w052L/dHWivsfwx4V0nwZotvpOi&#10;2EOnafAMJDCuB7knqSe5PJ71qxxrEgVFCqOwrZiiSFAiKFUdhRWtTqfRRRRRRRRRRRRRRRRRRRRR&#10;RRRRRRRRRRRRRRRRRRRRRRRRRRRRRRRRRRRRRRRRRRRRRRRRRRRRRRRRRRRRRRRRRRRRRRRRRRRR&#10;RRRRRRRRRRRRRRRRRRRRRRRRRRRRRRRRRRRRRRRRRRRRRRRRSEA9RmiiiuT8SfCXwZ4vLtq/hjTL&#10;2V/vTvbKJT/wMAN+tRSW0Uv341Y+uOahltIZvvxKx9cc0V5nrn7FXw11Ysba21DSCf8AnzuywH/f&#10;wPVd9Jt26Bk+hqs+i2z9Ayf7rf40VxGp/sA6RKT/AGf4uvbYdvtNok38mSom0VD92Vh9RmoG8Pof&#10;uzMPqM0Vg3H/AAT/ANQVj5HjK2kXsZLFlP6OajOiN2lH/fNRnw+3aYfitFRRfsAasT+88XWaj/Zs&#10;2P8A7MKBojf89R+VA8Pv/wA9h/3zRW5pn/BP+xjdTqHjG4nXuttYrGfzLt/Knroi/wAUpP0XFPXw&#10;+o+9MT9FxRXoHhv9i/4b6EyPdWt9rci85v7khc/7sYUEexzU8elW6dQX/wB41Yi0W2j6q0h/2j/h&#10;RXsPh7wnovhO0FtoulWelQd0tIFjB+uByfc1aSNIxhFCj2GKuRxJEMIioPRRiitanU+iiiiiiiii&#10;iiiiiiiiiiiiiiiiiiiiiiiiiiiiiiiiiiiiiiiiiiiiiiiiiiiiiiiiiiiiiiiiiiiiiiiiiiii&#10;iiiiiiiiiiiiiiiiiiiiiiiiiiiiiiiiiiiiiiiiiiiiiiiiiiiiiiiiiiiiiiiiiiiiiiiiiiii&#10;iiiiiiiiiiiiiiiiiiiiiiiiiiiiiiiiiiiiiiiiiiiiiiiiiiiiiiiiiiiiiiiiiiiiiiiiiiii&#10;iiiiiiiiiiiiiiiiiiiiiiiiiiiiiiiiiiiiiiiiiiiiiiiiiiiiiiiiiiiiiiiiiiiiiiiiiiii&#10;iiiiiiiiiiiiiiiiiiiiiiiiiiiiiiiiiiiiiiiiiiiiiiiiiiiiiiiiiiiiiiiiiiiiiiiiiiii&#10;iiiiiiiiiiiiiiiiiiiiiiiiiiiiiiiiiiiiiiiiiiiiiiiiiiiiiiiiiiiiiiiiiiiiiiiiiiii&#10;iiiiiiiiiiiiiiiiiiiiiiiiiiiiiiiiiiiiiiiiiiiiiiiiiiiiiiiiiiiiiiiiiiiiiiiiiiii&#10;iiiiiiiiiiiiiiiiiiiiiiiiiiiiiiiiiiiiiiiiiiiiiiiiiiiiiiiiiiiiiiiiiiiiiiiiiiii&#10;iiiiiiiiiiiiiiiiiiiiiiiiiiiiiiiiiiiiiiiiiiiiiiiiiiiiiiiiiiiiiiiiiiiiiiiiiiii&#10;iiiiiiiiiiiiiiiiiiiiiiiiiiiiiiiiiiiiiiiiiiiiiiiiiiiiiiiiiiiiiiiiiiiiiiiiiiii&#10;iiiiiiiiiiiiiiiiiiiiiiiiiiiiiiiiiiiiiiiiiiiiiiiiiiiiiiiiiiiiiiiiiiiiiiiiiiii&#10;iiiiiiiiiiiiiiiiiiiiiiiiiiiiiiiiiiiiiiiiiiiiiiiiiiiiiiiiiiiiiiiiiiiiiiiiiiii&#10;iiiiiiiiiiiiiiiiiiiiiiiiiiiiiiiiiiiiiiiiiiiiiiiiiiiiiiiiiiiiiiiiiiiiiiiiiiii&#10;iiiiiiiiiiiiiiiiiiiiiiiiiiiiiiiiiiiiiiiiiiiiiiiiiiiiiiiiiiiiiiiiiiiiiiiiiiii&#10;iiiiiiiiiiiiiiiiiiiiiiiiiiiiiiiiiiiiiiiiiiiiiiiiiiiiiiiiiiiiiiiiiiiiiiiiiiii&#10;iiiiiiiiiiiiiiiiiiiiiiiiiiiiiiiiiiiiiiiiiiiiiiiiiiiiiiiiiiiiiiiiiiiiiiiiiiii&#10;iiiiiiiiiiiiiiiiiiiiiiiiiiiiiiiiiiiiiiiiiiiiiiiiiiiiiiiiiiiiiiiiiiiiiiiiiiii&#10;iiiiiiiiiiiiiiiiiiiiiiiiiiiiiiiiiiiiiiiiiiiiiiiiiiiiiiiiiiiiiiiiiiiiiiiiiiii&#10;iiiiiiiiiiiiiiiiv//Z"/>
  <p:tag name="ISPRING_COMPANY_LOGO" val="ISPRING_PRESENTER_PHOTO_0"/>
  <p:tag name="ISPRING_PLAYERS_CUSTOMIZATION" val="UEsDBBQAAgAIAG50+UipAcR2+wIAALAIAAAUAAAAdW5pdmVyc2FsL3BsYXllci54bWytVU1v2zAMPadA/4Ohe6WkH2sb2C26AsUO61Ag67ZboNqKrcW2PEmum/76UZK/53QrsEMCm+J7pMhH2r9+yVLvmUnFRR6gBZ4jj+WhiHgeB+jx693RBbq+Ojzwi5TumPR4FKAy5wZAU+RFTIWSFxrAD1QnAeoZMDAjr5BcSK53wH0G3G2k41N0eDADl1wFKNG6WBJSVRXmChB5rERaGhKFQ5GRQjLFcs0kcWkgr8Eu9d/R8MtETvSuYKqHLPT7A9ckLceL4gOS6gQLGZPj+XxBftx/XoUJy+gRz5WmeciQB5Wc2VI+0XB7L6IyZcrYZr5LcsW0NklY28zXS764yD0lwwA5h3XGlKIxUzjNY0QclkyA/U1KVVLzqAGt4VVbXvNav7V5XzdutnOkcy7Kp5SrBI76kM46CfTJMKqf2etaBT02CrozTMiT7FfJJYvs67dWjPMFcgFbxdk8sapCOICnOxpqIXe3AAMV1R3EbdOwaxq2oJYDt9FXHQVqbrthVJeSNaWa+c88YuILlZIaWVxpWTKfjIw1lgzBPnFXrpvUNcRPdJae/UNvjN+oNT/VW52xgP/RmE9A1NaE5xF7uePgo1kGNdUMim1sWBcpNjG7nFT5lPV0PTC5HOumwEU8TWXMYAwjqinp7GQflEmqwCUs5QjbO9gLTnicpPDTkwzj0700GZXbSYbewV5wKsLtBLQ1t2Uk4zqOxNQqyCcT68QPS6VFxl+tPAd7Ri+tDt8auebopuDtwfn8j1EcxGgGc4MmVpd56u2r5vDBzKlWnc+6cJaBWmEemC4L59XMQlmMfCK2oWWqb/s5NfuwBx3lPDUd01zfQe+iWvFX5lU8Ml+6xYmpScKMZgL04eKkxwD9hO0yCG9N+yJuRN7UAWNi39y/rWiz5evWua7v67APNXzmrHIYN1MfQR2xFGUejXqIi+4jolLYaTeSUS9lG7jR4hhEKooAncJDfefLs8vuyueLywZr83pwgV0u71jpdcKdgkit6/Yifr0b4PE3UEsDBBQAAgAIAJNdOklhRM7S6wUAAJ4WAAAdAAAAdW5pdmVyc2FsL2NvbW1vbl9tZXNzYWdlcy5sbmfNWG1P21YU/l6p/8GKVGmTVtpOalVNvMiJL8GqY1PbAboXWWgghARBarapHxPoVia2wlARjBW6sWlfug8eJCWQF/7C9V/YL9k559qJHahsg9D2ISg2uc8957nPee65d3Dk2eKC9M3s0/L8Umkoc2/gbkaaLX25NDNfmhvKFO3R2w8zUvmr6dLM9MJSaXYoU1rKSCPDN28MLkyX5r6enpuF7zdvSNLg4my5DI/lYXzqPUvzM0OZ8ayTMwrjsv7E0Yy84WTVfGaY/8I7/Ih3vGXe4GcSP4XHFj/jLm/Di8bnTz/4+MHDZ/fuP/hw8I4PlgTbKsiaFosuEfj9uwmwdds0NAcmYJqjsykbsF/xDcDf4lvpRhtFW1N1BgC/wfAN/jMAvU0HMW6yCRi/B6O34fMqdnTRNJluO5amKsxRLUc3bOJLYzZTKJWmty7xM68CBNXg0+TveB1Jwtdt+Nrhf3vf0j8bwGDH/61XxQdvGb7X4e8PErxoArsnvCYhjmC87X3H3bgYFaMgq7pjMss21ZytGjrEtcEPYek6XkXixwB7JuaBEJrnAhAv6vA7iBt+48KkuMQQvSt5PyIMb1FQMAJTqw/EhmTKk6qed2zD0CyH6UrwBiLbhnAOIZiKtwokUeoV+FIF+ENfXvWU+KZsMZM063pVyvL0EgiOEP6+9wLDQRiKDoispo1oTM2PafCxKazXEFYF1hNyTgczznAp/wBhIPUitwQgIFhmguAta9IwUaSbSDgKEMdLWMUk1yZmVwsJOCRK9z2qiJtb1XMGlEzODs+/Bxi05IC0xk8iEcQBFphlyXnmZI0pKD4C2+IHaUYZj3BV+W6aMU+YJXwqbpAuT6h5GYsO3SGoQbKGTW9NQj7REHziL678ZcEEVjxSg7+oe99TqSFf9ZA3eGsD6SKy2OMi6EGVNbLNLkwQWTvqSC7F1cBKvDg2EWDFWwfhnHorsdGA4eaYgpJ+XFQ/dUZlVWOKAxpXjEnHFtsBEdXuEbQKYTYk0joo3vehLgXwu1u+HesKm7olCauqJ+MaYaAUvBXvJVDcSEtuXzqR3aAvq2BnIN3X/S3AFdngN391TyLOf+GGcXzeMRNyc5l8sG6vLxkgvkowqyHp8RN02+vIysoxXTZVI0Z4QifQ75Dw+kI8Tz9l45ItH/1P5dlN/LISvYQq09By2VRSqzOtIK8/LUvsz1kVd7OfABtwccf1nmPTmByAQdsHrs5uL07PLyQfpuqjBnHWAVPHNGrY8MR3TD0E3QhA9lC3oHAo/ue4LdAO4nePHdEyRuaI76N6s0wAqwY1Lw3k+WI8NzneJMtaqi1ODy46TtxQckSxuFG57aUz6Y+CVuod6QUir2M/7avV9z7fSWH4Ch67Ik4aK6pQ6x/pYmzV1hg1PyQwOpW8EKcT9KA2hdyA+RI2dzBPscACTkWPcd5RkRfRPeMkh5DMMdKF5YXTiZpKeAbxqj3ysHqPkOqW4JW7I1cJ2OfmTeTkFoquLxjvZdxkXZ+6gmbCXnP9urGYbObGnJys55g4+iz7Rzw34VCwAuRYsy1Hk7NMNJm4zHhTUPOlduJvgO3AM1EKCScQx3aFjcowSUDmG5gCT4yn/1T+TIjTH+WvcIrY5r/DkfEvfgCn5QP+VgLcfb4DCezyjU9S4YIf4u7Euvif0TG3Rbv9KW98EYdmy9koAF1PvMajDkSzk2S4fzsSWofEdyS2CkUSvT/YpOWiMut463QawWIm5bUuODB2u0DS4PtvFOoSOdExbdSr+H9JQLvBhQWedQfiI4bq9cUh27acGytAgVu0sGgOK1AQVW8tDUxBNh/BNkEnb8DZgcirmBkUVkvkgd7Wd1URv1+Hp6AV9q9AutpIA9C7AdunZhXtoxkYehqgq7cDyJOtjjuyotDFIWDsYvsMKO3A+/27hRrZfyhWfNkM3y+ih/XdMCadPzcm67Dd/SchmIx17xc1Q1Z6F1xHpJtj7FASeBS1OsGGAZYqnoNC9pusw6APiqJ1n8p0kzx4J3Sx/C9QSwMEFAACAAgAk106SbRKgWdjBQAABhgAACcAAAB1bml2ZXJzYWwvZmxhc2hfcHVibGlzaGluZ19zZXR0aW5ncy54bWzlWFtvG0UUfs+vGC3qG4mdK2lkJ3KTtWLh2CZeRPsUjb0Te8l619odNw1PuQANStUUVAQUCioPvPBiUps6F5u/MPMX+CWc2V3fYsdZh9QqQpGTePac73znzDdnZja09Kigo4fEsjXTCEuTE0EJESNrqpqRC0sfK9HxeQnZFBsq1k2DhCXDlNDS4lioWMromp1PE0rB1EYAY9gLRRqW8pQWFwKB7e3tCc0uWuKpqZco4NsTWbMQKFrEJgYlVqCo4x34Q3eKxJY8BB8A8CmYhue2ODaGUMhFWjPVkk6QpgJzQxNJYT2qYzsvBVyzDM5u5SyzZKjLpm5ayMplwtJ78xHx07RxoVa0AjFETexFGBTDdAGrqiZYYD2tfUZQnmi5PNCdnJqR0Lam0nxYmg5OCRywD/TiOOhu8ljgLJtQBYN6AQqEYhVT7H51I1LyiNrNAXdI3TFwQcsq8ASJCoSlFWUjHY+tyBuJpCKnN1aVtbjLYQgnRb6vDOGkxJS47Ms+tS6n5YQir2/ciyWH9LhJFHktEosP6fOJfC8dU4aNlIisDeuSWk0m/PksJ9dSkcSDoaitPkjJ6/FY4sMNJZmMK7FU2wvU2CWmUKBbbSFQpVmyssRuq6+5SlN5k5qXRGgTCl1Cx1aOKGZUg0WwiXWbSOjTIsl9VMK6RndgYQShmWwRUozYRZKl60L0YYlaJSK14VxAoAbB2ksqONtaUndnurIPuOE7MutPNARdooiNnbiZGzn72bkW+6m5ucH0+9EMPdRUYiawZTl9opf+teXraEmT09dRuCJaCFOKs3noXyAbp0KhQOdQ02zTNLqalPiOMqautupKChmiJnCBdPTl9JZmRMFyUkKboGUdKp4sEgOlsQF7gUZhFrItALuUsalGnT0g6llHLA3rCPBgsyJoLd0zK9k8tiBPu3Pcq6Dov9lF9pw12Bk7Z2VW4Y9ZjZ25tXGfXuUljxewpvuxZK8A+ZTv+7L9GuI32Gu+y8r8c1bjx768vuFHiH/BGnwfXPZZFbETQHkDnz9YHX6fiGH+BLG/ALjB99iFsOW77kAVLKusDo5l/iXEryG+13zyJ/hX2WvWQOBT5XvCaMkXp5fgB/EFLVYB1AuB8QZKcQI4u/zQoyToCtj32xErkABMRJVdwJgwhn9PRWoIyJQRzNIuPxCc2CkwdSbulFUmfLF6zs75cQvWI1duAgNSHQpx1AWMnBJcToUfgIWAORQV9irr0Wzm5MK2kSCvO+7OGUusyPfvjJjygOrfDlMhQxG5qbNDgPNfDeROcFUorQEyqLpKviRZMSyIC5gqSOGAP+VfQYLVDmR+NHGbEnWelQEcFuY7INNhlTk4obev0RvI8vYJtqTpKgmmxZHmrZZq9AJult3pPRX4nIuwwKEmhvsWewAbb44qwuwMfOqwG5T9V9dP0vuCI38i4IVahEUVsq96PewmNXjVdmhyqHcnWnYY1GBmy/1ZuFR2+THkfsYPfMUNTk5Nz8zOfTB/d2Ei8Pfub+MDnbyTekrHmtE8qi9feY26xuvKy5Rvv5tH7LlY+fbsc4fx7Xv5kuXbseeqdY3ngAvXNZ4Drl09vlHTKsARmqg9Uuh/DfdO670n2VBAnLL7H7qdK8o7e+Z+KTqCOKbWRB9lDZ9L/Uf2jP0Abe93X/bfgfVP7Fv2K3vBvvfZUJ/5PDkAqi/Ln9kLX3a/dPXwjuP6pdM5f+ozrHOHcLaCx+6WINpy3dngarD9eUf9kbW6ESzmkSyrf32Xddfl21lWN5qp/0Q3+r9Uzf3Wej/X9UKu9ZKr+7WxeFLQDK0AtdQ1lbTeNS/OzgRDgf6PxsYArfvd/eLYP1BLAwQUAAIACACTXTpJJ6KuIdICAAB2CgAAIQAAAHVuaXZlcnNhbC9mbGFzaF9za2luX3NldHRpbmdzLnhtbJVW227bMAx931cE2XvdXdMBboA2TYEC2VqsXd9lm7GFyJIh0eny9xNluZadOMlMBLDIc0SKIunEZsPl/MNkEqe11iDxBcpKMIRJwgw8ZNfT+z+r1TRqIEoo/QyIXOaGNK1uwi0wqRGVvEiVRLvPhVS6ZGI6/3jvnjhyyFMstQV9LmfNUujczNxzDsX7+DYjGSOkqqyY3K1Uri4Slm5yrWqZnQyt2FWgBZcbi7z8MVssRx0IbvABoezFtLwiOY9SaTAGKKTvS5KTLMESEK2nS/ecyelcHT/9gLblhqOj3XwiGaNVLId+kq9uSMbx0u7ev5UZyXECwl+00C+fSUahgu1A9ze/+0oyylBVXf1PjVRa5ZTQPuf4Jb5zhGKZbT+K6pLkJIEORI5O3oJPjzvrXQDyr2Hfx9SuWoknyutgINClJwLmqGuIo3bV2Eyh3h5rtP0B8zUTxgJCVQd6skE/sdq02/R1He43vHGZBSCv6BCvStQlLJp4A2Bf3+EXi1s3KsL43nVBgBq2+8BA20F/2bzuQwNtB30WPINHKXbe0oU7tDSc9pJvmb/O4/m3VpDMLtuMtavWSp5W1LomcO0VLaZUGcwNhfPCS6B7iyOna0KK9mKKJdvynCFX8ifhkp07jImjgcHX2uHKipGjgEMF52K0YzoMmZany7H5KHRHa9YTtDP8esoQWVqU9qNkphPPu566G2w+h/sUGpMWD/pBrlVAIt9jnJLpDegXpcTZbqRCOBusmt4ag8dRkIQ4Opzk2G9yKPuyLhPQS3tpHNqq6esaXMHzQtgfvnJ4g6xPGDE2TCzsdpJxW4O+fwKNLwFgOi3e26tZNaayFsgFbKFt/kDhjjx2ttjYIh2rtxtcwRqDivOKQUUG/R6UpJ8UXakMRkhgOEB4tWGFtT4wnK56ZIlx5+q1fTuDu417U7mdZVR6vTHmFL6Uejtb+34CrZL+b/4DUEsDBBQAAgAIAJNdOkkO3Bq7TAUAAJcXAAAmAAAAdW5pdmVyc2FsL2h0bWxfcHVibGlzaGluZ19zZXR0aW5ncy54bWztWFtT20YUfudX7KiTt2JzCyWMDeOAGTzxrVidJk/M2lpsNbLkkdYh9MlA29AhE9JOOm3Tpp30oS99cYnVmJv7F3b/Qn9Jz0ry3RiZIU4fOowArc75znfOfnu0q9Dy46KGHhHTUg09LE0HpiRE9JyhqHo+LH0ir00uSMiiWFewZugkLOmGhJaXJkKlclZTrUKGUAqmFgIY3Vos0bBUoLS0GAxub28HVKtkiqeGVqaAbwVyRjFYMolFdErMYEnDO/CH7pSIJXkIPgDgKhq657Y0MYFQyEVKGEpZI0hVgLmuiqSwtk6LmhR0rbI49zBvGmVdWTE0w0RmPhuWPliIiJ+mjYu0qhaJLkpiLcGgGKaLWFFUQQJrGfVzggpEzReA7fTMnIS2VYUWwtLs1IzAAftgP46D7uaOBc6KAUXQqRegSChWMMXurRuRksfUag64Q8qOjotqToYnSBQgLK3Km5l4bDW6mUzJ0czmupyIuxxGcJKj9+URnOSYHI/6sk9vRDPRpBzd2LwbS43ocZ0o0UQkFh/R59Po3UxMHjVSMpIY1SW9nkr681lJJdKR5IORqK0/SEc34rHkvU05lYrLsXTbC9TYJaZQsFttIVClUTZzxGqrr7lI0wWDGj0itAiFJqFhM09kY02FRbCFNYtI6LMSyX9cxppKd2BhTEEveUhIKWKVSI5uCNGHJWqWidSGcwGBGgRrL6mp260ldWeuK/ugG74js8FEQ9AkSljfiRv5sbO/Pd9iPzM/P5z+IJqhR6pCjCQ2TadP9NO/snwdLWl69ioKl0QLYUpxrgD9C2TjVCgU7Bxqmm0ZeleTEvcoa2hKq66kmCVKEhdBp+k1XUJbIF4NSpwqER1lsA69X6VQ9lzLwypnLapSp+evedYRU8Uagr4OLyeCEpm+acgVsAmJWZ3jXslEw80tsReswU7ZGauyGn/C6uzULYb79DKv6GQRq5ofS/YakE/4ni/bbyB+g73hFVblX7A6P/Ll9S0/RPxL1uB74LLHbMSOAeUtXH+yC/h9LIb5U8T+BuAG32XnwpZX3AEbLG12AY5V/hXEryO+23zyF/jb7A1rIPCx+a4wWvbF6RX4QXxBi9UA9VxgvIVSHANOhR94lARdAfthO2INEoCJsNk5jAlj+PdEpIaATBXBLFX4vuDEToCpM3EnrBbwxeoFO+NHLViPXLUJDEgXUIjDLmDklKA3Fb4PFgLmQFTYq6xHs5mTC9tGgrxuua/KWHI1ev/WmCkPqf7NMBUyFJGbOjsAOP/VQO4E20JpDZCB7Sq5R7JiWBAXMDZIYZ8/419DgnYHMj8M3KREnWdVAIeF+R+Q6ajKHJ7Qu9foNWR58wRb0nSVBNPiSPNGSzV+ATfL7vSeGlxnIixwqIvhgcUewsabo5owOwWfC3gbVP1X10/Se4IjfyrghVqEhQ3Z214Pu04NXrcdmhwuuhOtOgzqMLPVwSxcKhV+BLmf8n1fcaemZ2bnbs9/tHBnMRD8p/L75FAnb2ue1rCqN/fmK5eem67wuvT05Nvv+hH7TlK+PQccWnz79p6qfDv2na2u8BxywrrCc8g5q893zTCLsGcmSp8UBp+7ve15/042FBTb6sG7bOdM0rPJzr7HXfYr0QPExrQuOidr+FzcP7Hn7EdodH/4sv8erH9m37Hf2Ev2g88W+tznXgFQfVn+wl76svu1q2t3bNB79uP8mc+wzqnBaf5P3JeAaMQXziutDi88b3M/tuY2huU7loU08LiqDl1J7tp7NwvpWnPz/jrO/4Vq37W+s3V9WGt9rOr+/DsB490f05cm/gVQSwMEFAACAAgAk106SWKRi92RAQAAEAYAAB8AAAB1bml2ZXJzYWwvaHRtbF9za2luX3NldHRpbmdzLmpzjZTLTsMwEEX3/YrKbFFVngF2FS1SpS6QYIdYOOk0jerYlu2Ehqr/TsbpI3YcwLOJr07ueMby7AbDepGEDJ+GO/tt96/u3mqAmlEFXLo669Fz1Ilm2RLesxxYxoF4SHn89STvz0RjvKJMt5wJt65x9Ya+umVIRAiX3cMRFQJ1ACwD2ldA24YMv53aDnU1NbUaHRfGCD5KBDfAzYgLlVPLkIsXu9oVerAoQf2BrmgCjmlkVx95dryLMNpcInJJebUQqRjFNNmkShR82Zd/XUlQ9ZVvGmD8GD3PHDuWaTM3kPuJZw8Y/aRUoDUc8t7PMIIwozGwlu/Yrl9Qx7hbkEeXmc7MkZ5cYbRpSVPodOlhguFivPbqdDPC6HIGtqYhbq4xHILRClTHanqL4YBCFvIfFyiVSLEjHbTb8xPKBF1mPD2kHmMEOTws2vZ171yoPf6UOE9IeE9oHXiReUDjAU2HXq45iU5e7eVdBPz6R5YvisDfMgSWwTli/DmC+w/sMeh6NoCa81Wd4tM/W9+Ea8wH+x9QSwMEFAACAAgAk106SZnW6POJKAAANjoAABcAAAB1bml2ZXJzYWwvdW5pdmVyc2FsLnBuZ+17a1RaZ94vbWaSzjSXdsZpvKA0ddKYxkjVqqgobdNqW1ONuRmjQBOiNkFBJCgol3TS0alRyE1J4oWkNjHxRo1RVBDbprITEWhMFBXFREQSEQ1QRQTl3WjSad913nPOOuv9ct7VDy5h7/3875ff/9kPX+2KjV73Z/c/QyCQdR9/9MFuCGRVFwTyIvml1eCVN/sbvwX/vUDeHf0+pEEOfQJ++UPae5++B4E0cl62H/oj+P1PmR8lkiGQvxx3/r2gToVRIZBQ6ccfvLeXijGMZHDKdWjHI9GbGAgcsjUu3gv3YMveiajLd17/294/fgK7DPn6/W8+uvVi24vxnxS+dKv1z38L8dv9ymc177++/ta6zfWfxJT0hu+WORxoOzkOqwsSBupHZuV2Nuf4HSGZLJsa8rDq8dnmB6mPhaOL0xOq0aW5r4gMfVIZkWku41DnBtNC4lCLP4/31ydtYL/+5Kf2nBn1pJIiMnVvu89aA4E8/OnIaH+/bNozD1HYaa6YqVPTjrjEANz4tZB3QwY7++76MG0GQQKxdW8VgvVV6XHRiJih8lkNeXg9ZU11ddYk1bAaX3T4RnSUPwTieWQDqkS5l49uk/iU5h5xWQX56b25p3vwCek4l5iIgMIXII8P8+PtRg7LPg6XEsXWiZOdYTFhEtMGrPWgY1gXKVgYfRECQbyWVzym5TSUHh82mA1/g0Ay/1V0+OOkQHA9Ijuq8Zt6N9A9UOFJty7LzCjKGhk9qvBFo50CANMHOWMCdS7ePHYKTiAMt5JM5zI1F9Mq/Yuubut2Sj2AlsbTLdMjMrIiwpL5Enykjaz7fvtmdOrK8qGisfJFxqN/bvQK3SaSycpCYMMxvSmpoCaZU5WPfeTSKnJ/iHdOhr3yTe+wtPNm0ySdT2JvfnJ4Rbi4Iy5pP0Y67OYtozBRMFU5rn3g9j3lzdC0EvOSKVtAGAkLnTOoBIuf+T3xX1mREFwYGMtFvaP3bcuYDlyvEmGVV9EcbmP5oYrGcv8KXur2Jz8XHYZA2CNXOWNNzM/7d8u9dDuJclNDyRfJAlljYBZgm/HmNBtI/d0xt8i2MyTGsNZiR3YCs2naN2ocnoOfc7M6gcWWF6tcISdwOUdBL24a1WnvWcVjdJbRj/WVInF0eIuGBr2rO8M9NHOwEivfqTN6K0I7J6lSXuPCUZ0VqLBfbBh12BNd1xxb6tEFUxbn07xZDWZd/ZJ9HCFkG4zUqzX8JmN7bsqHS9/7KBykgGXduMGFOaEny744HR8mRuZyA3ZPurp50FDA3dcHZrUPNivIyiyVcc7tA82790glKK7VvHe7496bqxA19sQ7Upuym1fmrtxK5Fgi6u2hI/sZDnqJQA/LNSUHXrAsLrg77bdeinXMYlGHDcHIyd4oIyKZG7Da1KsDbsjf5+zA+Z4MUqb8vTy41ELzCpWDmnv/3Xszt8S483Clgoou5iILjCbjlJpKu2HTKo3pOElcA19aykloqbjSQ9lHODda7f5FdQRwXirhBGnFbXSerkkkm7eds3CLuVqxfynnip9U80DX4B49fpNeJNUUa8VB6eQp+0VotPkAIWT9xAJijx8MJV9g1OGKb9MTMfVvM5cmaXutA6WdCTZnekBLLR0zjA1rSGqMcB2n/cHMVq+Cz9Vy7JKgOJ8hxf5MHmY4eF1u62Zvtx+GuqSVAO4Fo1kuaX/Xanq0ZyyAjmvB+fI4RReSMRapfykugnNOLynlahdz7bfmqHjghsn6kbV8HDHbNqgNnRAHvVI7HMmdMdOPvT5x0+7FAep0IcGYFiRTLTfXSbN6kJh9MIA6ODDflrztZFM+IYpQiSdgFTi7/QFOe9MVNU1nktEV92QUyrDd6wFPGNBiIO8WSM3djYoysFxkIjCsxVmZbdSxVDADjzZ6EEWkrLL5Xq7456cmx9KMI7KNoLJReLu5QAuOICTQptrRflixJy2P3mM0NFsUmt3RpKgdS/9YQrC2ju5f6uXhADF8g2e0MXI7bJviEHSvFcH1Dt9xQx7cf8C91j9of9XxdGh8HzUx8ho0T5RuMPaz92g10nelL9XqyrNp7FCCGua45z2DkpvvatvEB22L7nAPDhaXJUpHYhjlQbuUYQZFNMM+a5zwNy3NX6Dl2c2nQTscqKyQ66gG67giyRPO1QVrNARb+QPdOxzWEEDaDxaK7x7dGX0BZX+0AUVnQbscdoVDZH24BkXNYowb3M9bm6e5r14SAI/aDVPmbXyR6Y6xFK6Up8BsA0BsA18vAd6idVZK57Pt92CL97w5oeIKnA7XYFHoQf2X3sd6X146yzyTAh0fUGGW2uvdt7i5CvfDpAOIm72mhb0nU63ZzdmJB722cZrs0P4UGsF6IOC8RFXvmWdA7GPEys1Q8vBwKpJ8yWKhRVoRWdkIrpb2gbrBRKWx3oksMM63EVc/oiZ6VbMT0miAVJJlNVku13zfARW1pfty4h0XTnO2KXW4nkbznAnmbkLG5v0puwSoUZiHyD0ps6GfSi2Wu2AlRUDdTrvVzC4hXkf9fGVDREAwQAoTV2ADL+uzSUODurOdxH7/TwhlZ9Anw7jFnH0mZoTAaLAvmKRwPnvMeIHjVLYbu2TmmgCrWJLR5zZapGHU+DdDN1fv25Hqyy0+ecxAK6pKpwtrjK2+CqIvpwkaTElk1nMn2YKkPFGzZi+tB8nTvq0CQ7u1LY7BNrXdgQzPWsfFtGH3vBuRLcesoR9rUih2I0ki0FOtzZU6k39NM+sPH7v9YB2QvFducpWyyu+mUKageFGcWg4kaTUKkrfiyS1TaA3nRqRiX8SM8abWtpKo7LUS4+YePC5rL7dvFzrcfElT7J2NjG2Qvi3LlD32InIDZUHXuFUIQb1K66r5jB8PFm+pWW/S3CH3kOulXkqwfK+tsV9FysNWtRCtRx40mhHC/Ts68rv8Up76Fixm7eobBGryY4uvINUmf32wRvcmcCD8VCs0ps0X8CCGqwkr4U0+m8WjsydDDSao3nxaEc+ETy6ieXHsCoBP4kk03+QycZqU0GzmBokuLDLVa4uCaI+4m6LBFWkHpJvC1Tl1DR5SXXV+FjuIuVRaFS6QkWs1RQJ0qS6JV71ATwBz0StUPaTLUIJN58Tt001CzUCR9gKU7wGvveLu1qrJyBomnehnZNGiiEwZpOEQWiB9SX5RnyuMIo2TslR3VJqYNryLjvbATa8Fzuia7AdgAKi6e3ijIjOi1n0nZUo7EFbPqIyTxLArVHBgPGtXyonxKWz+rulzh0LXPyFdLtYGt2U0SBnkIu3Tbo0vDMXdvuYBVdgMJIXHlnAau8nuqJamStxIiwTDIIAhPnuBIlzbZQwtUvDd4VKGSSQ5FOHUXKm0bQUjDyzTOfbAs7YJc4WKU0PHmMrJdlHE0u33O7CKLUTdzfOAKzFppnq4hZ1I5LCuTSqS0TwBoEN66ZFOmFGwCRfAEnjCPYAjDbDOOARR+W3de2VNN92ua0gB7yoxZyukwJUy27jrLJO9hyOAdsUEfak3IDHrJg+wx+yX9PDJdCOo//nOH9NE6R4wYekLp3Fa+FIo5u6uwVntFc1HCuJwYp+PV8H+Etx2AE/gbbqZzUsWGGgTbQ++dYsmlACJmEqwKaGeBcB2FIzGEhmOKkh0L6nAqX7vwzBNpBfeYMGLfAGMOpXeg5SbcN0qp89pRScDLOjA/QqWgbyX5XcY2kCza3WbAdkiTjQ6xLs9zFLNWi9JtToZmNGtSwF/D3zNrL/uJ80ICAv8B/7yhCHsr0lVoM7SSnIigSsILNU3Hjs/sZCcAEgvjoRFSY4tPqy/rttzO+eoyI+oE6d1rBVhMBUaJUVH2QwCjXj+pna71JGY4nLk8yPlD/w/kV+qL/7yfvfAdVtMdQkqz7rmAsNRhOYGlJrtXA2d54w5PXyHf1WWbD5Ak3uRXLQjhMhJOxP4kb5FgyhObqF3+tXi6iJ42ova+OkE0H8cxebJeamAzDMumtvPxpdnBYfsuIUJyN3v9oZbR9BnMexzZ+jqzse6uiTP6LBa407zFcqripFlZSWBN2Ioc3Nv1UfwwvAikT2s9SaYtPR+V9nF+mGC1fRYxON+qpQmm/Hy+Uod3E7bepRtbYVrS8OcBSGZVV0sm7rWLIXfHzLfCJRIpfyT2zy63L4NygJmbtfNXByeMz1eUEvvE7hflPlXBN6Z7bigqmlScMyM0t3cFURXUjy292QLcz5uEdIQ34HMRb5cLiAnrjYM+WDONUlnEW733aTxcE1D4/ajeSvw9JNoUv7jLJHEpL0nPH+l/ExZY3nTj27fBVFzGhW4j9HPIGVYofnmBKk19U6qD89SkJqxDReKul4rj9KRwKoXKD8rl68g4Sc+sZT8HDrt1jf6i2D//q5RaIr3fZIZ8FucHV51oLd/WeCKeN+j+GVBCM9R/JYw26bEXhIXls/lzyoY0+Rax3YIiDMblT5McPSIW+JGWV9u+kaz/SQCqwdbYfck62Vw5jjg2nX2mpNm+9uFmz91sjl+yCXm0vKEMJZcNT8hKytLEhAifv7hZThyvvbWNzv0S4s2Dj0CKPYIca47iFD6YLqxX2/2TKVpgSElxXV5JKjG5BmaZQ3Tw21N1sfRqDDrj1siG2mLs8ovVv3MccxzarHKM9+L5laGjDjGwn2eGhzf3l0eXiAZTjkgt1JA70J+KgUNAnk36f9wowLv0jk3hC9TYlkMcxec+SriRez8DxtjxdewjNm+Pj4N5LM/jzPGZy3qPT4GkiTGIWUkKGhVR5QTHhkf8mVn2c2CUWae+aKCnjrb+QI47KTPuXdhbUNKL3tzYq8/l7uHvxgCMmPLMFUDMdVXvbS2IuWSB3gFAKesd5xS/fRP0DPO8ebyy6CzzjtHt42g/7Y6Ib8fODrtcUqL/t/Y/If/OYQ4l22WGeL0iFAATnbyCXDcUv5wCi6mmsrfL+CuLDe+wPWnmydksvtxKEZ9hLkncIt3YsG5Zze/mOtPIlYUyZpfzUVrd7as915hNbZq+ypyBhWTFkIYpj6dyoFrHLKQUfrTyoa3fnlgVCAMRvKFjO7X5dLbDKypL21FA/plz0kf+U8jV91/bOPE02efqQr7XBVFyj/SUMuz0/tMN6c3YqiHZtu6/IpPIrKS0RnPNFsz1BJfzvuI4Zk73abbzxtN3L6G5NqVwHsubkuGC5b7Ak3fX9+nyzmIP4koGqtVrBhs/t3wlnhRxisFv+YJvFMY5/HjIRcs4xcGjUVjTat/QzR7bRWV+x40yvgrFRZ81JTfkipAFlrcfkvqCnuM8Vv5sq9XUUf/E6lJn8gNVfOTgSuejvyp6PDKAO4kcSm+TtrzXP7AQsrFX9gxfyr1C3xubMOu6EbH5vuHjvyKaKxtPe7XZNfTXKoZ+Y2/ETmy8H7D7QEf8cKzeNlwC+fadZR7KP0/GeR4/9vBhfzIX9hdiCKFZbh6/Fqx9CpEhofk14pleHTlzKgZmae2qFqaxGnNwUXFv3KGKriQnB/sbfq4HYzMSfIp9MH1GuiehLJfezJHGPxbHTB0Y9fRTEyOAmnuOZnWmRT0G5JClmNp8qlIXpk33bZGwbQEFI3SzbI1M09qnmVR5MOWxS91+m630dt3ny06IU18sMNVQhs8zpwvXb/lmYbePvCr8sQB/VsadEHJ/0eJr5t6Us2LNPYEKtIJI+2UMTDhNzSUrA9/pha59D36jLpDlkTsoJj0FeE5sX55ZlkIbPj9sOFnEigSi8cay7c3SAPYgeeBaXVHOLpUpVtLdpNm6E0bsXTjkRMJoUvUTi2Ju52IYlua2CXSGmSBCKtIoY0aW45a/X09ZnKGdA1Lj66AsAvYpaj1kxr01K0823V5LmbkuSvTpPF0x9KiDGxhXuyuZO6Z5JQ67YLx5vn4ObtZwRuOBOoChky9U8lc1ThTQ5U2Op1acNsPxOgD+yN49lywZEVX2hKBGl0JZ7vFEzian+oJBwG+a9YIdTg5ZP3gXh6wgNgToWxMDsHsh8XMgt2zHDnTXucVqLVOhPbPyPwUtXnP7ea749h5EHHf1X4rVbkVSxu5pP0WKammqNXYk6qWP64VAGe4AfZSwEuKU34EXaP1c/LVXTKGluJSf7oGJdtdS/uoDSaS7sKN1ccOMqd3N3jAPVD59kuaIm6f0eRqFVUE53IVMU5+DCc/DRGa4sbVvC1PCRoL+CjwTUBaM1ztviZFLT8gNXgTlbOaE9DwjNOprf3kJA+OtFSx2cI3hpdyaqd5OLZF+kq9RucPBLZt1QinkwQxbZ9GqhuR8vm2Ws4VOUbXWApLyDeZYNt6E3/DMvSb0tt+J7et8r3tq6n3q5UEXj0a+gHZdvWdyllPj5nOdOiohjqsPUALP0kN3buHvQ9eLffXMymp4Z0TJrpdo7lGnwo6ACjQ7o73Xld0qPmTBzQ+MA5PmmXPXd/n929WdVH6AVPd0fwjqxOKbyYHrxcWtRT1HoN+7fZFUDC3L/FeIzQv49Y1pAQhBl5tlTZO0sApcXBsbXcyF/fNMJ+QBLMdYCdyyvzLSQe3g4NxhrdzK0ejNdCZEl0oM5kiyi13H02LgC9if/GfBr6qVpKwmiRRIl4h55OhVW11qxMJPNyD02wRD7un4l7PU+miSY84Gzhumm8jIG1tvpa7FJrXLIKGaSNGKJvY+3aEaN4Bw0vO0B/YN40VyBbN2X6n1pqhArWC9HXlnki45jp6v+CGKdtLKCG4z2CBT2dD75AjDbQnec+yltfkjt6sqYlKrbnXKqrLz1j38Kp7ydYd9ZLDUXpEIdBUrXFN3m9BR8auThnR1eG07TWEMtJFLBB/EEYu0SUBPapQwsibXK0yHt2yfzqcaQcnUJR2cYGum9OA82PSDhQ47GMWMM+0jrtOsrMzhHZRynyx5tuhbOu+vd7UwRYp5XmFR10pOlw1H5b2Oyr6byQ0FVTYaSrhI+e3NX2Dmy4OUR9YJIL4E1oGwlg9v3PpIb8HhLFEusajFusAEWwRiGCNgwpmtnlORUTN68FVb42+YVyGuHgYCGXvqasQGBAhn2uSfEfy/xco0EQyyBK888X/Fe7+X9zQuXfxO+aGJmaV2FG68RT2D+zvNoqf/vMc/0kClkGZxXuBxPvUVfN6rGMhqtdYShLNNW8AMfTn4Cgj8SAi5/GglAaDYFRNnwjkJf5bQaV4rnkNK6P0eI9W+wDvWOccb5qUPnO9R29EWyM1zY7VEHB08v+vTdx1r3jsGSa1POyQTdQL1GG0ZfCY+dU3TSszz+Moo1mB6qQtPKmOk5ByjV0b49QK/tlsqdM1p6o8ukK96RpJ8blNyc4mlyU50EtY5kbaHkXq+JF2Qz7H7qPg4QUY8fH2GikXUM21ak402BqKJ9sdQ+bz60OXHerHcElDTOw0UCeC07KIo+LFh6+VyUaEObA28TgT58ajjDjfijzsndnHCSw1igxUlVfIDkENjs3d1+ar3M7Z5pm7HA/JCz5imnni9qMLm6BuXZo7PSltn4phCKLS8kc4MPEyXJSZRfMk0+ZaVk8dQLdki3KHcwmzN/FVB1Z64djuaFLFIGPiYlrs4hNFUDaeSvAoc6sn6eQV5/Rm/YF1A8eQ8iFjVksoV1dEqlEVr6Iabh5TgWpErKhBcVFeHChS3695lFhfLHMfCN0vf0Vn0MZc5wI3Ajspo1pqvb4WVNxHrpkwGcOqDgCXliM7IaDQrD+aUj6RntUcHMxNO6fEvI9eFbwdlkcTuXeHxu6zwAqI6OBucj3sZokF0HwCnF5epzzsAi/QDg30vFIv/VpuYjscj5IrpQEHyLbha1FmEzXopnK6M7jQvNuQjJnR+TbH1+Fky46L8eyavV8BNDVKJ4Otjw72ZaUTbFvvNWZfEzB3KREE8xICgz/CGdUnW7AeXZTEdYvJBBf9gX8bqVGWCe3cEnI7APcOUfkYqhjwA1KLh43BN+SvKb+tx3WZbMV6alsGiAK2K64+MGYxKnfU4CZuDl/DtKBhcZ4JYSv53/ogvtx0U+MuqXI/f0YPzKzDsGXtLPEGarr1L4/dv5Vqroap51ur70JiKT3x+SQ28RchesFeNDhoLEqPSo9K6UCJvwzte9jzUoMAN0gVnscCFmDSZD94O5gI17ZpF5D8vZatGjI6UnzcdyU6N4OluOTVvKHBkXZxVOMD/2eg7MOoxmXYHi2M930y9T+9+rY+jbfLiEyyecaxNFPWaS3rHKSbzvH+0PAV/dMJfCC2Km2lTPyTPYaaP4kasM9zHIhMmRY/e2tl/bfx9t4YeAZBLfoT9F90GWGlKLzs0YWykFGChY3Eh7ndyqmW5w+L5riEh7mq0hW5/N9p2f5MsM/Tk55J9tNAyzMdrzRmPFNy5kkCazYBJl5UW8Q55qkmRWTW4oceMG/U9oE468QbGStct8G6ZlgOWwi8026apMQ4THDHzbd2kAxzCY+k2CXTRA5TlxMrMepQDmsMrIu38KA6NhJLE7HmC1jUr2HhQNqKCMmDPnJqz3en1qqaVb71niEWT0U/prmol4vJffLjvrUP6OpJo2nDn/GCL8xDK4ok5F5DVPmdnPs6ihR1VA0P2q3fSZDXTYDhl3acjB6JTPssMNh8dnw4x7A2mwCbnUN8SR7NSOvA26NHUJM3jSYkk72Hq5yX4YotMm2bWM0xMjXkk+j0Z2qxrD9/yB4rGnEvdvuSMlzUl5xguWuDLT0tgIk9acJ88uqpFl2QOrKzH6dTis7nGiJpfrSjFEIgE5aZb52H6lurhnWsJR3LS4wW3GWYqRT0Xc24UaJbLXwm/5qIwsBXzNk3VGmvs9MyAaCHEvQP7ypEVQBRebq+qZtic7+medqTEXhHGVlqzK5KDvaqVWPU1yLZxjlaZeieZOWHlWkdnQb/R++oVlrG5WiSvLy/1beNTg+XAD1ampApozbEJwNSiOyh/CVPTgmWLLRfClSoIkvbR0ymosdhTRFeAswxtKWWI/Ta1tl/cabdz2SfNGVw/lQ9+IuUAs8tq0jIPSIoJ16Z8k3/ZSgngcsRKPhutynCDFgMYQ9c6dUHUagow6JbYcXwxlhaOKBgSHhZaOWHkuORLaIKXJ/uj9nNK1FXOe+DYf8QfxBTauufl2Z6Kl7jpB0iC9uRVVlQjoZCEbly9nGVNsro8LVKvQm3tY1pFU2KKWXtfkSdae0wCGT1GrlRX0QZ4TdI/fd4blF4W9A25A/Bz6zQDVqB2j/Yu1uTubUqk5YIQkgFMeozwkZp07cUK8IFUHGU2gsaLaUuGSu4y9eQsbYDUZpGE95zSylQr2IDdbq9lq9yWVDzVfGWXFFEeeqzALX6iP8cVKhsCH8Nn3Yd7wOHF2S0pDyf8/vlu3Q3jb5h5SkrT0O1Pquzm/7rPAOzciov8dG34/jsZ+QHfBoc0W9nuk46KB0rpt8INhDHHUqL6/od4v3mIOEKNb90l2r7ZpVjy8YGAb24MvhfK9tUG8MKN3tG//cWrOQnPmKWY2lC3ZG3RZ2rr1/DJfAJtokyYmTr+KSUzFyy6mAiwSDSMkzeoG4XgUBk9qnZ7NyhvcfBRqz0i+4oIzhjB4cQhgeGxQzbB+pIvCtq8ef7WwQyH9kuurPlR03uywEn2XOAgr+8V/JEW7IpmRO6PuvZnsXYVx30sJPwtC/itlVR61ZTwCBPHN+9Kk9EQN4+iMs1tN8y+M5lfalbzEgjKNlgsGnxQIO0djhH9KkaxrtNFWnJ5/xW9uQqB3zkF38i2euboV20J1nyB6mvpEKVFx+AvR7DTtLQkB4VKvH82KlapdY3m10hJZcGC+olgsD3yS1hgqRSm/ZCaOyDt+Vkmf+kPx6i89cbs2jrhpPBiYiTRl/f5idQGCTSq6eWd6tObQkoDITk0BIzo0iJHlWaEzvdLmhsQWF7Vh+JIpVIA3fez7qsa6GMIJBkobtCmiU0uu4jhHvh6cx9hD1AD59ShgSQ6nmoyb8Idu6420r/1FYhThJVJ5L3pxWSVe3YdT+8s/7OLehXFB7Ye1XsHcdpnc16sLi1N2r9a4ZbvHLo6ynXECD2aiLwWIjrKg4g/wjjMdX7Yepygylhj7nnCteO3aJbj2PCKpqa+xCIPas11CnSrv7v6o6dvqZtTcZwue8rMyR6iUQXVKrb20e+k2gS/aHdnXMRq6fpSABnk7aIxijSaH8hWjx2f7Vx6M5OaXy5f6h4qn31kRLuaxz4Gfnr9RbzgEYzvrjwcW8bmhFHrBydjxC3oR/YQiVDZplPg2qv5gJYPRQhFhiKnYwBjUDrrLQgCsn5VOSeSK+k9jsryeN8L8N9NaT7jjSzZ74etjOoRcTIH0fUkB3aVzxhaVA+DbWDbGiHBt5ubfBwCGJC1Yhb5guzJm0jkoPsDIsiNGXXDTdIssZJ5uTJC1YKtKeNMc0llTdiLKfWGu1voY8vxz/yDOzW7N+7qVDFW7CDlHxaOvKUL/rI8z3B3XJXuGKXMvHIk6+XQ/1rmY/8cnLeVy3frGDrITCPhL+Pnb8T+p3Q74R+J/Q7od8J/U7od0L/JuQ8+d3MZxi+x17c7El2HpPY71g+xZD6fAd22/MdWNHCZG3tLzutbDjLKt2wNOn7ZGBhTtDZQTM0K/d3zr0AeehqiCjUNPEWp+5aoC8CXa+DwpWRi0H2EMTq/9cjHRGzQ3h+BvjpclW12CojEpwfnWcAICeWZznIkFMbyOfOfQPI5e3/1Y16cvEYyyZgqex3efa7EztgCz9NKFmLSn4xkofkIzubdaB6kKqOaFK+rkkRmWfQ0hoiWOAln7ziMWHOTMP6n/RvKXIMGsicpY/PpJhNUjhP9JYmYoammFQONzDn0lhz4wiY9U50LFs4R8WbghaTOmeTynQ8FnO21XY9gTtl7j67ZXEeAkkWdUSRlgJa57jC5zTPPcp9dUfmp2yh9G1xXcKNI5dnAnbyftasgmSGzrl3hTY1znHbV55F8DmMKVwZ1t6FTe4gyNZEPv1C5tzzv5PSOYfvbGkjaSRfwRbvwSoadHZT3h6eymh5chu29NSbZ4YznsRwhuFZiQ21Km0kZcTPgu3OMOV1iOgqsgic/W5LvWc4lm2qaZi16bwuBJMdn5VPNeCnvh6fx3OSAtyV0znx8oU1t1aU8KqirnFDoMyBKPIbuCOGYDzz6RpWZns6tNstiRt0uN1a27lQGx05Sgvnai3Ttk6HDbZ+cO3d5sZL0mNH2JbB2aUYK8OrgJKex6aFsxpMHD9aeGfDYmi4YYkmsicuiGds4gIl9hvp0hBKjw9CvUs0MDceNZCk55h0CMSPEy+qWluy9jQ6mrQ6Pr97iLIZCCyERy19f9hO1xnWDmhRyPG16eukCwVs0eIq1NNVnPIKGcOUxxxajGvKLstQ+Ds+OvsoQt2ST/XqXOrJELLUDaR0F97okKa0GXBosUtaGdEuIe405d0UGfz6vTZCTkjTXGYO8eLLVX2DXRkBx0rT/hrKo4vxrlGLGG3dtKmHsA4YviaX+wFHRmZu2YjnNP0HPDPy2LP6oYzAH/AvEYWsDliU0VofQUjMsztfQZQuAiw7cNfyEpwoPNUM/BHy0IS2+mAq0Tek5o13jaZhgmiUhrwRL5JaslOnprJ8s5sy3p4OOwbPctEVTVP720Dj4VkNpQK0MN3AjDvmwnp6EoZ0+7JvKCOW7FZFzShfUs8sqvsD20AHZrt1jc5LQrz0nUl4zsuQ77RCU7zIfuoIunITslRVbAnnbAkqDCyMDV+VDP8+Qr8zQKgKds3xbN4YVGje8AZt69wQRVWpGeLVajOUfknC0XOuXRrXBok+MDYwKi78ZO6ZKgTH3L2Nn740pVhKb/dzoN0c/oRbc60p3HjRHNV2IC8Z9BsvXlTQ/OrN81eEGS4fVmwK/he8f36x+YyAnLi46gN0JTeGX9HFn9nUYCHzhnOUNu7ax7lt5t4W3QUBAJsowXJHcdDqkc7kWZ+lU53zp9ZgGx2W3kfl/hi2PLk0680gXJAiTxTpd8xFt9OQIDaVnAM8oo9V7vGyBESTFpxH0EYICSvaBxZavpX6yN3GSK1Fk2ve0i5kpG0K5a29a1c/0B23FxSUt3GSMbgcEZKonJdlSKRxQscl+8k7LaynCENo/4afu7XWZszR01g9LDFWyGrrji9/4WDF3GzYet1bAsWgpl2mKRqD1hYVVyGIuk7/NtmH7LHcu8clzBIBVzDSNaR5EZJpLRqLOHKiPPhfbyjhBZ/c1br1x+AFKSyNLseat4urdKzHi+rUCopU+gk6Us06ykXBqiOA4RAuB7ij0gw+vD8Na6PTBj88YBvib7oQ2FTd8U6u1TQ5HOlNQeLsiCpqEq1o7UxrUXx5I4o5rGGpWiIkR58H8qq0g7YhRWLv8aGY/EB3bv3I9M0o4+Ovo427I/vtq76jrqbDntvpi8B6hiGhuuJvMstfdUVZDCzpoHDRv2gMaJ5rBQtBZJUr4j4t2nh9MqDQEkEWPbtIfaTlYiOtj6KqmsRxLuyRISWTwc8UC7JpI73Ua1SDjQPHuygzKn/0keP2a96Wq/CKQwbSC5BWepRxFbzj596Jihm6bqKatVAdMsO0CGEk5xGxuMUHcW7Area5ZixqX9hokmiuM9G974Scj1ei5D5+bire0s/VcV5bIp7EQzVxV+Wu7OXToWDaObhN37uJZ/JGbbHyz+utV7ELV2XhauP62xdK+8Vzge/rCzJSpiZYn94SfSoxIdYK1vWecu3ajJrfpsBDu7Q10aQiGCtlmZYh2lgdOXvjXGMZgPW4XbVWU+6/xHcs8Ptw3zcOgYKlRdaWR8hdtwdd2iN5NOQ/9kY06chlHT6bRqscHaJymoHtnMBCnHXU+fbs4UKrKZ5eIl84lS3JwAQwhtzGruZ06NFlFrGlowwsmp26SwvOU5NWZ9861+Sw8ywiXUQtdpUwzIBHrSJCO/EVc50Zhae8unSNc61akhfLumGN82xRa+RBzph9Vz19gxGRSxwVd1jHt6DarNJOu/SvYNVh2e/MGm+j7LdrcUV6zUbmo437gUNpeCdhPR4FPye3mP0Akp8qOzX7eF0VApYn/wu8nhG7Ej/KXBdHN9/efTfma+D7sk0i6AGnqI47Gaa/TKIW76MqCMDsIRdFv3h1NmUQawPCCi2Ny3Eh7q9CpAkCioDvhcHfBpwAVONTJtjSI1iDulT/vU9lPWPd1KSzOU8qBz68a1R6CYY78nJmmRu1dVwu6gmwBqyQrl1RxviAwmVRF5zh0cdvPHVWw48gWCcTOtsXHCFin9C/gmGo/RgVCYFw0/jx9MG0U35DiWk8JggB8sxmlMPMWau2/zhMSl40jC4Z7lrcOALrGZj1jIznsPJQWeENG6uoLXNB33I49HHvWmwaR1/Hv2/KYVlyai2sZAXKYb/7GJ3Xc2+lGQGYqvmbitfQt5rkkdo1GSm+RSdDAor0azIWp2eWpr2VixPEpYmJAubjgv0FrsqCeGSSzX0gQXwta7/56/LZoPafnVxrgVC+yDfXQGqh9XI2QL7rUuFdgJSK7e2f0yrxCtZW1Dt4618m749vPg+b/25NMM9h17VJTGctduKJeZS1oLIZ5QDB04i6CuG3kH7vQ5Vu6n5HniV4hgqEZy+w/qZzxJW/WuHoNA41OgGZr869C3gTXsXUhY/SAnKVkszxAnzKKw5955J+0om8EEgwD0NtZdx4x49x9h8nRsAk3DGTqxQGo+ZwqGzTjrb+6TUQyHePAgo3qqma4nPcvZx+wvKVwGXgpb8B5m94bQJI6zt/qRdz0vmDyMkS8Gtmz80C3pDdUb7dCc3OTT08HlB43/mLpAb1K85DBx/PEWczXaqXz+HWExn42Vjnojs3c5ryOpWpZgdk8e2zpw0FR2bBy5CPP4z9oOH9z/7xH1BLAQIAABQAAgAIAG50+UipAcR2+wIAALAIAAAUAAAAAAAAAAEAAAAAAAAAAAB1bml2ZXJzYWwvcGxheWVyLnhtbFBLAQIAABQAAgAIAJNdOklhRM7S6wUAAJ4WAAAdAAAAAAAAAAEAAAAAAC0DAAB1bml2ZXJzYWwvY29tbW9uX21lc3NhZ2VzLmxuZ1BLAQIAABQAAgAIAJNdOkm0SoFnYwUAAAYYAAAnAAAAAAAAAAEAAAAAAFMJAAB1bml2ZXJzYWwvZmxhc2hfcHVibGlzaGluZ19zZXR0aW5ncy54bWxQSwECAAAUAAIACACTXTpJJ6KuIdICAAB2CgAAIQAAAAAAAAABAAAAAAD7DgAAdW5pdmVyc2FsL2ZsYXNoX3NraW5fc2V0dGluZ3MueG1sUEsBAgAAFAACAAgAk106SQ7cGrtMBQAAlxcAACYAAAAAAAAAAQAAAAAADBIAAHVuaXZlcnNhbC9odG1sX3B1Ymxpc2hpbmdfc2V0dGluZ3MueG1sUEsBAgAAFAACAAgAk106SWKRi92RAQAAEAYAAB8AAAAAAAAAAQAAAAAAnBcAAHVuaXZlcnNhbC9odG1sX3NraW5fc2V0dGluZ3MuanNQSwECAAAUAAIACACTXTpJmdbo84koAAA2OgAAFwAAAAAAAAAAAAAAAABqGQAAdW5pdmVyc2FsL3VuaXZlcnNhbC5wbmdQSwUGAAAAAAcABwAXAgAAKEIAAAAA"/>
  <p:tag name="ISPRING_PRESENTATION_INFO_2" val="&lt;?xml version=&quot;1.0&quot; encoding=&quot;UTF-8&quot; standalone=&quot;no&quot; ?&gt;&#10;&lt;presentation2&gt;&#10;&#10;  &lt;slides&gt;&#10;    &lt;slide id=&quot;{B6FEC855-08BF-4249-8E45-5C9B2940E40D}&quot; pptId=&quot;259&quot;/&gt;&#10;    &lt;slide id=&quot;{5260D43C-DD48-4072-B702-32387D4D3530}&quot; pptId=&quot;260&quot;/&gt;&#10;    &lt;slide id=&quot;{CA7CF5BC-8E0F-4EE9-859C-DAF0A2284451}&quot; pptId=&quot;261&quot;/&gt;&#10;    &lt;slide id=&quot;{9F0EE141-FCF2-4CE9-8C12-1AF68D3DF6EB}&quot; pptId=&quot;262&quot;/&gt;&#10;    &lt;slide id=&quot;{0D140FAC-01E3-496C-9A9D-12AB29E2E2D4}&quot; pptId=&quot;263&quot;/&gt;&#10;    &lt;slide id=&quot;{11B56593-0E42-4A75-8CFC-5290B92B5E3C}&quot; pptId=&quot;264&quot;/&gt;&#10;    &lt;slide id=&quot;{CCBB2550-9615-45DD-90E9-CDC3A9E9E973}&quot; pptId=&quot;273&quot;/&gt;&#10;    &lt;slide id=&quot;{8F2B89B9-3080-498A-8931-099B38009721}&quot; pptId=&quot;274&quot;/&gt;&#10;    &lt;slide id=&quot;{0DADB0B5-5117-46A8-8772-26EA70A08D90}&quot; pptId=&quot;267&quot;/&gt;&#10;    &lt;slide id=&quot;{1AFDFB0D-24EC-4098-8E39-C728BA18BC26}&quot; pptId=&quot;268&quot;/&gt;&#10;    &lt;slide id=&quot;{EC6FFCE5-C117-4B7E-BF3E-C8BB63D0C999}&quot; pptId=&quot;275&quot;/&gt;&#10;    &lt;slide id=&quot;{76FFB6CC-54FE-4246-91BB-62F87BF46EDF}&quot; pptId=&quot;278&quot;/&gt;&#10;    &lt;slide id=&quot;{015C1E20-9639-4B54-A460-ED38D645D499}&quot; pptId=&quot;276&quot;/&gt;&#10;    &lt;slide id=&quot;{21EB25AA-C33A-43F9-8974-E09FF96022B2}&quot; pptId=&quot;277&quot;/&gt;&#10;  &lt;/slides&gt;&#10;&#10;  &lt;narration&gt;&#10;    &lt;audioTracks/&gt;&#10;    &lt;videoTracks&gt;&#10;      &lt;videoTrack muted=&quot;false&quot; name=&quot;Видео 1&quot; resource=&quot;ca917ccf&quot; slideId=&quot;{B6FEC855-08BF-4249-8E45-5C9B2940E40D}&quot; startTime=&quot;0&quot; volume=&quot;1&quot;&gt;&#10;        &lt;video format=&quot;yuvj420p&quot; frameRate=&quot;30&quot; height=&quot;600&quot; pixelAspectRatio=&quot;1&quot; width=&quot;800&quot;/&gt;&#10;        &lt;audio channels=&quot;1&quot; format=&quot;s16&quot; sampleRate=&quot;44100&quot;/&gt;&#10;      &lt;/videoTrack&gt;&#10;    &lt;/videoTracks&gt;&#10;  &lt;/narration&gt;&#10;&#10;&lt;/presentation2&gt;&#10;"/>
  <p:tag name="ISPRING_SCORM_RATE_QUIZZES" val="0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RESOURCE_PATHS_HASH_PRESENTER" val="269e68a1b5d5aaca8cb9336f3fe6f64c506b57ca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1959</TotalTime>
  <Words>867</Words>
  <Application>Microsoft Office PowerPoint</Application>
  <PresentationFormat>Лист Letter (8,5x11")</PresentationFormat>
  <Paragraphs>108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Изучение рисков перехода на систему НМО применительно  к специалистам со средним медицинским и фармацевтическим образованием</vt:lpstr>
      <vt:lpstr>Условия для непрерывного профессионального развития кадров в здравоохранении</vt:lpstr>
      <vt:lpstr>Принципиальные отличия новой системы ПК  в рамках НМО (в формате ВО) для специалиста</vt:lpstr>
      <vt:lpstr>Принципиальные отличия - риски новой системы ПК в рамках НМО (в формате ВО)  для работодателя</vt:lpstr>
      <vt:lpstr>Состав Рабочей группы по разработке Концепции непрерывного медицинского образования специалистов со средним медицинским и фармацевтическим образованием в РФ</vt:lpstr>
      <vt:lpstr>Пилотное исследование 2016-2017 гг.</vt:lpstr>
      <vt:lpstr>Результаты  Пилотного исследования</vt:lpstr>
      <vt:lpstr>Результаты   Пилотного исследования</vt:lpstr>
      <vt:lpstr>Результаты  Пилотного исследования</vt:lpstr>
      <vt:lpstr>Опыт становления системы непрерывного медицинского образования в формате развития квалификации специалиста (Казахстан)</vt:lpstr>
      <vt:lpstr>Выводы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Классификация условий труда НА МАКЕТ</dc:title>
  <dc:creator>user</dc:creator>
  <cp:lastModifiedBy>Arina</cp:lastModifiedBy>
  <cp:revision>222</cp:revision>
  <cp:lastPrinted>2016-10-24T12:26:10Z</cp:lastPrinted>
  <dcterms:created xsi:type="dcterms:W3CDTF">2013-09-19T11:15:39Z</dcterms:created>
  <dcterms:modified xsi:type="dcterms:W3CDTF">2017-06-09T13:29:39Z</dcterms:modified>
</cp:coreProperties>
</file>