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sldIdLst>
    <p:sldId id="256" r:id="rId3"/>
    <p:sldId id="259" r:id="rId4"/>
    <p:sldId id="261" r:id="rId5"/>
    <p:sldId id="262" r:id="rId6"/>
    <p:sldId id="263" r:id="rId7"/>
    <p:sldId id="268" r:id="rId8"/>
    <p:sldId id="269" r:id="rId9"/>
    <p:sldId id="264" r:id="rId10"/>
    <p:sldId id="265" r:id="rId11"/>
    <p:sldId id="266" r:id="rId12"/>
    <p:sldId id="267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80" r:id="rId23"/>
    <p:sldId id="281" r:id="rId24"/>
    <p:sldId id="282" r:id="rId25"/>
    <p:sldId id="279" r:id="rId26"/>
    <p:sldId id="28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>
        <p:scale>
          <a:sx n="94" d="100"/>
          <a:sy n="94" d="100"/>
        </p:scale>
        <p:origin x="-882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1278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3851BF-DBFD-4C73-9065-6C636FD18F9D}" type="doc">
      <dgm:prSet loTypeId="urn:microsoft.com/office/officeart/2005/8/layout/default#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CE3CD503-B28F-458F-B364-6F356672CE8A}">
      <dgm:prSet phldrT="[Текст]"/>
      <dgm:spPr/>
      <dgm:t>
        <a:bodyPr/>
        <a:lstStyle/>
        <a:p>
          <a:r>
            <a:rPr lang="ru-RU" dirty="0" smtClean="0"/>
            <a:t>ранние</a:t>
          </a:r>
          <a:endParaRPr lang="ru-RU" dirty="0"/>
        </a:p>
      </dgm:t>
    </dgm:pt>
    <dgm:pt modelId="{DD274C09-99BC-4A84-8369-72BEF29A688F}" type="parTrans" cxnId="{49E16A2F-D0A6-40C8-AE83-9E6AA2F88316}">
      <dgm:prSet/>
      <dgm:spPr/>
      <dgm:t>
        <a:bodyPr/>
        <a:lstStyle/>
        <a:p>
          <a:endParaRPr lang="ru-RU"/>
        </a:p>
      </dgm:t>
    </dgm:pt>
    <dgm:pt modelId="{8D3FB00A-AF19-491B-963C-10A48DFF8492}" type="sibTrans" cxnId="{49E16A2F-D0A6-40C8-AE83-9E6AA2F88316}">
      <dgm:prSet/>
      <dgm:spPr/>
      <dgm:t>
        <a:bodyPr/>
        <a:lstStyle/>
        <a:p>
          <a:endParaRPr lang="ru-RU"/>
        </a:p>
      </dgm:t>
    </dgm:pt>
    <dgm:pt modelId="{994EF852-1232-42D2-AC29-961EBD8C1C82}">
      <dgm:prSet phldrT="[Текст]"/>
      <dgm:spPr/>
      <dgm:t>
        <a:bodyPr/>
        <a:lstStyle/>
        <a:p>
          <a:r>
            <a:rPr lang="ru-RU" dirty="0" smtClean="0"/>
            <a:t>поздние</a:t>
          </a:r>
          <a:endParaRPr lang="ru-RU" dirty="0"/>
        </a:p>
      </dgm:t>
    </dgm:pt>
    <dgm:pt modelId="{DE37DBB6-9936-428B-8A69-9668BE36F863}" type="parTrans" cxnId="{FF039CB5-D107-47C0-B01D-C9759C589CE5}">
      <dgm:prSet/>
      <dgm:spPr/>
      <dgm:t>
        <a:bodyPr/>
        <a:lstStyle/>
        <a:p>
          <a:endParaRPr lang="ru-RU"/>
        </a:p>
      </dgm:t>
    </dgm:pt>
    <dgm:pt modelId="{788884C5-2750-444F-A45C-38A5558F7AD1}" type="sibTrans" cxnId="{FF039CB5-D107-47C0-B01D-C9759C589CE5}">
      <dgm:prSet/>
      <dgm:spPr/>
      <dgm:t>
        <a:bodyPr/>
        <a:lstStyle/>
        <a:p>
          <a:endParaRPr lang="ru-RU"/>
        </a:p>
      </dgm:t>
    </dgm:pt>
    <dgm:pt modelId="{5024D7EA-8930-49BC-A8F7-86C320760609}">
      <dgm:prSet phldrT="[Текст]"/>
      <dgm:spPr/>
      <dgm:t>
        <a:bodyPr/>
        <a:lstStyle/>
        <a:p>
          <a:r>
            <a:rPr lang="ru-RU" dirty="0" smtClean="0"/>
            <a:t>Со стороны раны</a:t>
          </a:r>
          <a:endParaRPr lang="ru-RU" dirty="0"/>
        </a:p>
      </dgm:t>
    </dgm:pt>
    <dgm:pt modelId="{4C5EC960-826A-409A-A9FB-483FF081F863}" type="parTrans" cxnId="{7FD99A31-3589-4579-8986-2E06B49A19E2}">
      <dgm:prSet/>
      <dgm:spPr/>
      <dgm:t>
        <a:bodyPr/>
        <a:lstStyle/>
        <a:p>
          <a:endParaRPr lang="ru-RU"/>
        </a:p>
      </dgm:t>
    </dgm:pt>
    <dgm:pt modelId="{378872AF-D90B-4991-867C-C4F5081C33C4}" type="sibTrans" cxnId="{7FD99A31-3589-4579-8986-2E06B49A19E2}">
      <dgm:prSet/>
      <dgm:spPr/>
      <dgm:t>
        <a:bodyPr/>
        <a:lstStyle/>
        <a:p>
          <a:endParaRPr lang="ru-RU"/>
        </a:p>
      </dgm:t>
    </dgm:pt>
    <dgm:pt modelId="{07E6D331-8E4F-466D-AA6E-61890EF38260}">
      <dgm:prSet phldrT="[Текст]"/>
      <dgm:spPr/>
      <dgm:t>
        <a:bodyPr/>
        <a:lstStyle/>
        <a:p>
          <a:r>
            <a:rPr lang="ru-RU" dirty="0" smtClean="0"/>
            <a:t>общие</a:t>
          </a:r>
          <a:endParaRPr lang="ru-RU" dirty="0"/>
        </a:p>
      </dgm:t>
    </dgm:pt>
    <dgm:pt modelId="{A867B158-82D2-40F6-9AF3-00C8D538CEC9}" type="parTrans" cxnId="{7DDB447F-96DE-413B-8CD1-BA50337537FA}">
      <dgm:prSet/>
      <dgm:spPr/>
      <dgm:t>
        <a:bodyPr/>
        <a:lstStyle/>
        <a:p>
          <a:endParaRPr lang="ru-RU"/>
        </a:p>
      </dgm:t>
    </dgm:pt>
    <dgm:pt modelId="{F14653D7-D071-405C-B5E7-D4772E900F95}" type="sibTrans" cxnId="{7DDB447F-96DE-413B-8CD1-BA50337537FA}">
      <dgm:prSet/>
      <dgm:spPr/>
      <dgm:t>
        <a:bodyPr/>
        <a:lstStyle/>
        <a:p>
          <a:endParaRPr lang="ru-RU"/>
        </a:p>
      </dgm:t>
    </dgm:pt>
    <dgm:pt modelId="{6FBC4DA8-97FF-4BD0-AB3A-A41C28D30931}" type="pres">
      <dgm:prSet presAssocID="{E13851BF-DBFD-4C73-9065-6C636FD18F9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AF24114-A974-455E-860E-E4AD66AA133A}" type="pres">
      <dgm:prSet presAssocID="{CE3CD503-B28F-458F-B364-6F356672CE8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3C560C-1475-4F99-9413-A2053C2948D0}" type="pres">
      <dgm:prSet presAssocID="{8D3FB00A-AF19-491B-963C-10A48DFF8492}" presName="sibTrans" presStyleCnt="0"/>
      <dgm:spPr/>
    </dgm:pt>
    <dgm:pt modelId="{E2410D94-CEDF-4566-9522-E57ADA6A1E44}" type="pres">
      <dgm:prSet presAssocID="{994EF852-1232-42D2-AC29-961EBD8C1C8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94B784-23A6-454F-AD47-D9C60E003BE0}" type="pres">
      <dgm:prSet presAssocID="{788884C5-2750-444F-A45C-38A5558F7AD1}" presName="sibTrans" presStyleCnt="0"/>
      <dgm:spPr/>
    </dgm:pt>
    <dgm:pt modelId="{62D85F37-4BF2-4DF2-9F85-140B9FBE3A3A}" type="pres">
      <dgm:prSet presAssocID="{5024D7EA-8930-49BC-A8F7-86C32076060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5ADD8A-03AA-4557-B8F3-F35F2C0EFD0B}" type="pres">
      <dgm:prSet presAssocID="{378872AF-D90B-4991-867C-C4F5081C33C4}" presName="sibTrans" presStyleCnt="0"/>
      <dgm:spPr/>
    </dgm:pt>
    <dgm:pt modelId="{9ADF7840-BC8E-4FF9-903B-7B587C785336}" type="pres">
      <dgm:prSet presAssocID="{07E6D331-8E4F-466D-AA6E-61890EF3826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27C4DB9-271D-4A92-91E4-91EA1E90911D}" type="presOf" srcId="{5024D7EA-8930-49BC-A8F7-86C320760609}" destId="{62D85F37-4BF2-4DF2-9F85-140B9FBE3A3A}" srcOrd="0" destOrd="0" presId="urn:microsoft.com/office/officeart/2005/8/layout/default#1"/>
    <dgm:cxn modelId="{B766CCDD-6CB5-48A0-8F62-46BCF6F02ACA}" type="presOf" srcId="{E13851BF-DBFD-4C73-9065-6C636FD18F9D}" destId="{6FBC4DA8-97FF-4BD0-AB3A-A41C28D30931}" srcOrd="0" destOrd="0" presId="urn:microsoft.com/office/officeart/2005/8/layout/default#1"/>
    <dgm:cxn modelId="{49E16A2F-D0A6-40C8-AE83-9E6AA2F88316}" srcId="{E13851BF-DBFD-4C73-9065-6C636FD18F9D}" destId="{CE3CD503-B28F-458F-B364-6F356672CE8A}" srcOrd="0" destOrd="0" parTransId="{DD274C09-99BC-4A84-8369-72BEF29A688F}" sibTransId="{8D3FB00A-AF19-491B-963C-10A48DFF8492}"/>
    <dgm:cxn modelId="{52141E01-A5A9-4FC3-A0DD-C440D70F66F3}" type="presOf" srcId="{07E6D331-8E4F-466D-AA6E-61890EF38260}" destId="{9ADF7840-BC8E-4FF9-903B-7B587C785336}" srcOrd="0" destOrd="0" presId="urn:microsoft.com/office/officeart/2005/8/layout/default#1"/>
    <dgm:cxn modelId="{7DDB447F-96DE-413B-8CD1-BA50337537FA}" srcId="{E13851BF-DBFD-4C73-9065-6C636FD18F9D}" destId="{07E6D331-8E4F-466D-AA6E-61890EF38260}" srcOrd="3" destOrd="0" parTransId="{A867B158-82D2-40F6-9AF3-00C8D538CEC9}" sibTransId="{F14653D7-D071-405C-B5E7-D4772E900F95}"/>
    <dgm:cxn modelId="{7FD99A31-3589-4579-8986-2E06B49A19E2}" srcId="{E13851BF-DBFD-4C73-9065-6C636FD18F9D}" destId="{5024D7EA-8930-49BC-A8F7-86C320760609}" srcOrd="2" destOrd="0" parTransId="{4C5EC960-826A-409A-A9FB-483FF081F863}" sibTransId="{378872AF-D90B-4991-867C-C4F5081C33C4}"/>
    <dgm:cxn modelId="{FF039CB5-D107-47C0-B01D-C9759C589CE5}" srcId="{E13851BF-DBFD-4C73-9065-6C636FD18F9D}" destId="{994EF852-1232-42D2-AC29-961EBD8C1C82}" srcOrd="1" destOrd="0" parTransId="{DE37DBB6-9936-428B-8A69-9668BE36F863}" sibTransId="{788884C5-2750-444F-A45C-38A5558F7AD1}"/>
    <dgm:cxn modelId="{680C118B-6B5F-4106-A89A-2EADD804B63D}" type="presOf" srcId="{CE3CD503-B28F-458F-B364-6F356672CE8A}" destId="{3AF24114-A974-455E-860E-E4AD66AA133A}" srcOrd="0" destOrd="0" presId="urn:microsoft.com/office/officeart/2005/8/layout/default#1"/>
    <dgm:cxn modelId="{096B64E1-CBC1-450B-98CD-2C9A372E42BA}" type="presOf" srcId="{994EF852-1232-42D2-AC29-961EBD8C1C82}" destId="{E2410D94-CEDF-4566-9522-E57ADA6A1E44}" srcOrd="0" destOrd="0" presId="urn:microsoft.com/office/officeart/2005/8/layout/default#1"/>
    <dgm:cxn modelId="{0E441220-F174-4AF3-B55C-C6987BE303CA}" type="presParOf" srcId="{6FBC4DA8-97FF-4BD0-AB3A-A41C28D30931}" destId="{3AF24114-A974-455E-860E-E4AD66AA133A}" srcOrd="0" destOrd="0" presId="urn:microsoft.com/office/officeart/2005/8/layout/default#1"/>
    <dgm:cxn modelId="{AB73F5C5-09A6-4D14-98ED-FD354ABA3071}" type="presParOf" srcId="{6FBC4DA8-97FF-4BD0-AB3A-A41C28D30931}" destId="{7C3C560C-1475-4F99-9413-A2053C2948D0}" srcOrd="1" destOrd="0" presId="urn:microsoft.com/office/officeart/2005/8/layout/default#1"/>
    <dgm:cxn modelId="{3A58532D-9645-4955-BEDE-636FD6680106}" type="presParOf" srcId="{6FBC4DA8-97FF-4BD0-AB3A-A41C28D30931}" destId="{E2410D94-CEDF-4566-9522-E57ADA6A1E44}" srcOrd="2" destOrd="0" presId="urn:microsoft.com/office/officeart/2005/8/layout/default#1"/>
    <dgm:cxn modelId="{39902D41-D02B-479D-9AE6-1DD01377738A}" type="presParOf" srcId="{6FBC4DA8-97FF-4BD0-AB3A-A41C28D30931}" destId="{FC94B784-23A6-454F-AD47-D9C60E003BE0}" srcOrd="3" destOrd="0" presId="urn:microsoft.com/office/officeart/2005/8/layout/default#1"/>
    <dgm:cxn modelId="{95C300DA-7B17-4FFD-B6F3-2CD4C668D3BB}" type="presParOf" srcId="{6FBC4DA8-97FF-4BD0-AB3A-A41C28D30931}" destId="{62D85F37-4BF2-4DF2-9F85-140B9FBE3A3A}" srcOrd="4" destOrd="0" presId="urn:microsoft.com/office/officeart/2005/8/layout/default#1"/>
    <dgm:cxn modelId="{3880C3FB-05B9-4B64-9DB2-425E74602752}" type="presParOf" srcId="{6FBC4DA8-97FF-4BD0-AB3A-A41C28D30931}" destId="{6C5ADD8A-03AA-4557-B8F3-F35F2C0EFD0B}" srcOrd="5" destOrd="0" presId="urn:microsoft.com/office/officeart/2005/8/layout/default#1"/>
    <dgm:cxn modelId="{4A5ECED1-0AED-42C7-9457-2E09EAE2BEAB}" type="presParOf" srcId="{6FBC4DA8-97FF-4BD0-AB3A-A41C28D30931}" destId="{9ADF7840-BC8E-4FF9-903B-7B587C785336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F24114-A974-455E-860E-E4AD66AA133A}">
      <dsp:nvSpPr>
        <dsp:cNvPr id="0" name=""/>
        <dsp:cNvSpPr/>
      </dsp:nvSpPr>
      <dsp:spPr>
        <a:xfrm>
          <a:off x="691381" y="2207"/>
          <a:ext cx="3478113" cy="208686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kern="1200" dirty="0" smtClean="0"/>
            <a:t>ранние</a:t>
          </a:r>
          <a:endParaRPr lang="ru-RU" sz="4500" kern="1200" dirty="0"/>
        </a:p>
      </dsp:txBody>
      <dsp:txXfrm>
        <a:off x="691381" y="2207"/>
        <a:ext cx="3478113" cy="2086867"/>
      </dsp:txXfrm>
    </dsp:sp>
    <dsp:sp modelId="{E2410D94-CEDF-4566-9522-E57ADA6A1E44}">
      <dsp:nvSpPr>
        <dsp:cNvPr id="0" name=""/>
        <dsp:cNvSpPr/>
      </dsp:nvSpPr>
      <dsp:spPr>
        <a:xfrm>
          <a:off x="4517305" y="2207"/>
          <a:ext cx="3478113" cy="208686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kern="1200" dirty="0" smtClean="0"/>
            <a:t>поздние</a:t>
          </a:r>
          <a:endParaRPr lang="ru-RU" sz="4500" kern="1200" dirty="0"/>
        </a:p>
      </dsp:txBody>
      <dsp:txXfrm>
        <a:off x="4517305" y="2207"/>
        <a:ext cx="3478113" cy="2086867"/>
      </dsp:txXfrm>
    </dsp:sp>
    <dsp:sp modelId="{62D85F37-4BF2-4DF2-9F85-140B9FBE3A3A}">
      <dsp:nvSpPr>
        <dsp:cNvPr id="0" name=""/>
        <dsp:cNvSpPr/>
      </dsp:nvSpPr>
      <dsp:spPr>
        <a:xfrm>
          <a:off x="691381" y="2436886"/>
          <a:ext cx="3478113" cy="208686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kern="1200" dirty="0" smtClean="0"/>
            <a:t>Со стороны раны</a:t>
          </a:r>
          <a:endParaRPr lang="ru-RU" sz="4500" kern="1200" dirty="0"/>
        </a:p>
      </dsp:txBody>
      <dsp:txXfrm>
        <a:off x="691381" y="2436886"/>
        <a:ext cx="3478113" cy="2086867"/>
      </dsp:txXfrm>
    </dsp:sp>
    <dsp:sp modelId="{9ADF7840-BC8E-4FF9-903B-7B587C785336}">
      <dsp:nvSpPr>
        <dsp:cNvPr id="0" name=""/>
        <dsp:cNvSpPr/>
      </dsp:nvSpPr>
      <dsp:spPr>
        <a:xfrm>
          <a:off x="4517305" y="2436886"/>
          <a:ext cx="3478113" cy="208686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kern="1200" dirty="0" smtClean="0"/>
            <a:t>общие</a:t>
          </a:r>
          <a:endParaRPr lang="ru-RU" sz="4500" kern="1200" dirty="0"/>
        </a:p>
      </dsp:txBody>
      <dsp:txXfrm>
        <a:off x="4517305" y="2436886"/>
        <a:ext cx="3478113" cy="20868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6/13/2017</a:t>
            </a:fld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6/13/2017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6/13/2017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4CBEAF9-9E58-4CC8-A6FF-6DD8A58DEEA4}" type="datetimeFigureOut">
              <a:rPr lang="en-US" smtClean="0"/>
              <a:pPr/>
              <a:t>6/13/2017</a:t>
            </a:fld>
            <a:endParaRPr lang="en-US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CBEAF9-9E58-4CC8-A6FF-6DD8A58DEEA4}" type="datetimeFigureOut">
              <a:rPr lang="en-US" smtClean="0"/>
              <a:pPr/>
              <a:t>6/13/2017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4CBEAF9-9E58-4CC8-A6FF-6DD8A58DEEA4}" type="datetimeFigureOut">
              <a:rPr lang="en-US" smtClean="0"/>
              <a:pPr/>
              <a:t>6/13/2017</a:t>
            </a:fld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CBEAF9-9E58-4CC8-A6FF-6DD8A58DEEA4}" type="datetimeFigureOut">
              <a:rPr lang="en-US" smtClean="0"/>
              <a:pPr/>
              <a:t>6/13/2017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CBEAF9-9E58-4CC8-A6FF-6DD8A58DEEA4}" type="datetimeFigureOut">
              <a:rPr lang="en-US" smtClean="0"/>
              <a:pPr/>
              <a:t>6/13/2017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CBEAF9-9E58-4CC8-A6FF-6DD8A58DEEA4}" type="datetimeFigureOut">
              <a:rPr lang="en-US" smtClean="0"/>
              <a:pPr/>
              <a:t>6/13/2017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CBEAF9-9E58-4CC8-A6FF-6DD8A58DEEA4}" type="datetimeFigureOut">
              <a:rPr lang="en-US" smtClean="0"/>
              <a:pPr/>
              <a:t>6/13/2017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4CBEAF9-9E58-4CC8-A6FF-6DD8A58DEEA4}" type="datetimeFigureOut">
              <a:rPr lang="en-US" smtClean="0"/>
              <a:pPr/>
              <a:t>6/13/2017</a:t>
            </a:fld>
            <a:endParaRPr lang="en-US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6/13/2017</a:t>
            </a:fld>
            <a:endParaRPr lang="en-US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4CBEAF9-9E58-4CC8-A6FF-6DD8A58DEEA4}" type="datetimeFigureOut">
              <a:rPr lang="en-US" smtClean="0"/>
              <a:pPr/>
              <a:t>6/13/2017</a:t>
            </a:fld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CBEAF9-9E58-4CC8-A6FF-6DD8A58DEEA4}" type="datetimeFigureOut">
              <a:rPr lang="en-US" smtClean="0"/>
              <a:pPr/>
              <a:t>6/13/2017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CBEAF9-9E58-4CC8-A6FF-6DD8A58DEEA4}" type="datetimeFigureOut">
              <a:rPr lang="en-US" smtClean="0"/>
              <a:pPr/>
              <a:t>6/13/2017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6/13/2017</a:t>
            </a:fld>
            <a:endParaRPr lang="en-US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6/13/2017</a:t>
            </a:fld>
            <a:endParaRPr lang="en-US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6/13/2017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6/13/2017</a:t>
            </a:fld>
            <a:endParaRPr lang="en-US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6/13/2017</a:t>
            </a:fld>
            <a:endParaRPr lang="en-US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6/13/2017</a:t>
            </a:fld>
            <a:endParaRPr lang="en-US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6/13/2017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l" eaLnBrk="1" latinLnBrk="0" hangingPunct="1"/>
            <a:fld id="{74CBEAF9-9E58-4CC8-A6FF-6DD8A58DEEA4}" type="datetimeFigureOut">
              <a:rPr lang="en-US" smtClean="0"/>
              <a:pPr algn="l" eaLnBrk="1" latinLnBrk="0" hangingPunct="1"/>
              <a:t>6/13/2017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 algn="r" eaLnBrk="1" latinLnBrk="0" hangingPunct="1"/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 algn="l" eaLnBrk="1" latinLnBrk="0" hangingPunct="1"/>
            <a:fld id="{74CBEAF9-9E58-4CC8-A6FF-6DD8A58DEEA4}" type="datetimeFigureOut">
              <a:rPr lang="en-US" smtClean="0"/>
              <a:pPr algn="l" eaLnBrk="1" latinLnBrk="0" hangingPunct="1"/>
              <a:t>6/13/2017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428736"/>
            <a:ext cx="8458200" cy="1222375"/>
          </a:xfrm>
        </p:spPr>
        <p:txBody>
          <a:bodyPr>
            <a:normAutofit fontScale="90000"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5300" dirty="0" smtClean="0"/>
              <a:t>Особенности сестринского ухода за пациентами после кардиохирургических вмешательств.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b="1" dirty="0" smtClean="0">
                <a:solidFill>
                  <a:schemeClr val="tx1"/>
                </a:solidFill>
              </a:rPr>
              <a:t>Огуречниковой Натальи Степановны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медицинской сестры перевязочной 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операционного блока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357166"/>
            <a:ext cx="8458200" cy="1200152"/>
          </a:xfrm>
        </p:spPr>
        <p:txBody>
          <a:bodyPr>
            <a:normAutofit fontScale="92500"/>
          </a:bodyPr>
          <a:lstStyle/>
          <a:p>
            <a:pPr algn="ctr">
              <a:lnSpc>
                <a:spcPct val="80000"/>
              </a:lnSpc>
              <a:defRPr/>
            </a:pPr>
            <a:endParaRPr lang="ru-RU" b="1" dirty="0" smtClean="0">
              <a:solidFill>
                <a:schemeClr val="tx2"/>
              </a:solidFill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b="1" dirty="0" smtClean="0">
                <a:solidFill>
                  <a:schemeClr val="tx2"/>
                </a:solidFill>
              </a:rPr>
              <a:t>государственное бюджетное учреждение здравоохранения</a:t>
            </a:r>
          </a:p>
          <a:p>
            <a:pPr algn="ctr">
              <a:lnSpc>
                <a:spcPct val="80000"/>
              </a:lnSpc>
              <a:defRPr/>
            </a:pPr>
            <a:r>
              <a:rPr lang="ru-RU" b="1" dirty="0" smtClean="0">
                <a:solidFill>
                  <a:schemeClr val="tx2"/>
                </a:solidFill>
              </a:rPr>
              <a:t> «Самарский областной клинический кардиологический диспансер».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642918"/>
            <a:ext cx="3786214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defRPr/>
            </a:pPr>
            <a:r>
              <a:rPr lang="ru-RU" sz="2800" dirty="0" smtClean="0">
                <a:solidFill>
                  <a:prstClr val="black"/>
                </a:solidFill>
              </a:rPr>
              <a:t>Основные причины послеоперационных осложнений и/или повторной госпитализации пациентов, перенесших реконструктивные операции на сердце, зачастую  обусловлены поведенческими факторами:</a:t>
            </a:r>
          </a:p>
        </p:txBody>
      </p:sp>
      <p:pic>
        <p:nvPicPr>
          <p:cNvPr id="6" name="Picture 5" descr="987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1423558"/>
            <a:ext cx="4887504" cy="3577077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57166"/>
            <a:ext cx="8563004" cy="874706"/>
          </a:xfrm>
        </p:spPr>
        <p:txBody>
          <a:bodyPr/>
          <a:lstStyle/>
          <a:p>
            <a:pPr algn="ctr"/>
            <a:r>
              <a:rPr lang="ru-RU" b="1" dirty="0" smtClean="0"/>
              <a:t>Нарушение медикаментозной терапии.</a:t>
            </a:r>
            <a:endParaRPr lang="ru-RU" b="1" dirty="0"/>
          </a:p>
        </p:txBody>
      </p:sp>
      <p:pic>
        <p:nvPicPr>
          <p:cNvPr id="5" name="Picture 4" descr="tabletki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142984"/>
            <a:ext cx="6311761" cy="5059369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14291"/>
            <a:ext cx="8686800" cy="1357322"/>
          </a:xfrm>
        </p:spPr>
        <p:txBody>
          <a:bodyPr>
            <a:normAutofit/>
          </a:bodyPr>
          <a:lstStyle/>
          <a:p>
            <a:pPr lvl="0" algn="ctr"/>
            <a:r>
              <a:rPr lang="ru-RU" b="1" dirty="0" smtClean="0"/>
              <a:t>Неправильное ношение послеоперационных бандажей. </a:t>
            </a:r>
          </a:p>
          <a:p>
            <a:endParaRPr lang="ru-RU" dirty="0"/>
          </a:p>
        </p:txBody>
      </p:sp>
      <p:pic>
        <p:nvPicPr>
          <p:cNvPr id="1026" name="Picture 2" descr="C:\Users\Home\Downloads\image-0-02-05-abbefc1512aeae873adb775555a9257744746d7a813470bcdf8b44fea7c57b5f-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14422"/>
            <a:ext cx="3881433" cy="2911075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Users\Home\Downloads\image-0-02-05-02fd473a6d2550afa213a3f254c6af275cfefae5f3e075c520e5a513b3936d1c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857364"/>
            <a:ext cx="3524275" cy="2643206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C:\Users\Home\Downloads\image-0-02-05-b83b5c6f94f1c5d94c7e534fb8111c5dfc2ecf0eb5f52d520cda17deec00d243-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3696892"/>
            <a:ext cx="3786182" cy="2839637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8686800" cy="874706"/>
          </a:xfrm>
        </p:spPr>
        <p:txBody>
          <a:bodyPr/>
          <a:lstStyle/>
          <a:p>
            <a:pPr algn="ctr"/>
            <a:r>
              <a:rPr lang="ru-RU" b="1" dirty="0" smtClean="0"/>
              <a:t>Нарушение режима физических нагрузок</a:t>
            </a:r>
            <a:endParaRPr lang="ru-RU" b="1" dirty="0"/>
          </a:p>
        </p:txBody>
      </p:sp>
      <p:pic>
        <p:nvPicPr>
          <p:cNvPr id="4" name="Picture 5" descr="920x9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142984"/>
            <a:ext cx="3784596" cy="2809392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650" name="Picture 2" descr="http://www.htconsult.com/treadmi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3643314"/>
            <a:ext cx="3186130" cy="2949480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652" name="Picture 4" descr="http://prososud.ru/images/bol-v-oblsti-serdc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1857364"/>
            <a:ext cx="3004968" cy="3143272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686800" cy="928669"/>
          </a:xfrm>
        </p:spPr>
        <p:txBody>
          <a:bodyPr/>
          <a:lstStyle/>
          <a:p>
            <a:pPr lvl="0" algn="ctr"/>
            <a:r>
              <a:rPr lang="ru-RU" b="1" dirty="0" smtClean="0"/>
              <a:t>Отсутствие самоконтроля.</a:t>
            </a:r>
          </a:p>
          <a:p>
            <a:endParaRPr lang="ru-RU" dirty="0"/>
          </a:p>
        </p:txBody>
      </p:sp>
      <p:pic>
        <p:nvPicPr>
          <p:cNvPr id="29698" name="Picture 2" descr="http://kafe-saratov.ru/files/pages/425/1412229582general_pages_metabolizm_izuchaem_nash_obmen_veshchestv_pochemu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2285991"/>
            <a:ext cx="3945878" cy="4499291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700" name="Picture 4" descr="http://strictlynononsense.com/acediets/wp-content/uploads/2011/10/Heart-healt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857232"/>
            <a:ext cx="4572032" cy="3047118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4286256"/>
            <a:ext cx="49593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buClr>
                <a:srgbClr val="F0A22E"/>
              </a:buClr>
              <a:buSzPct val="70000"/>
              <a:buFont typeface="Wingdings 2"/>
              <a:buChar char=""/>
            </a:pPr>
            <a:r>
              <a:rPr lang="ru-RU" sz="3200" b="1" dirty="0" smtClean="0">
                <a:solidFill>
                  <a:srgbClr val="4E3B30"/>
                </a:solidFill>
              </a:rPr>
              <a:t>Не соблюдение диеты.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0"/>
            <a:ext cx="8634442" cy="2589218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Объектом  исследования стала группа мужчин и женщин 50-65 лет, в количестве 125 человек, находившихся на лечение в  4 и 11 кардиохирургическом отделении СОККД в период с 1.08.2015 по 30.09.2015 года  перенесших операции на открытом сердце (аортокоронарное шунтирование, протезирование аортального, митрального клапана и </a:t>
            </a:r>
            <a:r>
              <a:rPr lang="ru-RU" sz="2400" b="1" dirty="0" err="1" smtClean="0"/>
              <a:t>т.д</a:t>
            </a:r>
            <a:r>
              <a:rPr lang="ru-RU" sz="2400" b="1" dirty="0" smtClean="0"/>
              <a:t>).</a:t>
            </a:r>
            <a:endParaRPr lang="ru-RU" sz="2400" b="1" dirty="0"/>
          </a:p>
        </p:txBody>
      </p:sp>
      <p:pic>
        <p:nvPicPr>
          <p:cNvPr id="4" name="Picture 4" descr="IMG_158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571704"/>
            <a:ext cx="5394323" cy="4044989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686800" cy="1928826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Эффективность мероприятий оценивалась с помощью бесед и анкетирования, проведенных с пациентами до  и после обучения.</a:t>
            </a:r>
            <a:endParaRPr lang="ru-RU" dirty="0"/>
          </a:p>
        </p:txBody>
      </p:sp>
      <p:pic>
        <p:nvPicPr>
          <p:cNvPr id="4" name="Picture 4" descr="u100483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143116"/>
            <a:ext cx="4519619" cy="4519619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8991600" cy="664371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4500" b="1" dirty="0" smtClean="0"/>
              <a:t>По результатам первичного  анкетирования выяснилось: </a:t>
            </a:r>
          </a:p>
          <a:p>
            <a:pPr lvl="0"/>
            <a:r>
              <a:rPr lang="ru-RU" dirty="0" smtClean="0"/>
              <a:t>26% опрошенных знают, что нарушение медикаментозной терапии и режима физических нагрузок являются факторами риска возникновения послеоперационных осложнений,</a:t>
            </a:r>
          </a:p>
          <a:p>
            <a:pPr lvl="0"/>
            <a:r>
              <a:rPr lang="ru-RU" dirty="0" smtClean="0"/>
              <a:t>35% пациентов знают, что курение и алкоголь являются факторами риска возникновения ХСН,</a:t>
            </a:r>
          </a:p>
          <a:p>
            <a:pPr lvl="0"/>
            <a:r>
              <a:rPr lang="ru-RU" dirty="0" smtClean="0"/>
              <a:t>на вопрос: «Знаете ли вы о принципах питания в после операционном периоде» - ответили «да» 18% ,</a:t>
            </a:r>
          </a:p>
          <a:p>
            <a:pPr lvl="0"/>
            <a:r>
              <a:rPr lang="ru-RU" dirty="0" smtClean="0"/>
              <a:t>«знаете ли вы основные  симптомы осложнений в раннем после операционном периоде?» — 11%, </a:t>
            </a:r>
          </a:p>
          <a:p>
            <a:pPr lvl="0"/>
            <a:r>
              <a:rPr lang="ru-RU" dirty="0" smtClean="0"/>
              <a:t> «Знаете ли Вы о самостоятельном уходе в раннем после операционном периоде?» положительно ответили 10%. </a:t>
            </a:r>
          </a:p>
          <a:p>
            <a:pPr lvl="0"/>
            <a:r>
              <a:rPr lang="ru-RU" dirty="0" smtClean="0"/>
              <a:t>100 % опрошенных испытывают страх перед будущим, перед предстоящей операцией.</a:t>
            </a:r>
          </a:p>
          <a:p>
            <a:pPr lvl="0"/>
            <a:r>
              <a:rPr lang="ru-RU" dirty="0" smtClean="0"/>
              <a:t>80% не имеют здорового сна.</a:t>
            </a:r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500042"/>
            <a:ext cx="8686800" cy="6072230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3600" b="1" dirty="0" smtClean="0"/>
              <a:t>	По результатам анкетирования видно, что информированность пациентов о профилактике послеоперационных осложнений низкая.</a:t>
            </a:r>
          </a:p>
          <a:p>
            <a:r>
              <a:rPr lang="ru-RU" sz="3600" b="1" dirty="0" smtClean="0"/>
              <a:t>    У пациентов резко снижено качество жизни. О применении элементов самопомощи и </a:t>
            </a:r>
            <a:r>
              <a:rPr lang="ru-RU" sz="3600" b="1" dirty="0" err="1" smtClean="0"/>
              <a:t>самоухода</a:t>
            </a:r>
            <a:r>
              <a:rPr lang="ru-RU" sz="3600" b="1" dirty="0" smtClean="0"/>
              <a:t> до обучения знали всего 15 человек из 125.</a:t>
            </a:r>
            <a:endParaRPr lang="ru-RU" sz="3600" b="1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85728"/>
            <a:ext cx="8686800" cy="6357982"/>
          </a:xfrm>
        </p:spPr>
        <p:txBody>
          <a:bodyPr>
            <a:normAutofit fontScale="85000" lnSpcReduction="10000"/>
          </a:bodyPr>
          <a:lstStyle/>
          <a:p>
            <a:r>
              <a:rPr lang="ru-RU" sz="4100" b="1" dirty="0" smtClean="0"/>
              <a:t>С пациентами, во время пребывания в стационаре, проводились  занятия по следующим темам:</a:t>
            </a:r>
          </a:p>
          <a:p>
            <a:pPr lvl="0"/>
            <a:r>
              <a:rPr lang="ru-RU" dirty="0" smtClean="0"/>
              <a:t>факторы риска возникновения сердечно - сосудистых заболеваний;</a:t>
            </a:r>
          </a:p>
          <a:p>
            <a:pPr lvl="0"/>
            <a:r>
              <a:rPr lang="ru-RU" dirty="0" smtClean="0"/>
              <a:t>общая информация об операциях на открытом сердце;</a:t>
            </a:r>
          </a:p>
          <a:p>
            <a:pPr lvl="0"/>
            <a:r>
              <a:rPr lang="ru-RU" dirty="0" smtClean="0"/>
              <a:t>факторы риска возникновения послеоперационных осложнений;</a:t>
            </a:r>
          </a:p>
          <a:p>
            <a:pPr lvl="0"/>
            <a:r>
              <a:rPr lang="ru-RU" dirty="0" smtClean="0"/>
              <a:t>симптомы осложнений и принципы самоконтроля; </a:t>
            </a:r>
          </a:p>
          <a:p>
            <a:pPr lvl="0"/>
            <a:r>
              <a:rPr lang="ru-RU" dirty="0" smtClean="0"/>
              <a:t>диета в раннем и позднем послеоперационном периоде;</a:t>
            </a:r>
          </a:p>
          <a:p>
            <a:pPr lvl="0"/>
            <a:r>
              <a:rPr lang="ru-RU" dirty="0" smtClean="0"/>
              <a:t>принципы </a:t>
            </a:r>
            <a:r>
              <a:rPr lang="ru-RU" dirty="0" err="1" smtClean="0"/>
              <a:t>самоухода</a:t>
            </a:r>
            <a:r>
              <a:rPr lang="ru-RU" dirty="0" smtClean="0"/>
              <a:t>: </a:t>
            </a:r>
          </a:p>
          <a:p>
            <a:pPr lvl="0"/>
            <a:r>
              <a:rPr lang="ru-RU" dirty="0" smtClean="0"/>
              <a:t>физическая активность;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Home\Desktop\slide_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5397" y="178572"/>
            <a:ext cx="8632883" cy="64746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im2-tub-ru.yandex.net/i?id=a735daf4f0fdbbee14c63b975e4210ca&amp;n=33&amp;h=215&amp;w=3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85794"/>
            <a:ext cx="3076575" cy="2047876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14282" y="0"/>
            <a:ext cx="8929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u="sng" dirty="0" smtClean="0">
                <a:solidFill>
                  <a:srgbClr val="4E3B30"/>
                </a:solidFill>
              </a:rPr>
              <a:t>Проводились практические занятия </a:t>
            </a:r>
            <a:endParaRPr lang="ru-RU" sz="3600" b="1" u="sng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428992" y="1000108"/>
            <a:ext cx="57150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4E3B30"/>
                </a:solidFill>
              </a:rPr>
              <a:t>пациенты обучались правильной технике самостоятельного измерения артериального давления</a:t>
            </a:r>
            <a:endParaRPr lang="ru-RU" sz="28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000496" y="3214686"/>
            <a:ext cx="40005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b="1" dirty="0" smtClean="0">
                <a:solidFill>
                  <a:srgbClr val="4E3B30"/>
                </a:solidFill>
              </a:rPr>
              <a:t>подсчета пульса</a:t>
            </a:r>
            <a:endParaRPr lang="ru-RU" sz="3200" b="1" dirty="0"/>
          </a:p>
        </p:txBody>
      </p:sp>
      <p:pic>
        <p:nvPicPr>
          <p:cNvPr id="30724" name="Picture 4" descr="https://im0-tub-ru.yandex.net/i?id=f25e265a7e6ae11e5e9ca34906ed8386&amp;n=33&amp;h=215&amp;w=3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2786058"/>
            <a:ext cx="2757486" cy="1900192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5786446" y="5357826"/>
            <a:ext cx="31242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b="1" dirty="0" smtClean="0">
                <a:solidFill>
                  <a:srgbClr val="4E3B30"/>
                </a:solidFill>
              </a:rPr>
              <a:t>взвешивания</a:t>
            </a:r>
            <a:endParaRPr lang="ru-RU" sz="3200" b="1" dirty="0"/>
          </a:p>
        </p:txBody>
      </p:sp>
      <p:pic>
        <p:nvPicPr>
          <p:cNvPr id="30726" name="Picture 6" descr="http://pitanie-club.ru/wp-content/uploads/2016/08/%D0%B2%D0%B7%D0%B2%D0%B5%D1%88%D0%B8%D0%B2%D0%B0%D0%BD%D0%B8%D0%B5-%D0%B2-%D0%B1%D0%BE%D0%BB%D1%8C%D0%BD%D0%B8%D1%86%D0%B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4572008"/>
            <a:ext cx="3524317" cy="1982429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4143372" cy="1000132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обучение правильному ношению бандажа</a:t>
            </a:r>
          </a:p>
          <a:p>
            <a:endParaRPr lang="ru-RU" dirty="0"/>
          </a:p>
        </p:txBody>
      </p:sp>
      <p:pic>
        <p:nvPicPr>
          <p:cNvPr id="38914" name="Picture 2" descr="http://www.nedug.ru/common/data/pub/images/articles/76129/norm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496"/>
            <a:ext cx="2848590" cy="2532080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8916" name="Picture 4" descr="http://health-news.ru/doc/med/images/4699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4000504"/>
            <a:ext cx="3023490" cy="2565648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8918" name="Picture 6" descr="http://dobriyortoped.ru/wp-content/uploads/2015/02/po-k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1214422"/>
            <a:ext cx="3014625" cy="2284119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5286380" y="4286256"/>
            <a:ext cx="34290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2800" dirty="0" smtClean="0"/>
              <a:t>технике наложения эластичного бинта в области послеоперационной раны на ногу</a:t>
            </a:r>
            <a:endParaRPr lang="ru-RU" sz="2800" dirty="0"/>
          </a:p>
        </p:txBody>
      </p:sp>
      <p:pic>
        <p:nvPicPr>
          <p:cNvPr id="38920" name="Picture 8" descr="http://www.kreitspb.ru/images/big/364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642918"/>
            <a:ext cx="2398717" cy="2398717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14290"/>
            <a:ext cx="9001156" cy="6643710"/>
          </a:xfrm>
        </p:spPr>
        <p:txBody>
          <a:bodyPr>
            <a:normAutofit fontScale="92500" lnSpcReduction="20000"/>
          </a:bodyPr>
          <a:lstStyle/>
          <a:p>
            <a:pPr algn="ctr">
              <a:buFont typeface="Wingdings" pitchFamily="2" charset="2"/>
              <a:buChar char="q"/>
            </a:pPr>
            <a:r>
              <a:rPr lang="ru-RU" b="1" dirty="0" smtClean="0"/>
              <a:t>   Все пациенты получили обучающие материалы по самоконтролю и памятку</a:t>
            </a:r>
          </a:p>
          <a:p>
            <a:pPr algn="ctr">
              <a:buFont typeface="Wingdings" pitchFamily="2" charset="2"/>
              <a:buChar char="q"/>
            </a:pPr>
            <a:r>
              <a:rPr lang="ru-RU" b="1" dirty="0" smtClean="0">
                <a:solidFill>
                  <a:srgbClr val="C00000"/>
                </a:solidFill>
              </a:rPr>
              <a:t> «Жизнь после операции на сердце ». </a:t>
            </a:r>
          </a:p>
          <a:p>
            <a:r>
              <a:rPr lang="ru-RU" dirty="0" smtClean="0"/>
              <a:t>В ней содержатся сведения о  часто задаваемых вопросах:</a:t>
            </a:r>
          </a:p>
          <a:p>
            <a:pPr lvl="0"/>
            <a:r>
              <a:rPr lang="ru-RU" dirty="0" smtClean="0"/>
              <a:t>«Что будет до операции ?»</a:t>
            </a:r>
          </a:p>
          <a:p>
            <a:pPr lvl="0"/>
            <a:r>
              <a:rPr lang="ru-RU" dirty="0" smtClean="0"/>
              <a:t>«Что будет со мной в день операции?»</a:t>
            </a:r>
          </a:p>
          <a:p>
            <a:pPr lvl="0"/>
            <a:r>
              <a:rPr lang="ru-RU" dirty="0" smtClean="0"/>
              <a:t>« Сколько длиться операция?»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/>
              <a:t>   И самые актуальные вопросы</a:t>
            </a:r>
            <a:r>
              <a:rPr lang="ru-RU" dirty="0" smtClean="0"/>
              <a:t>:</a:t>
            </a:r>
          </a:p>
          <a:p>
            <a:pPr lvl="0"/>
            <a:r>
              <a:rPr lang="ru-RU" dirty="0" smtClean="0"/>
              <a:t>« Какой будет шов и не попадет ли в него инфекция после удаления повязки?»</a:t>
            </a:r>
          </a:p>
          <a:p>
            <a:pPr lvl="0"/>
            <a:r>
              <a:rPr lang="ru-RU" dirty="0" smtClean="0"/>
              <a:t>« Когда и как надевать бандаж?»</a:t>
            </a:r>
          </a:p>
          <a:p>
            <a:pPr lvl="0"/>
            <a:r>
              <a:rPr lang="ru-RU" dirty="0" smtClean="0"/>
              <a:t>« Когда начинать бинтовать ногу эластичным бинтом и сколько по времени его носить?» и другая полезная информация.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4286256"/>
            <a:ext cx="8686800" cy="214314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После повторного анкетирования уровень знаний пациентов о профилактике послеоперационных осложнений значительно повысился. </a:t>
            </a:r>
          </a:p>
          <a:p>
            <a:r>
              <a:rPr lang="ru-RU" dirty="0" smtClean="0"/>
              <a:t>84% пациентов приобрели навыки самопомощи и  100%  обучились элементам </a:t>
            </a:r>
            <a:r>
              <a:rPr lang="ru-RU" dirty="0" err="1" smtClean="0"/>
              <a:t>самоухода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4" name="Picture 4" descr="120068681_krankenhaus_1000_16zu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428604"/>
            <a:ext cx="6215106" cy="3499172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57167"/>
            <a:ext cx="8686800" cy="1571635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После обучающего курса больные стали понимать, что ответственность за эффективность назначенного лечения во многом зависит от них самих.</a:t>
            </a:r>
            <a:endParaRPr lang="ru-RU" dirty="0"/>
          </a:p>
        </p:txBody>
      </p:sp>
      <p:pic>
        <p:nvPicPr>
          <p:cNvPr id="39940" name="Picture 4" descr="http://blog-prostatit.ru/articles/wp-content/uploads/2016/11/35509099-adenoma-prostaty-posleoperacionnyy-period-proaperirovanny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928802"/>
            <a:ext cx="8429604" cy="4214802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428605"/>
            <a:ext cx="8686800" cy="1785949"/>
          </a:xfrm>
        </p:spPr>
        <p:txBody>
          <a:bodyPr/>
          <a:lstStyle/>
          <a:p>
            <a:pPr algn="ctr"/>
            <a:r>
              <a:rPr lang="ru-RU" b="1" i="1" dirty="0" smtClean="0"/>
              <a:t>Совместная, слаженная работа медицинского персонала и пациентов - это залог успеха!</a:t>
            </a:r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4" name="Picture 4" descr="healthy-hea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071678"/>
            <a:ext cx="6789755" cy="4511920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7818" y="285728"/>
            <a:ext cx="3643338" cy="271464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cap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При первых признаках недомогания необходимо обратиться к врачам</a:t>
            </a:r>
            <a:r>
              <a:rPr lang="ru-RU" sz="2800" cap="none" dirty="0" smtClean="0">
                <a:solidFill>
                  <a:srgbClr val="FF0000"/>
                </a:solidFill>
              </a:rPr>
              <a:t>.</a:t>
            </a:r>
            <a:endParaRPr lang="ru-RU" sz="2800" cap="none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Home\Desktop\kardiolo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4936319" cy="3786190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6" name="Picture 3" descr="C:\Users\Home\Desktop\shutterstock_17417152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868" y="3214686"/>
            <a:ext cx="5226224" cy="3481972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cap="none" dirty="0" smtClean="0">
                <a:solidFill>
                  <a:schemeClr val="tx1"/>
                </a:solidFill>
              </a:rPr>
              <a:t>Кардиохирургия, приходящая на помощь, когда консервативное лечение становится неэффективным, спасает ежегодно жизнь тысячам пациентов. </a:t>
            </a:r>
            <a:endParaRPr lang="ru-RU" sz="2800" cap="none" dirty="0">
              <a:solidFill>
                <a:schemeClr val="tx1"/>
              </a:solidFill>
            </a:endParaRPr>
          </a:p>
        </p:txBody>
      </p:sp>
      <p:pic>
        <p:nvPicPr>
          <p:cNvPr id="9218" name="Picture 2" descr="http://www.zdorovieinfo.ru/upload/contents/937/rnch-foto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19" y="2000240"/>
            <a:ext cx="4734553" cy="3929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pic>
        <p:nvPicPr>
          <p:cNvPr id="9220" name="Picture 4" descr="http://sosudinfo.com/wp-content/uploads/2016/12/index3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4048148"/>
            <a:ext cx="4286248" cy="25955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4695828" cy="378619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Эти операции становятся все более сложными и высокотехнологичными, врачи берутся лечить такие случаи, которые еще сравнительно недавно считались безнадежными. 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://intranet.tdmu.edu.ua/data/kafedra/internal/vn_med_al/classes_stud/uk/med/lik/ptn/%D0%9E%D1%81%D0%BD%D0%BE%D0%B2%D0%B8%20%D0%B2%D0%BD%D1%83%D1%82%D1%80%D1%96%D1%88%D0%BD%D1%8C%D0%BE%D1%97%20%D0%BC%D0%B5%D0%B4%D0%B8%D1%86%D0%B8%D0%BD%D0%B8/6/6.%20%D0%92%D0%B5%D0%B4%D0%B5%D0%BD%D0%BD%D1%8F%20%D0%BF%D0%B0%D1%86%D1%96%D1%94%D0%BD%D1%82%D0%B0%20%D0%B7%20%D0%BD%D0%B0%D0%B1%D1%83%D1%82%D0%B8%D0%BC%D0%B8%20%D0%B2%D0%B0%D0%B4%D0%B0%D0%BC%D0%B8%20%D1%81%D0%B5%D1%80%D1%86%D1%8F.files/image0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3571876"/>
            <a:ext cx="3507403" cy="3016857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pic>
        <p:nvPicPr>
          <p:cNvPr id="8196" name="Picture 4" descr="http://cmitacademy.org/newsletters/2015/164/54cfd02b5c58d_-_heartsurgery-03-0611-xl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285727"/>
            <a:ext cx="3482787" cy="4005205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28" y="1000108"/>
            <a:ext cx="3929090" cy="500063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Несмотря на увеличение тяжести оперируемых кардиохирургических пациентов за последние 15-20 лет, летальность в кардиохирургии значительно снизилась, и на сегодняшний день составляет около 1-2% при не осложненных случаях.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IMG_457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42976" y="2857496"/>
            <a:ext cx="3895549" cy="3714776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5" descr="IMG_00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14282" y="285728"/>
            <a:ext cx="3429024" cy="2953562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85728"/>
            <a:ext cx="8686800" cy="100967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Послеоперационные осложнения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IMG_158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14480" y="2000240"/>
            <a:ext cx="5838840" cy="4380488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sp>
        <p:nvSpPr>
          <p:cNvPr id="9" name="Прямоугольник 8"/>
          <p:cNvSpPr/>
          <p:nvPr/>
        </p:nvSpPr>
        <p:spPr>
          <a:xfrm>
            <a:off x="0" y="214290"/>
            <a:ext cx="89297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Arial" charset="0"/>
              </a:rPr>
              <a:t>Серьезная задача по уходу за пациентами в ранний послеоперационный период стоит перед медицинскими сестрами отделения.</a:t>
            </a:r>
            <a:endParaRPr lang="ru-RU" sz="28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0"/>
            <a:ext cx="885828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Важной проблемой в профилактике послеоперационных осложнений, включая профилактику инфицирования в области хирургического вмешательства, является низкий уровень знаний наших пациентов.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sddefaul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928802"/>
            <a:ext cx="6096000" cy="4572000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2866</TotalTime>
  <Words>610</Words>
  <Application>Microsoft Office PowerPoint</Application>
  <PresentationFormat>Экран (4:3)</PresentationFormat>
  <Paragraphs>61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Trek</vt:lpstr>
      <vt:lpstr>Литейная</vt:lpstr>
      <vt:lpstr>Особенности сестринского ухода за пациентами после кардиохирургических вмешательств.    Огуречниковой Натальи Степановны медицинской сестры перевязочной  операционного блока    </vt:lpstr>
      <vt:lpstr>Презентация PowerPoint</vt:lpstr>
      <vt:lpstr>При первых признаках недомогания необходимо обратиться к врачам.</vt:lpstr>
      <vt:lpstr>Кардиохирургия, приходящая на помощь, когда консервативное лечение становится неэффективным, спасает ежегодно жизнь тысячам пациентов. </vt:lpstr>
      <vt:lpstr> Эти операции становятся все более сложными и высокотехнологичными, врачи берутся лечить такие случаи, которые еще сравнительно недавно считались безнадежными. </vt:lpstr>
      <vt:lpstr>Презентация PowerPoint</vt:lpstr>
      <vt:lpstr>Послеоперационные осложнения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сестринского ухода за пациентами после кардиохирургических вмешательств.    Огуречниковой Натальи Степановны медицинской сестры перевязочной  операционного блока</dc:title>
  <dc:creator>Home</dc:creator>
  <cp:lastModifiedBy>Arina</cp:lastModifiedBy>
  <cp:revision>43</cp:revision>
  <dcterms:created xsi:type="dcterms:W3CDTF">2017-01-31T08:24:36Z</dcterms:created>
  <dcterms:modified xsi:type="dcterms:W3CDTF">2017-06-13T05:36:10Z</dcterms:modified>
</cp:coreProperties>
</file>