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6" r:id="rId14"/>
    <p:sldId id="268" r:id="rId15"/>
    <p:sldId id="269" r:id="rId16"/>
    <p:sldId id="272" r:id="rId17"/>
    <p:sldId id="271" r:id="rId18"/>
    <p:sldId id="273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008989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5F448C-06BA-442D-8513-7202B63A84B1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16F37F1-E84E-4882-803F-B1B1625FA486}" type="slidenum">
              <a:rPr lang="ru-RU" altLang="ru-RU" sz="1200">
                <a:solidFill>
                  <a:srgbClr val="FFFFFF"/>
                </a:solidFill>
                <a:latin typeface="Times New Roman" pitchFamily="16" charset="0"/>
                <a:ea typeface="SimSun" pitchFamily="2" charset="-122"/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200">
              <a:solidFill>
                <a:srgbClr val="FFFFFF"/>
              </a:solidFill>
              <a:latin typeface="Times New Roman" pitchFamily="16" charset="0"/>
              <a:ea typeface="SimSun" pitchFamily="2" charset="-122"/>
              <a:cs typeface="Arial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6200" y="8685213"/>
            <a:ext cx="29733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D81443-6629-4506-9AAE-B91B514D71D4}" type="slidenum">
              <a:rPr lang="ru-RU" altLang="ru-RU" sz="1200">
                <a:solidFill>
                  <a:srgbClr val="FFFFFF"/>
                </a:solidFill>
                <a:latin typeface="Times New Roman" pitchFamily="16" charset="0"/>
                <a:cs typeface="Arial" charset="0"/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200">
              <a:solidFill>
                <a:srgbClr val="FFFFFF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378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solidFill>
            <a:srgbClr val="FFFFFF"/>
          </a:solidFill>
        </p:spPr>
      </p:sp>
      <p:sp>
        <p:nvSpPr>
          <p:cNvPr id="378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9575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5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91F7-0C82-4ACC-BE25-EA5F71F4B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1B16-7AF3-47F8-9654-8377DFD55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C70F-30B7-411F-8CC8-1E9217130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3E3C-B39D-4E20-AFD2-D9FFD1963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4271-1467-4B12-BFBF-5FAEF484C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CA3D-2146-46D8-85D2-D8672CBB4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0185-D688-4D22-AE22-49C8AC16E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12AF-C3F0-482C-9ABD-291DC70D6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A209-BF6D-4F42-91FF-9B65096E3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D6D9-5346-4F28-9649-77B68D4CC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02B5-DDD2-4C8F-A55C-83FDBD8CA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EDB9F2-39AD-4E0A-9EE8-B2737BF4CC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5229225"/>
            <a:ext cx="8532812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accent6"/>
                </a:solidFill>
                <a:cs typeface="Times New Roman" pitchFamily="16" charset="0"/>
              </a:rPr>
              <a:t>Алехина Светлана Викторовна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accent6"/>
                </a:solidFill>
                <a:cs typeface="Times New Roman" pitchFamily="16" charset="0"/>
              </a:rPr>
              <a:t>Старшая операционная медсестра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accent6"/>
                </a:solidFill>
                <a:cs typeface="Times New Roman" pitchFamily="16" charset="0"/>
              </a:rPr>
              <a:t>ФГБОУ ВО </a:t>
            </a:r>
            <a:r>
              <a:rPr lang="ru-RU" sz="2400" b="1" dirty="0" err="1">
                <a:solidFill>
                  <a:schemeClr val="accent6"/>
                </a:solidFill>
                <a:cs typeface="Times New Roman" pitchFamily="16" charset="0"/>
              </a:rPr>
              <a:t>СамГМУ</a:t>
            </a:r>
            <a:r>
              <a:rPr lang="ru-RU" sz="2400" b="1" dirty="0">
                <a:solidFill>
                  <a:schemeClr val="accent6"/>
                </a:solidFill>
                <a:cs typeface="Times New Roman" pitchFamily="16" charset="0"/>
              </a:rPr>
              <a:t> Минздрава России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chemeClr val="accent5"/>
              </a:solidFill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chemeClr val="accent5"/>
              </a:solidFill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AAB8E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6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8313" y="2924175"/>
            <a:ext cx="8423275" cy="212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chemeClr val="accent6"/>
                </a:solidFill>
              </a:rPr>
              <a:t>Стресс в работе операционной медицинской сестры и борьба с ним</a:t>
            </a:r>
          </a:p>
        </p:txBody>
      </p:sp>
      <p:pic>
        <p:nvPicPr>
          <p:cNvPr id="2052" name="Picture 8" descr="http://dev.dacity.ru/sites/default/files/styles/_x500/public/transfer/71b40c61-8af7-4633-8321-3937c5f2c7ed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8913"/>
            <a:ext cx="4033837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1925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Психосоматические заболевания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698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Бронхиальная астма;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Заболевания кожи и аллергия;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Гипертония и гипотония;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Головная боль и мигрень;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Депрессия, нарушение сна;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Нарушения глотания и кашель;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Анорексия и булимия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Заболевания кишечника (колиты)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Язвенная болезнь желудка и ДПК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Заболевания щитовидной железы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Заболевания суставов (артриты)</a:t>
            </a:r>
          </a:p>
          <a:p>
            <a:pPr marL="339725" indent="-339725">
              <a:spcBef>
                <a:spcPts val="6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40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3200" b="1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3200">
                <a:solidFill>
                  <a:srgbClr val="000000"/>
                </a:solidFill>
              </a:rPr>
              <a:t/>
            </a:r>
            <a:br>
              <a:rPr lang="ru-RU" altLang="ru-RU" sz="3200">
                <a:solidFill>
                  <a:srgbClr val="000000"/>
                </a:solidFill>
              </a:rPr>
            </a:br>
            <a:endParaRPr lang="ru-RU" altLang="ru-RU" sz="3200">
              <a:solidFill>
                <a:srgbClr val="000000"/>
              </a:solidFill>
            </a:endParaRPr>
          </a:p>
        </p:txBody>
      </p:sp>
      <p:pic>
        <p:nvPicPr>
          <p:cNvPr id="11268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204913" y="130175"/>
            <a:ext cx="7481887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Физиологические стрессоры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65163" y="1628775"/>
            <a:ext cx="4986337" cy="518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5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200" b="1">
                <a:solidFill>
                  <a:srgbClr val="000000"/>
                </a:solidFill>
              </a:rPr>
              <a:t>температурные воздействия </a:t>
            </a:r>
            <a:r>
              <a:rPr lang="ru-RU" altLang="ru-RU" sz="2200">
                <a:solidFill>
                  <a:srgbClr val="000000"/>
                </a:solidFill>
              </a:rPr>
              <a:t>(неблагоприятный микроклимат в операционной);</a:t>
            </a:r>
          </a:p>
          <a:p>
            <a:pPr marL="339725" indent="-339725">
              <a:spcBef>
                <a:spcPts val="5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200" b="1">
                <a:solidFill>
                  <a:srgbClr val="000000"/>
                </a:solidFill>
              </a:rPr>
              <a:t>длительное статическое напряжение</a:t>
            </a:r>
            <a:r>
              <a:rPr lang="ru-RU" altLang="ru-RU" sz="2200">
                <a:solidFill>
                  <a:srgbClr val="000000"/>
                </a:solidFill>
              </a:rPr>
              <a:t>, вынужденные поза и положение тела;</a:t>
            </a:r>
          </a:p>
          <a:p>
            <a:pPr marL="339725" indent="-339725">
              <a:spcBef>
                <a:spcPts val="5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200" b="1">
                <a:solidFill>
                  <a:srgbClr val="000000"/>
                </a:solidFill>
              </a:rPr>
              <a:t>умеренная гипоксия </a:t>
            </a:r>
            <a:r>
              <a:rPr lang="ru-RU" altLang="ru-RU" sz="2200">
                <a:solidFill>
                  <a:srgbClr val="000000"/>
                </a:solidFill>
              </a:rPr>
              <a:t>(постоянное ношение масок, наличие антисептиков в воздухе операционной и дезинфицирующих растворов при ручной обработке инструментов );</a:t>
            </a:r>
          </a:p>
          <a:p>
            <a:pPr marL="339725" indent="-339725">
              <a:spcBef>
                <a:spcPts val="5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200">
                <a:solidFill>
                  <a:srgbClr val="000000"/>
                </a:solidFill>
              </a:rPr>
              <a:t>высокая категория </a:t>
            </a:r>
            <a:r>
              <a:rPr lang="ru-RU" altLang="ru-RU" sz="2200" b="1">
                <a:solidFill>
                  <a:srgbClr val="000000"/>
                </a:solidFill>
              </a:rPr>
              <a:t>сложности операций. </a:t>
            </a:r>
          </a:p>
          <a:p>
            <a:pPr marL="339725" indent="-339725">
              <a:spcBef>
                <a:spcPts val="5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200" b="1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 l="48944" t="-227" r="13295"/>
          <a:stretch>
            <a:fillRect/>
          </a:stretch>
        </p:blipFill>
        <p:spPr bwMode="auto">
          <a:xfrm>
            <a:off x="5881688" y="1628775"/>
            <a:ext cx="264953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3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Психологические стрессоры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27088" y="1624013"/>
            <a:ext cx="7870825" cy="259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Нестандартность или неопределенность ситуации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Дефицит времени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Отсутствие адекватной информации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Присутствие посторонних лиц в операционной</a:t>
            </a:r>
          </a:p>
          <a:p>
            <a:pPr marL="339725" indent="-339725">
              <a:spcBef>
                <a:spcPts val="6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 l="2998" t="7776" r="3230" b="14143"/>
          <a:stretch>
            <a:fillRect/>
          </a:stretch>
        </p:blipFill>
        <p:spPr bwMode="auto">
          <a:xfrm>
            <a:off x="3203575" y="3486150"/>
            <a:ext cx="3240088" cy="313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4400" dirty="0">
              <a:solidFill>
                <a:srgbClr val="000000"/>
              </a:solidFill>
            </a:endParaRPr>
          </a:p>
        </p:txBody>
      </p:sp>
      <p:pic>
        <p:nvPicPr>
          <p:cNvPr id="1331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dirty="0">
                <a:solidFill>
                  <a:srgbClr val="000000"/>
                </a:solidFill>
              </a:rPr>
              <a:t>Оптимизация нагрузки операционной сестры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1700213"/>
            <a:ext cx="30972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График участия медсестер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8350" y="1700213"/>
            <a:ext cx="39925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Равномерностью рабочей нагрузки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76475"/>
            <a:ext cx="3414713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349500"/>
            <a:ext cx="2897188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0713" y="4445000"/>
            <a:ext cx="31670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Время начала операций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859338" y="4437063"/>
            <a:ext cx="35290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Производственная гимнастика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868863"/>
            <a:ext cx="2232025" cy="167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868863"/>
            <a:ext cx="2303463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44688" y="144463"/>
            <a:ext cx="511175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Борьба со стрессом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27088" y="1624013"/>
            <a:ext cx="7870825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 b="1">
                <a:solidFill>
                  <a:srgbClr val="000000"/>
                </a:solidFill>
              </a:rPr>
              <a:t>Возьмите паузу</a:t>
            </a:r>
            <a:r>
              <a:rPr lang="ru-RU" altLang="ru-RU" sz="2400">
                <a:solidFill>
                  <a:srgbClr val="000000"/>
                </a:solidFill>
              </a:rPr>
              <a:t>. </a:t>
            </a:r>
          </a:p>
          <a:p>
            <a:pPr marL="339725" indent="-339725">
              <a:spcBef>
                <a:spcPts val="6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	Основной источник стресса - это перенапряжение, поэтому бороться с ним помогает отдых. Но это не значит, что нужно целыми днями сидеть перед телевизором, отдыхайте активно, отправляйтесь </a:t>
            </a:r>
            <a:r>
              <a:rPr lang="ru-RU" altLang="ru-RU" sz="2400" b="1">
                <a:solidFill>
                  <a:srgbClr val="000000"/>
                </a:solidFill>
              </a:rPr>
              <a:t>на природу, на свежий воздух.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110038"/>
            <a:ext cx="2952750" cy="25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50" y="287338"/>
            <a:ext cx="16573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6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376488" y="130175"/>
            <a:ext cx="5014912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Борьба со стрессом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5650" y="1624013"/>
            <a:ext cx="7942263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 b="1">
                <a:solidFill>
                  <a:srgbClr val="000000"/>
                </a:solidFill>
              </a:rPr>
              <a:t>Витаминотерапия</a:t>
            </a:r>
            <a:r>
              <a:rPr lang="ru-RU" altLang="ru-RU" sz="2400">
                <a:solidFill>
                  <a:srgbClr val="000000"/>
                </a:solidFill>
              </a:rPr>
              <a:t>.  </a:t>
            </a:r>
          </a:p>
          <a:p>
            <a:pPr marL="339725" indent="-339725">
              <a:spcBef>
                <a:spcPts val="6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 b="1">
                <a:solidFill>
                  <a:srgbClr val="000000"/>
                </a:solidFill>
              </a:rPr>
              <a:t>	Употребляйте в пищу полезные продукты, </a:t>
            </a:r>
            <a:r>
              <a:rPr lang="ru-RU" altLang="ru-RU" sz="2400">
                <a:solidFill>
                  <a:srgbClr val="000000"/>
                </a:solidFill>
              </a:rPr>
              <a:t>насыщенные </a:t>
            </a:r>
            <a:r>
              <a:rPr lang="ru-RU" altLang="ru-RU" sz="2400" b="1">
                <a:solidFill>
                  <a:srgbClr val="000000"/>
                </a:solidFill>
              </a:rPr>
              <a:t>витаминами С</a:t>
            </a:r>
            <a:r>
              <a:rPr lang="ru-RU" altLang="ru-RU" sz="2400">
                <a:solidFill>
                  <a:srgbClr val="000000"/>
                </a:solidFill>
              </a:rPr>
              <a:t> (яблоки, помидоры, шиповник) и </a:t>
            </a:r>
            <a:r>
              <a:rPr lang="ru-RU" altLang="ru-RU" sz="2400" b="1">
                <a:solidFill>
                  <a:srgbClr val="000000"/>
                </a:solidFill>
              </a:rPr>
              <a:t>В</a:t>
            </a:r>
            <a:r>
              <a:rPr lang="ru-RU" altLang="ru-RU" sz="2400">
                <a:solidFill>
                  <a:srgbClr val="000000"/>
                </a:solidFill>
              </a:rPr>
              <a:t> (сухофрукты, капуста, свекла, миндаль, куриная печень, рыба и т.д.).</a:t>
            </a:r>
          </a:p>
          <a:p>
            <a:pPr marL="339725" indent="-339725">
              <a:spcBef>
                <a:spcPts val="6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313" y="303213"/>
            <a:ext cx="16573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775075"/>
            <a:ext cx="370840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0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519363" y="144463"/>
            <a:ext cx="4294187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Борьба со стрессом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55650" y="1844675"/>
            <a:ext cx="7942263" cy="409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Рекомендуется систематическое посещение бани, сауны. Принимайте контрастный душ и ванны.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313" y="215900"/>
            <a:ext cx="1657350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141663"/>
            <a:ext cx="3463925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213100"/>
            <a:ext cx="4348163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3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465263" y="130175"/>
            <a:ext cx="5951537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   Борьба со </a:t>
            </a:r>
            <a:br>
              <a:rPr lang="ru-RU" altLang="ru-RU" sz="4400">
                <a:solidFill>
                  <a:srgbClr val="000000"/>
                </a:solidFill>
              </a:rPr>
            </a:br>
            <a:r>
              <a:rPr lang="ru-RU" altLang="ru-RU" sz="4400">
                <a:solidFill>
                  <a:srgbClr val="000000"/>
                </a:solidFill>
              </a:rPr>
              <a:t>стрессом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65163" y="1700213"/>
            <a:ext cx="8032750" cy="423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 b="1">
                <a:solidFill>
                  <a:srgbClr val="000000"/>
                </a:solidFill>
              </a:rPr>
              <a:t>Займитесь спортом</a:t>
            </a:r>
            <a:r>
              <a:rPr lang="ru-RU" altLang="ru-RU" sz="2400">
                <a:solidFill>
                  <a:srgbClr val="000000"/>
                </a:solidFill>
              </a:rPr>
              <a:t>. Бороться со стрессовыми ситуациями </a:t>
            </a:r>
            <a:r>
              <a:rPr lang="ru-RU" altLang="ru-RU" sz="2400" b="1">
                <a:solidFill>
                  <a:srgbClr val="000000"/>
                </a:solidFill>
              </a:rPr>
              <a:t>помогают занятия спортом,</a:t>
            </a:r>
            <a:r>
              <a:rPr lang="ru-RU" altLang="ru-RU" sz="2400">
                <a:solidFill>
                  <a:srgbClr val="000000"/>
                </a:solidFill>
              </a:rPr>
              <a:t> а также они делают организм более устойчивым к эмоциональным воздействиям. Это прекрасный выход для многих  - заняться физическими упражнениями. Причем, совсем не важно, какими. 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750" y="287338"/>
            <a:ext cx="16573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5" y="4040188"/>
            <a:ext cx="2551113" cy="243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040188"/>
            <a:ext cx="3252787" cy="241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9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016125" y="150813"/>
            <a:ext cx="530225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   Борьба со </a:t>
            </a:r>
            <a:br>
              <a:rPr lang="ru-RU" altLang="ru-RU" sz="4400">
                <a:solidFill>
                  <a:srgbClr val="000000"/>
                </a:solidFill>
              </a:rPr>
            </a:br>
            <a:r>
              <a:rPr lang="ru-RU" altLang="ru-RU" sz="4400">
                <a:solidFill>
                  <a:srgbClr val="000000"/>
                </a:solidFill>
              </a:rPr>
              <a:t>стрессом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65163" y="1773238"/>
            <a:ext cx="8032750" cy="416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Избавьтесь от вредных привычек!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3" y="274638"/>
            <a:ext cx="165735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76475"/>
            <a:ext cx="4535487" cy="367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_DSC1065"/>
          <p:cNvPicPr>
            <a:picLocks noChangeAspect="1" noChangeArrowheads="1"/>
          </p:cNvPicPr>
          <p:nvPr/>
        </p:nvPicPr>
        <p:blipFill>
          <a:blip r:embed="rId2" cstate="print"/>
          <a:srcRect l="4575" t="15055" r="6150" b="31977"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\\tsclient\flash\sdd1\Новая папка (4)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22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sclient\flash\sdd1\Новая папка (4)\Рисуно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856" cy="22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1728192" cy="227687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252536" y="2420888"/>
            <a:ext cx="9721080" cy="1179562"/>
          </a:xfrm>
        </p:spPr>
        <p:txBody>
          <a:bodyPr/>
          <a:lstStyle/>
          <a:p>
            <a:r>
              <a:rPr lang="ru-RU" sz="4200" b="1" dirty="0" smtClean="0">
                <a:solidFill>
                  <a:srgbClr val="2A68CC"/>
                </a:solidFill>
              </a:rPr>
              <a:t>Профессионализм и </a:t>
            </a:r>
            <a:r>
              <a:rPr lang="ru-RU" sz="4200" b="1" dirty="0" err="1" smtClean="0">
                <a:solidFill>
                  <a:srgbClr val="2A68CC"/>
                </a:solidFill>
              </a:rPr>
              <a:t>милосердие-наше</a:t>
            </a:r>
            <a:r>
              <a:rPr lang="ru-RU" sz="4200" b="1" dirty="0" smtClean="0">
                <a:solidFill>
                  <a:srgbClr val="2A68CC"/>
                </a:solidFill>
              </a:rPr>
              <a:t> призвание</a:t>
            </a:r>
            <a:endParaRPr lang="ru-RU" sz="4200" b="1" dirty="0">
              <a:solidFill>
                <a:srgbClr val="2A6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079500" y="69850"/>
            <a:ext cx="76073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000000"/>
                </a:solidFill>
              </a:rPr>
              <a:t>Стресс в работе операционной</a:t>
            </a:r>
            <a:br>
              <a:rPr lang="ru-RU" altLang="ru-RU" sz="3200" b="1">
                <a:solidFill>
                  <a:srgbClr val="000000"/>
                </a:solidFill>
              </a:rPr>
            </a:br>
            <a:r>
              <a:rPr lang="ru-RU" altLang="ru-RU" sz="3200" b="1">
                <a:solidFill>
                  <a:srgbClr val="000000"/>
                </a:solidFill>
              </a:rPr>
              <a:t>медицинской сестры </a:t>
            </a:r>
            <a:br>
              <a:rPr lang="ru-RU" altLang="ru-RU" sz="3200" b="1">
                <a:solidFill>
                  <a:srgbClr val="000000"/>
                </a:solidFill>
              </a:rPr>
            </a:br>
            <a:r>
              <a:rPr lang="ru-RU" altLang="ru-RU" sz="3200" b="1">
                <a:solidFill>
                  <a:srgbClr val="000000"/>
                </a:solidFill>
              </a:rPr>
              <a:t>и борьба с ним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r="716" b="31557"/>
          <a:stretch>
            <a:fillRect/>
          </a:stretch>
        </p:blipFill>
        <p:spPr bwMode="auto">
          <a:xfrm>
            <a:off x="2538413" y="1557338"/>
            <a:ext cx="40163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tsclient\flash\sdd1\Новая папка (4)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7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62646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21246"/>
                </a:solidFill>
              </a:rPr>
              <a:t>Сестре </a:t>
            </a:r>
            <a:r>
              <a:rPr lang="ru-RU" sz="2200" b="1" dirty="0" smtClean="0">
                <a:solidFill>
                  <a:srgbClr val="021246"/>
                </a:solidFill>
              </a:rPr>
              <a:t>операционной </a:t>
            </a:r>
            <a:r>
              <a:rPr lang="ru-RU" sz="2200" b="1" dirty="0">
                <a:solidFill>
                  <a:srgbClr val="021246"/>
                </a:solidFill>
              </a:rPr>
              <a:t>скажем спасибо,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Вы - ангел хранитель, и Вы – божество!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Целительный силой владеет  чудно 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И Ваше леченье, почти волшебство !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Пускай Вас хранят на земле и на небе, 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Даря Вам улыбки и море цветов, 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Пусть радует  Вас ожерелье –  здоровье,</a:t>
            </a:r>
          </a:p>
          <a:p>
            <a:r>
              <a:rPr lang="ru-RU" sz="2200" b="1" dirty="0">
                <a:solidFill>
                  <a:srgbClr val="021246"/>
                </a:solidFill>
              </a:rPr>
              <a:t>Чудесное счастье и сказка – любовь !</a:t>
            </a:r>
          </a:p>
          <a:p>
            <a:r>
              <a:rPr lang="ru-RU" dirty="0">
                <a:solidFill>
                  <a:srgbClr val="021246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372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2/89/459223714026375/romashki-nebo-buket-makro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36912"/>
            <a:ext cx="79928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Поздравляем </a:t>
            </a:r>
          </a:p>
          <a:p>
            <a:pPr algn="ctr"/>
            <a:r>
              <a:rPr lang="ru-RU" sz="5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 </a:t>
            </a:r>
            <a:r>
              <a:rPr lang="ru-RU" sz="5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Дне</a:t>
            </a:r>
            <a:r>
              <a:rPr lang="ru-RU" sz="5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 операционной</a:t>
            </a:r>
          </a:p>
          <a:p>
            <a:pPr algn="ctr"/>
            <a:r>
              <a:rPr lang="ru-RU" sz="5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медицинской сестры!</a:t>
            </a:r>
            <a:endParaRPr lang="ru-RU" sz="5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 l="-2904" b="10301"/>
          <a:stretch>
            <a:fillRect/>
          </a:stretch>
        </p:blipFill>
        <p:spPr bwMode="auto">
          <a:xfrm>
            <a:off x="971550" y="1700213"/>
            <a:ext cx="6840538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04913" y="190500"/>
            <a:ext cx="7481887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000000"/>
                </a:solidFill>
              </a:rPr>
              <a:t>Эмоциональная насыщенность</a:t>
            </a:r>
          </a:p>
        </p:txBody>
      </p:sp>
      <p:pic>
        <p:nvPicPr>
          <p:cNvPr id="410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 l="2222" t="2840" r="1434"/>
          <a:stretch>
            <a:fillRect/>
          </a:stretch>
        </p:blipFill>
        <p:spPr bwMode="auto">
          <a:xfrm>
            <a:off x="1476375" y="1484313"/>
            <a:ext cx="6192838" cy="451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Концентрация внимания</a:t>
            </a:r>
          </a:p>
        </p:txBody>
      </p:sp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95400" y="130175"/>
            <a:ext cx="7391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Готовность к неожиданностям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604837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2525" y="190500"/>
            <a:ext cx="753427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000000"/>
                </a:solidFill>
              </a:rPr>
              <a:t>Синдром хронической усталости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 l="9167" t="1526" r="24394"/>
          <a:stretch>
            <a:fillRect/>
          </a:stretch>
        </p:blipFill>
        <p:spPr bwMode="auto">
          <a:xfrm>
            <a:off x="250825" y="1700213"/>
            <a:ext cx="3816350" cy="424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00213"/>
            <a:ext cx="4932363" cy="427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439863" y="190500"/>
            <a:ext cx="7246937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000000"/>
                </a:solidFill>
              </a:rPr>
              <a:t>Синдром хронической усталости. Равнодушие.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01800"/>
            <a:ext cx="7129462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16013" y="252413"/>
            <a:ext cx="7570787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0000"/>
                </a:solidFill>
              </a:rPr>
              <a:t>Синдром хронической усталости. Цинизм. Хамство. Грубость.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149725"/>
            <a:ext cx="3697287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628775"/>
            <a:ext cx="5832475" cy="232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149725"/>
            <a:ext cx="4097337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2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</a:rPr>
              <a:t>Психосоматические заболевания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57338"/>
            <a:ext cx="6337300" cy="422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11188" y="5805488"/>
            <a:ext cx="79216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Практически любая негативная эмоция, которая тщательно скрывается, рано или поздно может найти выход в болезни.</a:t>
            </a:r>
          </a:p>
        </p:txBody>
      </p:sp>
      <p:pic>
        <p:nvPicPr>
          <p:cNvPr id="10245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"/>
            <a:ext cx="13319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312</Words>
  <Application>Microsoft Office PowerPoint</Application>
  <PresentationFormat>Экран (4:3)</PresentationFormat>
  <Paragraphs>72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Профессионализм и милосердие-наше призвание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Марсель</dc:creator>
  <cp:lastModifiedBy>Arina</cp:lastModifiedBy>
  <cp:revision>33</cp:revision>
  <cp:lastPrinted>1601-01-01T00:00:00Z</cp:lastPrinted>
  <dcterms:created xsi:type="dcterms:W3CDTF">2015-01-27T18:48:29Z</dcterms:created>
  <dcterms:modified xsi:type="dcterms:W3CDTF">2017-06-13T05:45:03Z</dcterms:modified>
</cp:coreProperties>
</file>