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63" r:id="rId6"/>
    <p:sldId id="261" r:id="rId7"/>
    <p:sldId id="267" r:id="rId8"/>
    <p:sldId id="265" r:id="rId9"/>
    <p:sldId id="259" r:id="rId10"/>
    <p:sldId id="260" r:id="rId11"/>
    <p:sldId id="268" r:id="rId12"/>
    <p:sldId id="271" r:id="rId13"/>
    <p:sldId id="273" r:id="rId14"/>
    <p:sldId id="272" r:id="rId15"/>
    <p:sldId id="277" r:id="rId16"/>
    <p:sldId id="276" r:id="rId17"/>
    <p:sldId id="26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22BE97-BEA8-41B5-9B34-BF8C49E5FD74}">
          <p14:sldIdLst>
            <p14:sldId id="256"/>
          </p14:sldIdLst>
        </p14:section>
        <p14:section name="Раздел без заголовка" id="{AE4622BD-E6D3-47BB-8E94-C9375D9A032F}">
          <p14:sldIdLst>
            <p14:sldId id="257"/>
            <p14:sldId id="266"/>
            <p14:sldId id="262"/>
            <p14:sldId id="263"/>
            <p14:sldId id="261"/>
            <p14:sldId id="267"/>
            <p14:sldId id="265"/>
            <p14:sldId id="259"/>
            <p14:sldId id="260"/>
            <p14:sldId id="268"/>
            <p14:sldId id="271"/>
            <p14:sldId id="273"/>
            <p14:sldId id="272"/>
            <p14:sldId id="277"/>
            <p14:sldId id="276"/>
            <p14:sldId id="26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5ED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3326" autoAdjust="0"/>
  </p:normalViewPr>
  <p:slideViewPr>
    <p:cSldViewPr snapToGrid="0">
      <p:cViewPr>
        <p:scale>
          <a:sx n="94" d="100"/>
          <a:sy n="94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559850982415424E-3"/>
          <c:y val="0.18424824519452801"/>
          <c:w val="0.67094835960225541"/>
          <c:h val="0.664388444552931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структура смертности в Российской Федерации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18-4BF0-870F-F021A10545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18-4BF0-870F-F021A10545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18-4BF0-870F-F021A10545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18-4BF0-870F-F021A10545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F2-4A27-BAD9-088AB8626B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F2-4A27-BAD9-088AB8626B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4F2-4A27-BAD9-088AB8626B9A}"/>
              </c:ext>
            </c:extLst>
          </c:dPt>
          <c:dLbls>
            <c:dLbl>
              <c:idx val="0"/>
              <c:layout>
                <c:manualLayout>
                  <c:x val="-0.22790299257116176"/>
                  <c:y val="-0.10403782044264347"/>
                </c:manualLayout>
              </c:layout>
              <c:tx>
                <c:rich>
                  <a:bodyPr/>
                  <a:lstStyle/>
                  <a:p>
                    <a:r>
                      <a:rPr lang="ru-RU" sz="3600" dirty="0" smtClean="0"/>
                      <a:t>57%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18-4BF0-870F-F021A1054584}"/>
                </c:ext>
              </c:extLst>
            </c:dLbl>
            <c:dLbl>
              <c:idx val="4"/>
              <c:layout>
                <c:manualLayout>
                  <c:x val="6.8497976734340438E-2"/>
                  <c:y val="5.381514029451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F2-4A27-BAD9-088AB8626B9A}"/>
                </c:ext>
              </c:extLst>
            </c:dLbl>
            <c:dLbl>
              <c:idx val="5"/>
              <c:layout>
                <c:manualLayout>
                  <c:x val="1.9758865595879024E-2"/>
                  <c:y val="6.015952094478451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F2-4A27-BAD9-088AB8626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ССЗ</c:v>
                </c:pt>
                <c:pt idx="1">
                  <c:v>Несчастные случаи</c:v>
                </c:pt>
                <c:pt idx="2">
                  <c:v>Новообразования</c:v>
                </c:pt>
                <c:pt idx="3">
                  <c:v>Болезни органов дыхания </c:v>
                </c:pt>
                <c:pt idx="4">
                  <c:v>Болезни органов пищеварения</c:v>
                </c:pt>
                <c:pt idx="5">
                  <c:v>Инфекции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</c:v>
                </c:pt>
                <c:pt idx="1">
                  <c:v>14</c:v>
                </c:pt>
                <c:pt idx="2">
                  <c:v>13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F2-4A27-BAD9-088AB8626B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86355700841272"/>
          <c:y val="0.19633637160302991"/>
          <c:w val="0.32213644299158728"/>
          <c:h val="0.66903917449019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смертности от сердечно-сосудистых заболеваний в Российской Федерации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234132291997418E-2"/>
          <c:y val="0.20273039296661341"/>
          <c:w val="0.66334962854503654"/>
          <c:h val="0.683688673531193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смертности от сердечно-сосудистых заболеваний в Российской Федерации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82-45FE-965C-4C4E640DA3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82-45FE-965C-4C4E640DA3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82-45FE-965C-4C4E640DA3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82-45FE-965C-4C4E640DA3FD}"/>
              </c:ext>
            </c:extLst>
          </c:dPt>
          <c:dLbls>
            <c:dLbl>
              <c:idx val="0"/>
              <c:layout>
                <c:manualLayout>
                  <c:x val="-0.24191666736415943"/>
                  <c:y val="7.1053356092726176E-3"/>
                </c:manualLayout>
              </c:layout>
              <c:tx>
                <c:rich>
                  <a:bodyPr/>
                  <a:lstStyle/>
                  <a:p>
                    <a:r>
                      <a:rPr lang="ru-RU" sz="3600" smtClean="0"/>
                      <a:t>48%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82-45FE-965C-4C4E640DA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ИБС</c:v>
                </c:pt>
                <c:pt idx="1">
                  <c:v>Инсульты</c:v>
                </c:pt>
                <c:pt idx="2">
                  <c:v>ГБ</c:v>
                </c:pt>
                <c:pt idx="3">
                  <c:v>Другие заболевания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37</c:v>
                </c:pt>
                <c:pt idx="2">
                  <c:v>2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382-45FE-965C-4C4E640DA3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05041323329565"/>
          <c:y val="0.27028394178000476"/>
          <c:w val="0.27437964251922986"/>
          <c:h val="0.50662335040287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ACCB-10B9-4F05-BCDC-80928FD34C3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91672-5330-4799-B2D9-1D4B261F8F47}">
      <dgm:prSet phldrT="[Текст]"/>
      <dgm:spPr/>
      <dgm:t>
        <a:bodyPr/>
        <a:lstStyle/>
        <a:p>
          <a:r>
            <a:rPr lang="en-US" dirty="0"/>
            <a:t>FAST TRAK</a:t>
          </a:r>
          <a:r>
            <a:rPr lang="ru-RU" dirty="0"/>
            <a:t> </a:t>
          </a:r>
        </a:p>
      </dgm:t>
    </dgm:pt>
    <dgm:pt modelId="{4C144FEA-0047-4302-940A-CED6CE1B94AA}" type="parTrans" cxnId="{FF4D9038-3176-4D4B-ABB5-8F750CA3B149}">
      <dgm:prSet/>
      <dgm:spPr/>
      <dgm:t>
        <a:bodyPr/>
        <a:lstStyle/>
        <a:p>
          <a:endParaRPr lang="ru-RU"/>
        </a:p>
      </dgm:t>
    </dgm:pt>
    <dgm:pt modelId="{D81FE4A8-C5D0-42FA-9908-AB6D0CA916CE}" type="sibTrans" cxnId="{FF4D9038-3176-4D4B-ABB5-8F750CA3B149}">
      <dgm:prSet/>
      <dgm:spPr/>
      <dgm:t>
        <a:bodyPr/>
        <a:lstStyle/>
        <a:p>
          <a:endParaRPr lang="ru-RU"/>
        </a:p>
      </dgm:t>
    </dgm:pt>
    <dgm:pt modelId="{CF9680CC-DB38-4ADA-AF9C-EED8C736E7B8}">
      <dgm:prSet phldrT="[Текст]" custT="1"/>
      <dgm:spPr>
        <a:solidFill>
          <a:srgbClr val="C7D5ED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ранняя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экстубация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перевод на самостоятельное дыхание</a:t>
          </a:r>
          <a:endParaRPr lang="ru-RU" sz="1800" dirty="0">
            <a:solidFill>
              <a:schemeClr val="tx1"/>
            </a:solidFill>
          </a:endParaRPr>
        </a:p>
      </dgm:t>
    </dgm:pt>
    <dgm:pt modelId="{AB8D237F-9E8A-48BE-A32D-655CD45EC8E2}" type="sibTrans" cxnId="{44345323-D102-4CB6-8C3B-55634A60F0F2}">
      <dgm:prSet/>
      <dgm:spPr/>
      <dgm:t>
        <a:bodyPr/>
        <a:lstStyle/>
        <a:p>
          <a:endParaRPr lang="ru-RU"/>
        </a:p>
      </dgm:t>
    </dgm:pt>
    <dgm:pt modelId="{EB7C3AD3-B11D-4E99-B6D0-9BA659536066}" type="parTrans" cxnId="{44345323-D102-4CB6-8C3B-55634A60F0F2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D080F4E-DE7D-4957-BCA5-A6371B1247DC}">
      <dgm:prSet phldrT="[Текст]" custT="1"/>
      <dgm:spPr>
        <a:solidFill>
          <a:srgbClr val="C7D5ED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применение мультимодальных способов обезболивания</a:t>
          </a:r>
          <a:endParaRPr lang="ru-RU" sz="1800" dirty="0">
            <a:solidFill>
              <a:schemeClr val="tx1"/>
            </a:solidFill>
          </a:endParaRPr>
        </a:p>
      </dgm:t>
    </dgm:pt>
    <dgm:pt modelId="{B358CCE2-C47A-40D1-BFDD-55A7A58C0FE1}" type="sibTrans" cxnId="{FC542344-5125-4EBA-9718-387AFA2F83D9}">
      <dgm:prSet/>
      <dgm:spPr/>
      <dgm:t>
        <a:bodyPr/>
        <a:lstStyle/>
        <a:p>
          <a:endParaRPr lang="ru-RU"/>
        </a:p>
      </dgm:t>
    </dgm:pt>
    <dgm:pt modelId="{B6322106-1493-4B79-A4DF-F18F1CE24FDA}" type="parTrans" cxnId="{FC542344-5125-4EBA-9718-387AFA2F83D9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5B52CE3-53DE-4FA0-AE17-E106ADA2F0EE}">
      <dgm:prSet phldrT="[Текст]" custT="1"/>
      <dgm:spPr>
        <a:solidFill>
          <a:srgbClr val="C7D5ED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медикаментозная и немедикаментозная профилактика тромбозов и т.д.</a:t>
          </a:r>
          <a:endParaRPr lang="ru-RU" sz="1800" dirty="0">
            <a:solidFill>
              <a:schemeClr val="tx1"/>
            </a:solidFill>
          </a:endParaRPr>
        </a:p>
      </dgm:t>
    </dgm:pt>
    <dgm:pt modelId="{8DE865CC-23C1-452A-8B40-4B2006E6ACC4}" type="sibTrans" cxnId="{E0FF8F78-82D1-48C4-9A67-B06D8A60B087}">
      <dgm:prSet/>
      <dgm:spPr/>
      <dgm:t>
        <a:bodyPr/>
        <a:lstStyle/>
        <a:p>
          <a:endParaRPr lang="ru-RU"/>
        </a:p>
      </dgm:t>
    </dgm:pt>
    <dgm:pt modelId="{0FD9669C-8AD9-48EB-9652-5AFD9354433C}" type="parTrans" cxnId="{E0FF8F78-82D1-48C4-9A67-B06D8A60B087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CDAD91CF-092B-454C-A136-138322C89B22}">
      <dgm:prSet phldrT="[Текст]" custT="1"/>
      <dgm:spPr>
        <a:solidFill>
          <a:srgbClr val="C7D5ED"/>
        </a:solidFill>
      </dgm:spPr>
      <dgm:t>
        <a:bodyPr/>
        <a:lstStyle/>
        <a:p>
          <a:pPr>
            <a:buFontTx/>
            <a:buChar char="-"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раннее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энтеральное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питание</a:t>
          </a:r>
          <a:endParaRPr lang="ru-RU" sz="1800" dirty="0">
            <a:solidFill>
              <a:schemeClr val="tx1"/>
            </a:solidFill>
          </a:endParaRPr>
        </a:p>
      </dgm:t>
    </dgm:pt>
    <dgm:pt modelId="{F643605C-2B75-48C8-987F-4399EEE7A6ED}" type="sibTrans" cxnId="{4E1697F9-0926-4300-979C-6E88F3C4D890}">
      <dgm:prSet/>
      <dgm:spPr/>
      <dgm:t>
        <a:bodyPr/>
        <a:lstStyle/>
        <a:p>
          <a:endParaRPr lang="ru-RU"/>
        </a:p>
      </dgm:t>
    </dgm:pt>
    <dgm:pt modelId="{93E5C72D-9C2F-4CC2-8CE1-1CED28856B89}" type="parTrans" cxnId="{4E1697F9-0926-4300-979C-6E88F3C4D890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EBCD0A5-F151-4F0D-AB4B-9E1A894804D5}">
      <dgm:prSet phldrT="[Текст]" custT="1"/>
      <dgm:spPr>
        <a:solidFill>
          <a:srgbClr val="C7D5ED"/>
        </a:solidFill>
      </dgm:spPr>
      <dgm:t>
        <a:bodyPr/>
        <a:lstStyle/>
        <a:p>
          <a:pPr>
            <a:buFontTx/>
            <a:buChar char="-"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раннее удаление инвазивных портов (катетеров, зондов, дренажей)</a:t>
          </a:r>
          <a:endParaRPr lang="ru-RU" sz="1800" dirty="0">
            <a:solidFill>
              <a:schemeClr val="tx1"/>
            </a:solidFill>
          </a:endParaRPr>
        </a:p>
      </dgm:t>
    </dgm:pt>
    <dgm:pt modelId="{C9A28D6F-9D55-4689-A18C-3809E6AEC905}" type="sibTrans" cxnId="{024B516D-F89D-41E9-9536-B2A5F67EDE71}">
      <dgm:prSet/>
      <dgm:spPr/>
      <dgm:t>
        <a:bodyPr/>
        <a:lstStyle/>
        <a:p>
          <a:endParaRPr lang="ru-RU"/>
        </a:p>
      </dgm:t>
    </dgm:pt>
    <dgm:pt modelId="{A1438794-F8BB-4A81-A023-760119FA7450}" type="parTrans" cxnId="{024B516D-F89D-41E9-9536-B2A5F67EDE71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7BBE8F9-96B9-44F5-8812-99107C380D63}">
      <dgm:prSet custT="1"/>
      <dgm:spPr>
        <a:solidFill>
          <a:srgbClr val="C7D5ED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ранняя активация больных с 1-2 суток, применение интенсивной физиотерапии и реабилитации</a:t>
          </a:r>
        </a:p>
      </dgm:t>
    </dgm:pt>
    <dgm:pt modelId="{D64710FD-9EB1-4E24-8240-E2761D134C62}" type="sibTrans" cxnId="{F3E34440-EEEB-4330-8472-8F856411F503}">
      <dgm:prSet/>
      <dgm:spPr/>
      <dgm:t>
        <a:bodyPr/>
        <a:lstStyle/>
        <a:p>
          <a:endParaRPr lang="ru-RU"/>
        </a:p>
      </dgm:t>
    </dgm:pt>
    <dgm:pt modelId="{31AB4BA8-D68A-4D56-9B4B-73432E8B8CBA}" type="parTrans" cxnId="{F3E34440-EEEB-4330-8472-8F856411F503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E3902D1-4AAD-4ECD-BCF6-E3FC0BE13789}" type="pres">
      <dgm:prSet presAssocID="{CBC4ACCB-10B9-4F05-BCDC-80928FD34C3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A73710-38E5-44E9-8754-9E7B6F0626B1}" type="pres">
      <dgm:prSet presAssocID="{F6591672-5330-4799-B2D9-1D4B261F8F47}" presName="centerShape" presStyleLbl="node0" presStyleIdx="0" presStyleCnt="1"/>
      <dgm:spPr/>
      <dgm:t>
        <a:bodyPr/>
        <a:lstStyle/>
        <a:p>
          <a:endParaRPr lang="ru-RU"/>
        </a:p>
      </dgm:t>
    </dgm:pt>
    <dgm:pt modelId="{807ECF2D-EC9E-4ACE-8B4E-548F609405C2}" type="pres">
      <dgm:prSet presAssocID="{EB7C3AD3-B11D-4E99-B6D0-9BA659536066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48398E2-189E-4587-9BF1-50D0831C9112}" type="pres">
      <dgm:prSet presAssocID="{EB7C3AD3-B11D-4E99-B6D0-9BA65953606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94E10AF6-F590-4715-9FBE-2F3BA02E6319}" type="pres">
      <dgm:prSet presAssocID="{CF9680CC-DB38-4ADA-AF9C-EED8C736E7B8}" presName="node" presStyleLbl="node1" presStyleIdx="0" presStyleCnt="6" custScaleX="207241" custScaleY="132288" custRadScaleRad="97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2ED61-1E00-41F4-8583-251E8EEDE95A}" type="pres">
      <dgm:prSet presAssocID="{B6322106-1493-4B79-A4DF-F18F1CE24FDA}" presName="parTrans" presStyleLbl="sibTrans2D1" presStyleIdx="1" presStyleCnt="6"/>
      <dgm:spPr/>
      <dgm:t>
        <a:bodyPr/>
        <a:lstStyle/>
        <a:p>
          <a:endParaRPr lang="ru-RU"/>
        </a:p>
      </dgm:t>
    </dgm:pt>
    <dgm:pt modelId="{77A5770D-6080-4371-B5CB-E58C1FC95DD6}" type="pres">
      <dgm:prSet presAssocID="{B6322106-1493-4B79-A4DF-F18F1CE24FD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349AB49-D40C-421E-A9B2-ED926AF588B5}" type="pres">
      <dgm:prSet presAssocID="{BD080F4E-DE7D-4957-BCA5-A6371B1247DC}" presName="node" presStyleLbl="node1" presStyleIdx="1" presStyleCnt="6" custScaleX="207241" custScaleY="132288" custRadScaleRad="201996" custRadScaleInc="52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2C05B-2259-411F-9E93-27A11CBBE3E2}" type="pres">
      <dgm:prSet presAssocID="{0FD9669C-8AD9-48EB-9652-5AFD9354433C}" presName="parTrans" presStyleLbl="sibTrans2D1" presStyleIdx="2" presStyleCnt="6"/>
      <dgm:spPr/>
      <dgm:t>
        <a:bodyPr/>
        <a:lstStyle/>
        <a:p>
          <a:endParaRPr lang="ru-RU"/>
        </a:p>
      </dgm:t>
    </dgm:pt>
    <dgm:pt modelId="{7EC33D23-392F-4A73-88D2-6ADEB7DE356C}" type="pres">
      <dgm:prSet presAssocID="{0FD9669C-8AD9-48EB-9652-5AFD9354433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D558DF4-E634-429A-9340-A0E95294D852}" type="pres">
      <dgm:prSet presAssocID="{85B52CE3-53DE-4FA0-AE17-E106ADA2F0EE}" presName="node" presStyleLbl="node1" presStyleIdx="2" presStyleCnt="6" custScaleX="207241" custScaleY="132288" custRadScaleRad="204918" custRadScaleInc="-43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61981-958E-4D75-8B39-6381F3ED3ABC}" type="pres">
      <dgm:prSet presAssocID="{93E5C72D-9C2F-4CC2-8CE1-1CED28856B8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21BCC36F-3314-4249-8A38-C06486E699DD}" type="pres">
      <dgm:prSet presAssocID="{93E5C72D-9C2F-4CC2-8CE1-1CED28856B8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0714E78-A52D-4CD6-94B7-F0A614090F33}" type="pres">
      <dgm:prSet presAssocID="{CDAD91CF-092B-454C-A136-138322C89B22}" presName="node" presStyleLbl="node1" presStyleIdx="3" presStyleCnt="6" custScaleX="207241" custScaleY="13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9D8E3-342A-4E41-85CF-DD2B01D89C2B}" type="pres">
      <dgm:prSet presAssocID="{A1438794-F8BB-4A81-A023-760119FA7450}" presName="parTrans" presStyleLbl="sibTrans2D1" presStyleIdx="4" presStyleCnt="6"/>
      <dgm:spPr/>
      <dgm:t>
        <a:bodyPr/>
        <a:lstStyle/>
        <a:p>
          <a:endParaRPr lang="ru-RU"/>
        </a:p>
      </dgm:t>
    </dgm:pt>
    <dgm:pt modelId="{DFFAF5DD-F551-440B-8815-CB4D8AF7F6E3}" type="pres">
      <dgm:prSet presAssocID="{A1438794-F8BB-4A81-A023-760119FA745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B56936B-3689-4BE0-ABB1-996A0F6366DE}" type="pres">
      <dgm:prSet presAssocID="{EEBCD0A5-F151-4F0D-AB4B-9E1A894804D5}" presName="node" presStyleLbl="node1" presStyleIdx="4" presStyleCnt="6" custScaleX="207241" custScaleY="132288" custRadScaleRad="201984" custRadScaleInc="41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A3EA5-5F84-4E93-A922-484DD3F4E731}" type="pres">
      <dgm:prSet presAssocID="{31AB4BA8-D68A-4D56-9B4B-73432E8B8CBA}" presName="parTrans" presStyleLbl="sibTrans2D1" presStyleIdx="5" presStyleCnt="6"/>
      <dgm:spPr/>
      <dgm:t>
        <a:bodyPr/>
        <a:lstStyle/>
        <a:p>
          <a:endParaRPr lang="ru-RU"/>
        </a:p>
      </dgm:t>
    </dgm:pt>
    <dgm:pt modelId="{2EADAECF-24DE-4005-9D89-D139F6B8BB50}" type="pres">
      <dgm:prSet presAssocID="{31AB4BA8-D68A-4D56-9B4B-73432E8B8CBA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C01A9C36-3C6F-4584-84F4-FF53D6C50F72}" type="pres">
      <dgm:prSet presAssocID="{27BBE8F9-96B9-44F5-8812-99107C380D63}" presName="node" presStyleLbl="node1" presStyleIdx="5" presStyleCnt="6" custScaleX="207241" custScaleY="132288" custRadScaleRad="198854" custRadScaleInc="-52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179B00-8171-4C23-B1CD-136BC2E9EB8B}" type="presOf" srcId="{F6591672-5330-4799-B2D9-1D4B261F8F47}" destId="{40A73710-38E5-44E9-8754-9E7B6F0626B1}" srcOrd="0" destOrd="0" presId="urn:microsoft.com/office/officeart/2005/8/layout/radial5"/>
    <dgm:cxn modelId="{F039F47F-AD6D-4AFB-BE1D-AC5B55134275}" type="presOf" srcId="{B6322106-1493-4B79-A4DF-F18F1CE24FDA}" destId="{77A5770D-6080-4371-B5CB-E58C1FC95DD6}" srcOrd="1" destOrd="0" presId="urn:microsoft.com/office/officeart/2005/8/layout/radial5"/>
    <dgm:cxn modelId="{E0FF8F78-82D1-48C4-9A67-B06D8A60B087}" srcId="{F6591672-5330-4799-B2D9-1D4B261F8F47}" destId="{85B52CE3-53DE-4FA0-AE17-E106ADA2F0EE}" srcOrd="2" destOrd="0" parTransId="{0FD9669C-8AD9-48EB-9652-5AFD9354433C}" sibTransId="{8DE865CC-23C1-452A-8B40-4B2006E6ACC4}"/>
    <dgm:cxn modelId="{44F3B7AC-9912-4026-B79E-B85451482F53}" type="presOf" srcId="{EEBCD0A5-F151-4F0D-AB4B-9E1A894804D5}" destId="{1B56936B-3689-4BE0-ABB1-996A0F6366DE}" srcOrd="0" destOrd="0" presId="urn:microsoft.com/office/officeart/2005/8/layout/radial5"/>
    <dgm:cxn modelId="{730A66D0-0BF3-4A8B-B644-88B674F051B3}" type="presOf" srcId="{B6322106-1493-4B79-A4DF-F18F1CE24FDA}" destId="{9562ED61-1E00-41F4-8583-251E8EEDE95A}" srcOrd="0" destOrd="0" presId="urn:microsoft.com/office/officeart/2005/8/layout/radial5"/>
    <dgm:cxn modelId="{2C203696-7BE7-4771-879C-DBA34EACB883}" type="presOf" srcId="{CDAD91CF-092B-454C-A136-138322C89B22}" destId="{B0714E78-A52D-4CD6-94B7-F0A614090F33}" srcOrd="0" destOrd="0" presId="urn:microsoft.com/office/officeart/2005/8/layout/radial5"/>
    <dgm:cxn modelId="{F3E34440-EEEB-4330-8472-8F856411F503}" srcId="{F6591672-5330-4799-B2D9-1D4B261F8F47}" destId="{27BBE8F9-96B9-44F5-8812-99107C380D63}" srcOrd="5" destOrd="0" parTransId="{31AB4BA8-D68A-4D56-9B4B-73432E8B8CBA}" sibTransId="{D64710FD-9EB1-4E24-8240-E2761D134C62}"/>
    <dgm:cxn modelId="{EFD1CC70-A93D-4146-B8C1-BEB744944416}" type="presOf" srcId="{85B52CE3-53DE-4FA0-AE17-E106ADA2F0EE}" destId="{FD558DF4-E634-429A-9340-A0E95294D852}" srcOrd="0" destOrd="0" presId="urn:microsoft.com/office/officeart/2005/8/layout/radial5"/>
    <dgm:cxn modelId="{32110386-0DF0-463B-A7FA-BDF7FE3329B8}" type="presOf" srcId="{0FD9669C-8AD9-48EB-9652-5AFD9354433C}" destId="{40A2C05B-2259-411F-9E93-27A11CBBE3E2}" srcOrd="0" destOrd="0" presId="urn:microsoft.com/office/officeart/2005/8/layout/radial5"/>
    <dgm:cxn modelId="{310EAEEC-5401-48F2-BBC4-A9A5A8571C4B}" type="presOf" srcId="{27BBE8F9-96B9-44F5-8812-99107C380D63}" destId="{C01A9C36-3C6F-4584-84F4-FF53D6C50F72}" srcOrd="0" destOrd="0" presId="urn:microsoft.com/office/officeart/2005/8/layout/radial5"/>
    <dgm:cxn modelId="{024B516D-F89D-41E9-9536-B2A5F67EDE71}" srcId="{F6591672-5330-4799-B2D9-1D4B261F8F47}" destId="{EEBCD0A5-F151-4F0D-AB4B-9E1A894804D5}" srcOrd="4" destOrd="0" parTransId="{A1438794-F8BB-4A81-A023-760119FA7450}" sibTransId="{C9A28D6F-9D55-4689-A18C-3809E6AEC905}"/>
    <dgm:cxn modelId="{30FDAF25-C667-4FE0-8FFB-339D9E22ED07}" type="presOf" srcId="{A1438794-F8BB-4A81-A023-760119FA7450}" destId="{DFFAF5DD-F551-440B-8815-CB4D8AF7F6E3}" srcOrd="1" destOrd="0" presId="urn:microsoft.com/office/officeart/2005/8/layout/radial5"/>
    <dgm:cxn modelId="{8CA6BED4-3FAE-45B2-A55E-0044B8ED48BA}" type="presOf" srcId="{93E5C72D-9C2F-4CC2-8CE1-1CED28856B89}" destId="{21BCC36F-3314-4249-8A38-C06486E699DD}" srcOrd="1" destOrd="0" presId="urn:microsoft.com/office/officeart/2005/8/layout/radial5"/>
    <dgm:cxn modelId="{551F4118-8387-4FA5-B85A-26E4BDAE63CB}" type="presOf" srcId="{CBC4ACCB-10B9-4F05-BCDC-80928FD34C37}" destId="{0E3902D1-4AAD-4ECD-BCF6-E3FC0BE13789}" srcOrd="0" destOrd="0" presId="urn:microsoft.com/office/officeart/2005/8/layout/radial5"/>
    <dgm:cxn modelId="{391CAD44-A183-4C28-9D64-1952DB9A31D7}" type="presOf" srcId="{0FD9669C-8AD9-48EB-9652-5AFD9354433C}" destId="{7EC33D23-392F-4A73-88D2-6ADEB7DE356C}" srcOrd="1" destOrd="0" presId="urn:microsoft.com/office/officeart/2005/8/layout/radial5"/>
    <dgm:cxn modelId="{44345323-D102-4CB6-8C3B-55634A60F0F2}" srcId="{F6591672-5330-4799-B2D9-1D4B261F8F47}" destId="{CF9680CC-DB38-4ADA-AF9C-EED8C736E7B8}" srcOrd="0" destOrd="0" parTransId="{EB7C3AD3-B11D-4E99-B6D0-9BA659536066}" sibTransId="{AB8D237F-9E8A-48BE-A32D-655CD45EC8E2}"/>
    <dgm:cxn modelId="{95EC3CF9-EBF5-470D-8A7E-124434C63BEF}" type="presOf" srcId="{A1438794-F8BB-4A81-A023-760119FA7450}" destId="{5B99D8E3-342A-4E41-85CF-DD2B01D89C2B}" srcOrd="0" destOrd="0" presId="urn:microsoft.com/office/officeart/2005/8/layout/radial5"/>
    <dgm:cxn modelId="{FF4D9038-3176-4D4B-ABB5-8F750CA3B149}" srcId="{CBC4ACCB-10B9-4F05-BCDC-80928FD34C37}" destId="{F6591672-5330-4799-B2D9-1D4B261F8F47}" srcOrd="0" destOrd="0" parTransId="{4C144FEA-0047-4302-940A-CED6CE1B94AA}" sibTransId="{D81FE4A8-C5D0-42FA-9908-AB6D0CA916CE}"/>
    <dgm:cxn modelId="{FC542344-5125-4EBA-9718-387AFA2F83D9}" srcId="{F6591672-5330-4799-B2D9-1D4B261F8F47}" destId="{BD080F4E-DE7D-4957-BCA5-A6371B1247DC}" srcOrd="1" destOrd="0" parTransId="{B6322106-1493-4B79-A4DF-F18F1CE24FDA}" sibTransId="{B358CCE2-C47A-40D1-BFDD-55A7A58C0FE1}"/>
    <dgm:cxn modelId="{BB5BF90C-1BC4-4793-84A8-56FE1C2F0EFF}" type="presOf" srcId="{BD080F4E-DE7D-4957-BCA5-A6371B1247DC}" destId="{A349AB49-D40C-421E-A9B2-ED926AF588B5}" srcOrd="0" destOrd="0" presId="urn:microsoft.com/office/officeart/2005/8/layout/radial5"/>
    <dgm:cxn modelId="{4E1697F9-0926-4300-979C-6E88F3C4D890}" srcId="{F6591672-5330-4799-B2D9-1D4B261F8F47}" destId="{CDAD91CF-092B-454C-A136-138322C89B22}" srcOrd="3" destOrd="0" parTransId="{93E5C72D-9C2F-4CC2-8CE1-1CED28856B89}" sibTransId="{F643605C-2B75-48C8-987F-4399EEE7A6ED}"/>
    <dgm:cxn modelId="{029E6627-6005-4BFB-8479-3924FCC7DBDC}" type="presOf" srcId="{CF9680CC-DB38-4ADA-AF9C-EED8C736E7B8}" destId="{94E10AF6-F590-4715-9FBE-2F3BA02E6319}" srcOrd="0" destOrd="0" presId="urn:microsoft.com/office/officeart/2005/8/layout/radial5"/>
    <dgm:cxn modelId="{EFAF52AA-61C0-42EB-8581-1B95B83B0525}" type="presOf" srcId="{93E5C72D-9C2F-4CC2-8CE1-1CED28856B89}" destId="{78F61981-958E-4D75-8B39-6381F3ED3ABC}" srcOrd="0" destOrd="0" presId="urn:microsoft.com/office/officeart/2005/8/layout/radial5"/>
    <dgm:cxn modelId="{05BAC87B-0696-4D25-90B2-18D9C0F41392}" type="presOf" srcId="{EB7C3AD3-B11D-4E99-B6D0-9BA659536066}" destId="{748398E2-189E-4587-9BF1-50D0831C9112}" srcOrd="1" destOrd="0" presId="urn:microsoft.com/office/officeart/2005/8/layout/radial5"/>
    <dgm:cxn modelId="{77519161-1CCF-4ABF-B444-9FEB2B51B83C}" type="presOf" srcId="{31AB4BA8-D68A-4D56-9B4B-73432E8B8CBA}" destId="{2EADAECF-24DE-4005-9D89-D139F6B8BB50}" srcOrd="1" destOrd="0" presId="urn:microsoft.com/office/officeart/2005/8/layout/radial5"/>
    <dgm:cxn modelId="{56F28041-57FD-4323-AF92-F28941892748}" type="presOf" srcId="{EB7C3AD3-B11D-4E99-B6D0-9BA659536066}" destId="{807ECF2D-EC9E-4ACE-8B4E-548F609405C2}" srcOrd="0" destOrd="0" presId="urn:microsoft.com/office/officeart/2005/8/layout/radial5"/>
    <dgm:cxn modelId="{57B24529-7762-4EF3-A1E4-CF9BC8DFD0B3}" type="presOf" srcId="{31AB4BA8-D68A-4D56-9B4B-73432E8B8CBA}" destId="{FABA3EA5-5F84-4E93-A922-484DD3F4E731}" srcOrd="0" destOrd="0" presId="urn:microsoft.com/office/officeart/2005/8/layout/radial5"/>
    <dgm:cxn modelId="{5AF95EF0-07FB-411F-834D-60C1C04A49B1}" type="presParOf" srcId="{0E3902D1-4AAD-4ECD-BCF6-E3FC0BE13789}" destId="{40A73710-38E5-44E9-8754-9E7B6F0626B1}" srcOrd="0" destOrd="0" presId="urn:microsoft.com/office/officeart/2005/8/layout/radial5"/>
    <dgm:cxn modelId="{856B7899-EC49-42EA-96C4-63A73CED7512}" type="presParOf" srcId="{0E3902D1-4AAD-4ECD-BCF6-E3FC0BE13789}" destId="{807ECF2D-EC9E-4ACE-8B4E-548F609405C2}" srcOrd="1" destOrd="0" presId="urn:microsoft.com/office/officeart/2005/8/layout/radial5"/>
    <dgm:cxn modelId="{F8007DF6-8D5D-40F9-A731-05A7BF1759E4}" type="presParOf" srcId="{807ECF2D-EC9E-4ACE-8B4E-548F609405C2}" destId="{748398E2-189E-4587-9BF1-50D0831C9112}" srcOrd="0" destOrd="0" presId="urn:microsoft.com/office/officeart/2005/8/layout/radial5"/>
    <dgm:cxn modelId="{1085DF9A-89C7-4A4A-9B61-548BF44C2385}" type="presParOf" srcId="{0E3902D1-4AAD-4ECD-BCF6-E3FC0BE13789}" destId="{94E10AF6-F590-4715-9FBE-2F3BA02E6319}" srcOrd="2" destOrd="0" presId="urn:microsoft.com/office/officeart/2005/8/layout/radial5"/>
    <dgm:cxn modelId="{A5034235-CA51-4D08-83F6-90C6A765AB47}" type="presParOf" srcId="{0E3902D1-4AAD-4ECD-BCF6-E3FC0BE13789}" destId="{9562ED61-1E00-41F4-8583-251E8EEDE95A}" srcOrd="3" destOrd="0" presId="urn:microsoft.com/office/officeart/2005/8/layout/radial5"/>
    <dgm:cxn modelId="{2834F375-AB13-4797-B32B-590B0FC5B097}" type="presParOf" srcId="{9562ED61-1E00-41F4-8583-251E8EEDE95A}" destId="{77A5770D-6080-4371-B5CB-E58C1FC95DD6}" srcOrd="0" destOrd="0" presId="urn:microsoft.com/office/officeart/2005/8/layout/radial5"/>
    <dgm:cxn modelId="{C2310A42-BA5B-4D5C-866C-CD0E3513A3CB}" type="presParOf" srcId="{0E3902D1-4AAD-4ECD-BCF6-E3FC0BE13789}" destId="{A349AB49-D40C-421E-A9B2-ED926AF588B5}" srcOrd="4" destOrd="0" presId="urn:microsoft.com/office/officeart/2005/8/layout/radial5"/>
    <dgm:cxn modelId="{F0795CD1-A5E8-4B36-8711-6FD694795CE1}" type="presParOf" srcId="{0E3902D1-4AAD-4ECD-BCF6-E3FC0BE13789}" destId="{40A2C05B-2259-411F-9E93-27A11CBBE3E2}" srcOrd="5" destOrd="0" presId="urn:microsoft.com/office/officeart/2005/8/layout/radial5"/>
    <dgm:cxn modelId="{D872EE7B-2B9F-4B02-9170-CA14A2DB729C}" type="presParOf" srcId="{40A2C05B-2259-411F-9E93-27A11CBBE3E2}" destId="{7EC33D23-392F-4A73-88D2-6ADEB7DE356C}" srcOrd="0" destOrd="0" presId="urn:microsoft.com/office/officeart/2005/8/layout/radial5"/>
    <dgm:cxn modelId="{B8755B0C-5E72-4498-B524-F075B7E0B9B3}" type="presParOf" srcId="{0E3902D1-4AAD-4ECD-BCF6-E3FC0BE13789}" destId="{FD558DF4-E634-429A-9340-A0E95294D852}" srcOrd="6" destOrd="0" presId="urn:microsoft.com/office/officeart/2005/8/layout/radial5"/>
    <dgm:cxn modelId="{533DE94F-0922-4AD9-A1DA-4D043614E661}" type="presParOf" srcId="{0E3902D1-4AAD-4ECD-BCF6-E3FC0BE13789}" destId="{78F61981-958E-4D75-8B39-6381F3ED3ABC}" srcOrd="7" destOrd="0" presId="urn:microsoft.com/office/officeart/2005/8/layout/radial5"/>
    <dgm:cxn modelId="{65045DA9-C98C-4C61-8902-2D211BEEC074}" type="presParOf" srcId="{78F61981-958E-4D75-8B39-6381F3ED3ABC}" destId="{21BCC36F-3314-4249-8A38-C06486E699DD}" srcOrd="0" destOrd="0" presId="urn:microsoft.com/office/officeart/2005/8/layout/radial5"/>
    <dgm:cxn modelId="{F92BCA88-CAF7-46FD-93D0-FF1D72AE611C}" type="presParOf" srcId="{0E3902D1-4AAD-4ECD-BCF6-E3FC0BE13789}" destId="{B0714E78-A52D-4CD6-94B7-F0A614090F33}" srcOrd="8" destOrd="0" presId="urn:microsoft.com/office/officeart/2005/8/layout/radial5"/>
    <dgm:cxn modelId="{31853878-6CCB-4B83-BE60-F9C3911D3265}" type="presParOf" srcId="{0E3902D1-4AAD-4ECD-BCF6-E3FC0BE13789}" destId="{5B99D8E3-342A-4E41-85CF-DD2B01D89C2B}" srcOrd="9" destOrd="0" presId="urn:microsoft.com/office/officeart/2005/8/layout/radial5"/>
    <dgm:cxn modelId="{7C0794A7-5FC3-4F1C-8143-96C5729AF48B}" type="presParOf" srcId="{5B99D8E3-342A-4E41-85CF-DD2B01D89C2B}" destId="{DFFAF5DD-F551-440B-8815-CB4D8AF7F6E3}" srcOrd="0" destOrd="0" presId="urn:microsoft.com/office/officeart/2005/8/layout/radial5"/>
    <dgm:cxn modelId="{C4214B3F-D0F3-499D-BE10-C91F01D33B43}" type="presParOf" srcId="{0E3902D1-4AAD-4ECD-BCF6-E3FC0BE13789}" destId="{1B56936B-3689-4BE0-ABB1-996A0F6366DE}" srcOrd="10" destOrd="0" presId="urn:microsoft.com/office/officeart/2005/8/layout/radial5"/>
    <dgm:cxn modelId="{A361451A-A2EC-49F7-B214-58DD61147E56}" type="presParOf" srcId="{0E3902D1-4AAD-4ECD-BCF6-E3FC0BE13789}" destId="{FABA3EA5-5F84-4E93-A922-484DD3F4E731}" srcOrd="11" destOrd="0" presId="urn:microsoft.com/office/officeart/2005/8/layout/radial5"/>
    <dgm:cxn modelId="{731A1A8E-D56A-4CC0-9B6C-EC8EF6D2B01B}" type="presParOf" srcId="{FABA3EA5-5F84-4E93-A922-484DD3F4E731}" destId="{2EADAECF-24DE-4005-9D89-D139F6B8BB50}" srcOrd="0" destOrd="0" presId="urn:microsoft.com/office/officeart/2005/8/layout/radial5"/>
    <dgm:cxn modelId="{45916FF4-BA37-4C94-8D17-3F1AA1EA28B5}" type="presParOf" srcId="{0E3902D1-4AAD-4ECD-BCF6-E3FC0BE13789}" destId="{C01A9C36-3C6F-4584-84F4-FF53D6C50F7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73710-38E5-44E9-8754-9E7B6F0626B1}">
      <dsp:nvSpPr>
        <dsp:cNvPr id="0" name=""/>
        <dsp:cNvSpPr/>
      </dsp:nvSpPr>
      <dsp:spPr>
        <a:xfrm>
          <a:off x="5232637" y="1960583"/>
          <a:ext cx="1399038" cy="1399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FAST TRAK</a:t>
          </a:r>
          <a:r>
            <a:rPr lang="ru-RU" sz="3200" kern="1200" dirty="0"/>
            <a:t> </a:t>
          </a:r>
        </a:p>
      </dsp:txBody>
      <dsp:txXfrm>
        <a:off x="5437521" y="2165467"/>
        <a:ext cx="989270" cy="989270"/>
      </dsp:txXfrm>
    </dsp:sp>
    <dsp:sp modelId="{807ECF2D-EC9E-4ACE-8B4E-548F609405C2}">
      <dsp:nvSpPr>
        <dsp:cNvPr id="0" name=""/>
        <dsp:cNvSpPr/>
      </dsp:nvSpPr>
      <dsp:spPr>
        <a:xfrm rot="16200000">
          <a:off x="5856155" y="1583649"/>
          <a:ext cx="152003" cy="475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878956" y="1701585"/>
        <a:ext cx="106402" cy="285403"/>
      </dsp:txXfrm>
    </dsp:sp>
    <dsp:sp modelId="{94E10AF6-F590-4715-9FBE-2F3BA02E6319}">
      <dsp:nvSpPr>
        <dsp:cNvPr id="0" name=""/>
        <dsp:cNvSpPr/>
      </dsp:nvSpPr>
      <dsp:spPr>
        <a:xfrm>
          <a:off x="4482465" y="-176976"/>
          <a:ext cx="2899382" cy="1850760"/>
        </a:xfrm>
        <a:prstGeom prst="ellipse">
          <a:avLst/>
        </a:prstGeom>
        <a:solidFill>
          <a:srgbClr val="C7D5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ранняя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экстубация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перевод на самостоятельное дыхание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907070" y="94062"/>
        <a:ext cx="2050172" cy="1308684"/>
      </dsp:txXfrm>
    </dsp:sp>
    <dsp:sp modelId="{9562ED61-1E00-41F4-8583-251E8EEDE95A}">
      <dsp:nvSpPr>
        <dsp:cNvPr id="0" name=""/>
        <dsp:cNvSpPr/>
      </dsp:nvSpPr>
      <dsp:spPr>
        <a:xfrm rot="20753136">
          <a:off x="6993429" y="2031176"/>
          <a:ext cx="988135" cy="475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995583" y="2143711"/>
        <a:ext cx="845433" cy="285403"/>
      </dsp:txXfrm>
    </dsp:sp>
    <dsp:sp modelId="{A349AB49-D40C-421E-A9B2-ED926AF588B5}">
      <dsp:nvSpPr>
        <dsp:cNvPr id="0" name=""/>
        <dsp:cNvSpPr/>
      </dsp:nvSpPr>
      <dsp:spPr>
        <a:xfrm>
          <a:off x="8317803" y="770327"/>
          <a:ext cx="2899382" cy="1850760"/>
        </a:xfrm>
        <a:prstGeom prst="ellipse">
          <a:avLst/>
        </a:prstGeom>
        <a:solidFill>
          <a:srgbClr val="C7D5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применение мультимодальных способов обезболивания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742408" y="1041365"/>
        <a:ext cx="2050172" cy="1308684"/>
      </dsp:txXfrm>
    </dsp:sp>
    <dsp:sp modelId="{40A2C05B-2259-411F-9E93-27A11CBBE3E2}">
      <dsp:nvSpPr>
        <dsp:cNvPr id="0" name=""/>
        <dsp:cNvSpPr/>
      </dsp:nvSpPr>
      <dsp:spPr>
        <a:xfrm rot="1023768">
          <a:off x="6987414" y="2904416"/>
          <a:ext cx="1031250" cy="475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990555" y="2978615"/>
        <a:ext cx="888548" cy="285403"/>
      </dsp:txXfrm>
    </dsp:sp>
    <dsp:sp modelId="{FD558DF4-E634-429A-9340-A0E95294D852}">
      <dsp:nvSpPr>
        <dsp:cNvPr id="0" name=""/>
        <dsp:cNvSpPr/>
      </dsp:nvSpPr>
      <dsp:spPr>
        <a:xfrm>
          <a:off x="8317811" y="2911903"/>
          <a:ext cx="2899382" cy="1850760"/>
        </a:xfrm>
        <a:prstGeom prst="ellipse">
          <a:avLst/>
        </a:prstGeom>
        <a:solidFill>
          <a:srgbClr val="C7D5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медикаментозная и немедикаментозная профилактика тромбозов и т.д.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742416" y="3182941"/>
        <a:ext cx="2050172" cy="1308684"/>
      </dsp:txXfrm>
    </dsp:sp>
    <dsp:sp modelId="{78F61981-958E-4D75-8B39-6381F3ED3ABC}">
      <dsp:nvSpPr>
        <dsp:cNvPr id="0" name=""/>
        <dsp:cNvSpPr/>
      </dsp:nvSpPr>
      <dsp:spPr>
        <a:xfrm rot="5400000">
          <a:off x="5843931" y="3283254"/>
          <a:ext cx="176450" cy="475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870399" y="3351922"/>
        <a:ext cx="123515" cy="285403"/>
      </dsp:txXfrm>
    </dsp:sp>
    <dsp:sp modelId="{B0714E78-A52D-4CD6-94B7-F0A614090F33}">
      <dsp:nvSpPr>
        <dsp:cNvPr id="0" name=""/>
        <dsp:cNvSpPr/>
      </dsp:nvSpPr>
      <dsp:spPr>
        <a:xfrm>
          <a:off x="4482465" y="3692547"/>
          <a:ext cx="2899382" cy="1850760"/>
        </a:xfrm>
        <a:prstGeom prst="ellipse">
          <a:avLst/>
        </a:prstGeom>
        <a:solidFill>
          <a:srgbClr val="C7D5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раннее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энтеральное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питание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907070" y="3963585"/>
        <a:ext cx="2050172" cy="1308684"/>
      </dsp:txXfrm>
    </dsp:sp>
    <dsp:sp modelId="{5B99D8E3-342A-4E41-85CF-DD2B01D89C2B}">
      <dsp:nvSpPr>
        <dsp:cNvPr id="0" name=""/>
        <dsp:cNvSpPr/>
      </dsp:nvSpPr>
      <dsp:spPr>
        <a:xfrm rot="9744156">
          <a:off x="3888603" y="2911313"/>
          <a:ext cx="1003276" cy="475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027966" y="2984877"/>
        <a:ext cx="860574" cy="285403"/>
      </dsp:txXfrm>
    </dsp:sp>
    <dsp:sp modelId="{1B56936B-3689-4BE0-ABB1-996A0F6366DE}">
      <dsp:nvSpPr>
        <dsp:cNvPr id="0" name=""/>
        <dsp:cNvSpPr/>
      </dsp:nvSpPr>
      <dsp:spPr>
        <a:xfrm>
          <a:off x="713025" y="2930271"/>
          <a:ext cx="2899382" cy="1850760"/>
        </a:xfrm>
        <a:prstGeom prst="ellipse">
          <a:avLst/>
        </a:prstGeom>
        <a:solidFill>
          <a:srgbClr val="C7D5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раннее удаление инвазивных портов (катетеров, зондов, дренажей)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137630" y="3201309"/>
        <a:ext cx="2050172" cy="1308684"/>
      </dsp:txXfrm>
    </dsp:sp>
    <dsp:sp modelId="{FABA3EA5-5F84-4E93-A922-484DD3F4E731}">
      <dsp:nvSpPr>
        <dsp:cNvPr id="0" name=""/>
        <dsp:cNvSpPr/>
      </dsp:nvSpPr>
      <dsp:spPr>
        <a:xfrm rot="11660508">
          <a:off x="3928228" y="2032185"/>
          <a:ext cx="956464" cy="475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068706" y="2144994"/>
        <a:ext cx="813762" cy="285403"/>
      </dsp:txXfrm>
    </dsp:sp>
    <dsp:sp modelId="{C01A9C36-3C6F-4584-84F4-FF53D6C50F72}">
      <dsp:nvSpPr>
        <dsp:cNvPr id="0" name=""/>
        <dsp:cNvSpPr/>
      </dsp:nvSpPr>
      <dsp:spPr>
        <a:xfrm>
          <a:off x="710583" y="770350"/>
          <a:ext cx="2899382" cy="1850760"/>
        </a:xfrm>
        <a:prstGeom prst="ellipse">
          <a:avLst/>
        </a:prstGeom>
        <a:solidFill>
          <a:srgbClr val="C7D5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ранняя активация больных с 1-2 суток, применение интенсивной физиотерапии и реабилитации</a:t>
          </a:r>
        </a:p>
      </dsp:txBody>
      <dsp:txXfrm>
        <a:off x="1135188" y="1041388"/>
        <a:ext cx="2050172" cy="1308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2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4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3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5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2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4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2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4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AEDF0-8027-4B49-8740-AF5D746A964A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9644-2330-40BD-BFA7-1E69B025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68960" y="258763"/>
            <a:ext cx="11074400" cy="15903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Аортокоронарное шунтирование Уход в послеоперационном периоде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33120" y="4069398"/>
            <a:ext cx="459232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сестра отделения сосудистой хирургии ГБУЗ СОКБ им. В.Д. Середавина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Мердеева Р.А.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4905" y="163902"/>
            <a:ext cx="11159231" cy="585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искусственного кровообращения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32" y="1269507"/>
            <a:ext cx="6119673" cy="4722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10" y="1251751"/>
            <a:ext cx="59543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АИК состоит из комплекса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взаимосвязанных систем и блоков: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«искусственное сердце»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аппарат, нагнетающий кровь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необходимой для жизнеобеспечения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объемной скоростью кровотока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«искусственные легкие»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оксигенатор, служащий для насыщения крови кислородом,  удаления углекислого газа и поддержания  кислотно-щелочного равновесия в физиологических пределах.</a:t>
            </a:r>
          </a:p>
        </p:txBody>
      </p:sp>
    </p:spTree>
    <p:extLst>
      <p:ext uri="{BB962C8B-B14F-4D97-AF65-F5344CB8AC3E}">
        <p14:creationId xmlns:p14="http://schemas.microsoft.com/office/powerpoint/2010/main" val="293210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12416"/>
          <a:stretch/>
        </p:blipFill>
        <p:spPr>
          <a:xfrm>
            <a:off x="6806247" y="1595888"/>
            <a:ext cx="5085686" cy="4391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903"/>
            <a:ext cx="10515600" cy="89714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аортокоронарного шунтирования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АИК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782" y="1595888"/>
            <a:ext cx="67286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стернотомия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предыдущих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ангиограмм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после визуальной оценки хирург определяет место установки шунта.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забор шунта: вена с ноги, лучевая или внутренняя грудная артерия.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операции на небьющемся сердце выполняется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кардиоплегическая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остановка сердца и подключение аппаратуры для искусственного кровообращения.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наложение шунта.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восстановление деятельности сердца и отключается аппарат искусственного кровообращения.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дренажи, электроды и ушивается операционная рана.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переводят в отделение реанимации.</a:t>
            </a:r>
          </a:p>
        </p:txBody>
      </p:sp>
    </p:spTree>
    <p:extLst>
      <p:ext uri="{BB962C8B-B14F-4D97-AF65-F5344CB8AC3E}">
        <p14:creationId xmlns:p14="http://schemas.microsoft.com/office/powerpoint/2010/main" val="27656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903"/>
            <a:ext cx="10515600" cy="89714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интенсивной терапии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послеоперационном периоде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277" y="1595888"/>
            <a:ext cx="70219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Мультимодальное обезболивание с использованием НПВС,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перидуральной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анестезии и др.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Восстановление сердечно-сосудистой деятельности (устранение нарушений микроциркуляции)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Предупреждение и лечение дыхательной недостаточности (оксигенотерапия, дыхательная гимнастика, управляемая вентиляция).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Дезинтоксикационная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Коррекция метаболических нарушений (водно-электролитного баланса, кислотно-основного состояния, белкового синтеза).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Сбалансированное парентеральное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энтеральное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питание.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Восстановление функции выделительной системы.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Восстановление функции органов, деятельность которых нарушена вследствие хирургического воздействия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4315" r="5912" b="6738"/>
          <a:stretch/>
        </p:blipFill>
        <p:spPr>
          <a:xfrm>
            <a:off x="7030530" y="1733904"/>
            <a:ext cx="4878053" cy="3692104"/>
          </a:xfrm>
        </p:spPr>
      </p:pic>
    </p:spTree>
    <p:extLst>
      <p:ext uri="{BB962C8B-B14F-4D97-AF65-F5344CB8AC3E}">
        <p14:creationId xmlns:p14="http://schemas.microsoft.com/office/powerpoint/2010/main" val="88066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754" y="0"/>
            <a:ext cx="12174246" cy="995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dirty="0"/>
              <a:t>FAST TRAK</a:t>
            </a:r>
            <a:r>
              <a:rPr lang="ru-RU" sz="2800" dirty="0"/>
              <a:t> - мультимодальная стратегия, целью которой является быстрая реабилитация и снижения частоты осложнений после операции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6377" y="1507067"/>
            <a:ext cx="8367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36617640"/>
              </p:ext>
            </p:extLst>
          </p:nvPr>
        </p:nvGraphicFramePr>
        <p:xfrm>
          <a:off x="172720" y="1186180"/>
          <a:ext cx="11864314" cy="532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154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9137"/>
            <a:ext cx="10515600" cy="89714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наблюдения в  послеоперационном периоде</a:t>
            </a: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3079" y="785563"/>
            <a:ext cx="4192438" cy="80175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9000">
                <a:schemeClr val="accent3">
                  <a:lumMod val="45000"/>
                  <a:lumOff val="55000"/>
                </a:schemeClr>
              </a:gs>
              <a:gs pos="84000">
                <a:schemeClr val="tx2">
                  <a:lumMod val="40000"/>
                  <a:lumOff val="60000"/>
                </a:schemeClr>
              </a:gs>
              <a:gs pos="96000">
                <a:schemeClr val="accent3">
                  <a:lumMod val="45000"/>
                  <a:lumOff val="55000"/>
                </a:schemeClr>
              </a:gs>
            </a:gsLst>
            <a:lin ang="5400000" scaled="1"/>
            <a:tileRect/>
          </a:gradFill>
          <a:ln w="254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больного</a:t>
            </a:r>
          </a:p>
        </p:txBody>
      </p:sp>
      <p:sp>
        <p:nvSpPr>
          <p:cNvPr id="6" name="Стрелка: вправо 5"/>
          <p:cNvSpPr/>
          <p:nvPr/>
        </p:nvSpPr>
        <p:spPr>
          <a:xfrm>
            <a:off x="5017683" y="618207"/>
            <a:ext cx="6814868" cy="1136462"/>
          </a:xfrm>
          <a:prstGeom prst="rightArrow">
            <a:avLst>
              <a:gd name="adj1" fmla="val 67880"/>
              <a:gd name="adj2" fmla="val 90230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кожных покровов, их влажность или сухость и температура, наличие высыпаний и дефектов на коже,  выражение лица, степень активности, психоэмоциональный статус, беседуем с больным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83078" y="1476351"/>
            <a:ext cx="11349473" cy="1136462"/>
            <a:chOff x="483078" y="1476351"/>
            <a:chExt cx="11349473" cy="1136462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83078" y="1632781"/>
              <a:ext cx="4192437" cy="82854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9000">
                  <a:schemeClr val="accent3">
                    <a:lumMod val="45000"/>
                    <a:lumOff val="55000"/>
                  </a:schemeClr>
                </a:gs>
                <a:gs pos="84000">
                  <a:schemeClr val="tx2">
                    <a:lumMod val="40000"/>
                    <a:lumOff val="60000"/>
                  </a:schemeClr>
                </a:gs>
                <a:gs pos="96000">
                  <a:schemeClr val="accent3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ln w="2540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Наблюдение за деятельностью сердечно-сосудистой системы</a:t>
              </a:r>
            </a:p>
          </p:txBody>
        </p:sp>
        <p:sp>
          <p:nvSpPr>
            <p:cNvPr id="23" name="Стрелка: вправо 22"/>
            <p:cNvSpPr/>
            <p:nvPr/>
          </p:nvSpPr>
          <p:spPr>
            <a:xfrm>
              <a:off x="5017683" y="1476351"/>
              <a:ext cx="6814868" cy="1136462"/>
            </a:xfrm>
            <a:prstGeom prst="rightArrow">
              <a:avLst>
                <a:gd name="adj1" fmla="val 67880"/>
                <a:gd name="adj2" fmla="val 9023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Проводится с помощью </a:t>
              </a:r>
              <a:r>
                <a:rPr lang="ru-RU" sz="1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пальпирования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пульсаций на артериях ( оцениваются частота, ритм, наполнение), измерения артериального давления, выполнения ЭКГ, беседуем с больным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3078" y="2349724"/>
            <a:ext cx="11349473" cy="1136462"/>
            <a:chOff x="483078" y="2349724"/>
            <a:chExt cx="11349473" cy="1136462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483078" y="2503685"/>
              <a:ext cx="4192437" cy="82854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9000">
                  <a:schemeClr val="accent3">
                    <a:lumMod val="45000"/>
                    <a:lumOff val="55000"/>
                  </a:schemeClr>
                </a:gs>
                <a:gs pos="84000">
                  <a:schemeClr val="tx2">
                    <a:lumMod val="40000"/>
                    <a:lumOff val="60000"/>
                  </a:schemeClr>
                </a:gs>
                <a:gs pos="96000">
                  <a:schemeClr val="accent3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ln w="2540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Наблюдение за органами дыхания</a:t>
              </a:r>
            </a:p>
          </p:txBody>
        </p:sp>
        <p:sp>
          <p:nvSpPr>
            <p:cNvPr id="21" name="Стрелка: вправо 20"/>
            <p:cNvSpPr/>
            <p:nvPr/>
          </p:nvSpPr>
          <p:spPr>
            <a:xfrm>
              <a:off x="5017683" y="2349724"/>
              <a:ext cx="6814868" cy="1136462"/>
            </a:xfrm>
            <a:prstGeom prst="rightArrow">
              <a:avLst>
                <a:gd name="adj1" fmla="val 67880"/>
                <a:gd name="adj2" fmla="val 9023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Наблюдаем за ритмичностью,  частотой, глубиной дыхательных движений, беседуем с больным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83078" y="3224057"/>
            <a:ext cx="11349473" cy="1136462"/>
            <a:chOff x="483078" y="3224057"/>
            <a:chExt cx="11349473" cy="1136462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483078" y="3378018"/>
              <a:ext cx="4192437" cy="82854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9000">
                  <a:schemeClr val="accent3">
                    <a:lumMod val="45000"/>
                    <a:lumOff val="55000"/>
                  </a:schemeClr>
                </a:gs>
                <a:gs pos="84000">
                  <a:schemeClr val="tx2">
                    <a:lumMod val="40000"/>
                    <a:lumOff val="60000"/>
                  </a:schemeClr>
                </a:gs>
                <a:gs pos="96000">
                  <a:schemeClr val="accent3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ln w="2540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Наблюдение за органами пищеварения</a:t>
              </a:r>
            </a:p>
          </p:txBody>
        </p:sp>
        <p:sp>
          <p:nvSpPr>
            <p:cNvPr id="24" name="Стрелка: вправо 23"/>
            <p:cNvSpPr/>
            <p:nvPr/>
          </p:nvSpPr>
          <p:spPr>
            <a:xfrm>
              <a:off x="5017683" y="3224057"/>
              <a:ext cx="6814868" cy="1136462"/>
            </a:xfrm>
            <a:prstGeom prst="rightArrow">
              <a:avLst>
                <a:gd name="adj1" fmla="val 67880"/>
                <a:gd name="adj2" fmla="val 9023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Наблюдаем за наличием тошноты, рвоты, оцениваем количество и качество рвотных масс, наличие метеоризма, регулярность дефекации , оцениваем количество и качество  испражнений, беседуем с больным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3079" y="4098390"/>
            <a:ext cx="11349472" cy="1136462"/>
            <a:chOff x="483079" y="4098390"/>
            <a:chExt cx="11349472" cy="1136462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483079" y="4252351"/>
              <a:ext cx="4192436" cy="82854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9000">
                  <a:schemeClr val="accent3">
                    <a:lumMod val="45000"/>
                    <a:lumOff val="55000"/>
                  </a:schemeClr>
                </a:gs>
                <a:gs pos="84000">
                  <a:schemeClr val="tx2">
                    <a:lumMod val="40000"/>
                    <a:lumOff val="60000"/>
                  </a:schemeClr>
                </a:gs>
                <a:gs pos="96000">
                  <a:schemeClr val="accent3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ln w="2540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Наблюдение за выделительной функцией организма</a:t>
              </a:r>
            </a:p>
          </p:txBody>
        </p:sp>
        <p:sp>
          <p:nvSpPr>
            <p:cNvPr id="25" name="Стрелка: вправо 24"/>
            <p:cNvSpPr/>
            <p:nvPr/>
          </p:nvSpPr>
          <p:spPr>
            <a:xfrm>
              <a:off x="5017683" y="4098390"/>
              <a:ext cx="6814868" cy="1136462"/>
            </a:xfrm>
            <a:prstGeom prst="rightArrow">
              <a:avLst>
                <a:gd name="adj1" fmla="val 67880"/>
                <a:gd name="adj2" fmla="val 9023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Наличие или отсутствие  мочи, её  количество и качество, количество потребляемой и выделяемой жидкости, беседуем с больным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3079" y="4976685"/>
            <a:ext cx="11349472" cy="1136462"/>
            <a:chOff x="483079" y="4976685"/>
            <a:chExt cx="11349472" cy="113646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3079" y="5130646"/>
              <a:ext cx="4192436" cy="82854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9000">
                  <a:schemeClr val="accent3">
                    <a:lumMod val="45000"/>
                    <a:lumOff val="55000"/>
                  </a:schemeClr>
                </a:gs>
                <a:gs pos="84000">
                  <a:schemeClr val="tx2">
                    <a:lumMod val="40000"/>
                    <a:lumOff val="60000"/>
                  </a:schemeClr>
                </a:gs>
                <a:gs pos="96000">
                  <a:schemeClr val="accent3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ln w="2540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Наблюдение за операционной раной </a:t>
              </a:r>
            </a:p>
          </p:txBody>
        </p:sp>
        <p:sp>
          <p:nvSpPr>
            <p:cNvPr id="26" name="Стрелка: вправо 25"/>
            <p:cNvSpPr/>
            <p:nvPr/>
          </p:nvSpPr>
          <p:spPr>
            <a:xfrm>
              <a:off x="5017683" y="4976685"/>
              <a:ext cx="6814868" cy="1136462"/>
            </a:xfrm>
            <a:prstGeom prst="rightArrow">
              <a:avLst>
                <a:gd name="adj1" fmla="val 67880"/>
                <a:gd name="adj2" fmla="val 9023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Внимательно наблюдаем за областью операционной раны для ранней профилактики возможных  гнойно-воспалительных осложнений, беседуем с больным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83079" y="5850024"/>
            <a:ext cx="11368435" cy="1136462"/>
            <a:chOff x="483079" y="5850024"/>
            <a:chExt cx="11368435" cy="1136462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483079" y="6003985"/>
              <a:ext cx="4192436" cy="82854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9000">
                  <a:schemeClr val="accent3">
                    <a:lumMod val="45000"/>
                    <a:lumOff val="55000"/>
                  </a:schemeClr>
                </a:gs>
                <a:gs pos="84000">
                  <a:schemeClr val="tx2">
                    <a:lumMod val="40000"/>
                    <a:lumOff val="60000"/>
                  </a:schemeClr>
                </a:gs>
                <a:gs pos="96000">
                  <a:schemeClr val="accent3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ln w="2540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Наблюдение за инвазивными портами (катетеры, зонды, дренажи)</a:t>
              </a:r>
            </a:p>
          </p:txBody>
        </p:sp>
        <p:sp>
          <p:nvSpPr>
            <p:cNvPr id="27" name="Стрелка: вправо 26"/>
            <p:cNvSpPr/>
            <p:nvPr/>
          </p:nvSpPr>
          <p:spPr>
            <a:xfrm>
              <a:off x="5036646" y="5850024"/>
              <a:ext cx="6814868" cy="1136462"/>
            </a:xfrm>
            <a:prstGeom prst="rightArrow">
              <a:avLst>
                <a:gd name="adj1" fmla="val 67880"/>
                <a:gd name="adj2" fmla="val 9023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Наблюдаем за количеством и качеством  отделяемого по портам, состоянием кожи в месте выхода дренажей, беседуем с больным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3146" y="180545"/>
            <a:ext cx="12174246" cy="785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800" dirty="0"/>
              <a:t>Осложнения после операции аортокоронарного шунтирования</a:t>
            </a:r>
          </a:p>
          <a:p>
            <a:endParaRPr lang="ru-RU" sz="2800" dirty="0"/>
          </a:p>
        </p:txBody>
      </p:sp>
      <p:sp>
        <p:nvSpPr>
          <p:cNvPr id="20" name="Полилиния: фигура 19"/>
          <p:cNvSpPr/>
          <p:nvPr/>
        </p:nvSpPr>
        <p:spPr>
          <a:xfrm>
            <a:off x="1453313" y="883921"/>
            <a:ext cx="1480095" cy="527888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Местные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111022" y="2067867"/>
            <a:ext cx="1980000" cy="608406"/>
          </a:xfrm>
          <a:custGeom>
            <a:avLst/>
            <a:gdLst>
              <a:gd name="connsiteX0" fmla="*/ 0 w 1789124"/>
              <a:gd name="connsiteY0" fmla="*/ 0 h 740047"/>
              <a:gd name="connsiteX1" fmla="*/ 1789124 w 1789124"/>
              <a:gd name="connsiteY1" fmla="*/ 0 h 740047"/>
              <a:gd name="connsiteX2" fmla="*/ 1789124 w 1789124"/>
              <a:gd name="connsiteY2" fmla="*/ 740047 h 740047"/>
              <a:gd name="connsiteX3" fmla="*/ 0 w 1789124"/>
              <a:gd name="connsiteY3" fmla="*/ 740047 h 740047"/>
              <a:gd name="connsiteX4" fmla="*/ 0 w 1789124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124" h="740047">
                <a:moveTo>
                  <a:pt x="0" y="0"/>
                </a:moveTo>
                <a:lnTo>
                  <a:pt x="1789124" y="0"/>
                </a:lnTo>
                <a:lnTo>
                  <a:pt x="1789124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Инфекционные</a:t>
            </a:r>
          </a:p>
        </p:txBody>
      </p:sp>
      <p:sp>
        <p:nvSpPr>
          <p:cNvPr id="24" name="Полилиния: фигура 23"/>
          <p:cNvSpPr/>
          <p:nvPr/>
        </p:nvSpPr>
        <p:spPr>
          <a:xfrm>
            <a:off x="111022" y="2986238"/>
            <a:ext cx="1980000" cy="3227625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t" anchorCtr="0">
            <a:noAutofit/>
          </a:bodyPr>
          <a:lstStyle/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нагноение послеоперационной раны</a:t>
            </a: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инфильтраты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медиастенит</a:t>
            </a:r>
            <a:endParaRPr lang="ru-RU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перикардит</a:t>
            </a:r>
          </a:p>
        </p:txBody>
      </p:sp>
      <p:sp>
        <p:nvSpPr>
          <p:cNvPr id="26" name="Полилиния: фигура 25"/>
          <p:cNvSpPr/>
          <p:nvPr/>
        </p:nvSpPr>
        <p:spPr>
          <a:xfrm>
            <a:off x="2293244" y="2067867"/>
            <a:ext cx="1980000" cy="608406"/>
          </a:xfrm>
          <a:custGeom>
            <a:avLst/>
            <a:gdLst>
              <a:gd name="connsiteX0" fmla="*/ 0 w 1968038"/>
              <a:gd name="connsiteY0" fmla="*/ 0 h 740047"/>
              <a:gd name="connsiteX1" fmla="*/ 1968038 w 1968038"/>
              <a:gd name="connsiteY1" fmla="*/ 0 h 740047"/>
              <a:gd name="connsiteX2" fmla="*/ 1968038 w 1968038"/>
              <a:gd name="connsiteY2" fmla="*/ 740047 h 740047"/>
              <a:gd name="connsiteX3" fmla="*/ 0 w 1968038"/>
              <a:gd name="connsiteY3" fmla="*/ 740047 h 740047"/>
              <a:gd name="connsiteX4" fmla="*/ 0 w 1968038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038" h="740047">
                <a:moveTo>
                  <a:pt x="0" y="0"/>
                </a:moveTo>
                <a:lnTo>
                  <a:pt x="1968038" y="0"/>
                </a:lnTo>
                <a:lnTo>
                  <a:pt x="1968038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Неинфекционные</a:t>
            </a:r>
          </a:p>
        </p:txBody>
      </p:sp>
      <p:sp>
        <p:nvSpPr>
          <p:cNvPr id="28" name="Полилиния: фигура 27"/>
          <p:cNvSpPr/>
          <p:nvPr/>
        </p:nvSpPr>
        <p:spPr>
          <a:xfrm>
            <a:off x="2293244" y="2982675"/>
            <a:ext cx="1980000" cy="3227625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t" anchorCtr="0">
            <a:noAutofit/>
          </a:bodyPr>
          <a:lstStyle/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кровотечения</a:t>
            </a:r>
          </a:p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несостоятельность швов</a:t>
            </a:r>
          </a:p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хроническая боль в зоне операции</a:t>
            </a:r>
          </a:p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несращение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грудины</a:t>
            </a:r>
          </a:p>
        </p:txBody>
      </p:sp>
      <p:sp>
        <p:nvSpPr>
          <p:cNvPr id="34" name="Полилиния: фигура 33"/>
          <p:cNvSpPr/>
          <p:nvPr/>
        </p:nvSpPr>
        <p:spPr>
          <a:xfrm>
            <a:off x="7578001" y="883921"/>
            <a:ext cx="1480095" cy="527888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</a:t>
            </a:r>
          </a:p>
        </p:txBody>
      </p:sp>
      <p:sp>
        <p:nvSpPr>
          <p:cNvPr id="58" name="Полилиния: фигура 57"/>
          <p:cNvSpPr/>
          <p:nvPr/>
        </p:nvSpPr>
        <p:spPr>
          <a:xfrm>
            <a:off x="4590636" y="2067867"/>
            <a:ext cx="1980000" cy="608406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ССС</a:t>
            </a:r>
          </a:p>
        </p:txBody>
      </p:sp>
      <p:sp>
        <p:nvSpPr>
          <p:cNvPr id="63" name="Полилиния: фигура 62"/>
          <p:cNvSpPr/>
          <p:nvPr/>
        </p:nvSpPr>
        <p:spPr>
          <a:xfrm>
            <a:off x="4590533" y="2986238"/>
            <a:ext cx="1980000" cy="3227625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t" anchorCtr="0">
            <a:noAutofit/>
          </a:bodyPr>
          <a:lstStyle/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ритма</a:t>
            </a: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острый инфаркт миокарда</a:t>
            </a: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ОНМК</a:t>
            </a: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тромбозы и тромбофлебиты</a:t>
            </a: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ТЭЛА</a:t>
            </a: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острая сердечно-сосудистая недостаточность</a:t>
            </a:r>
          </a:p>
        </p:txBody>
      </p:sp>
      <p:sp>
        <p:nvSpPr>
          <p:cNvPr id="64" name="Полилиния: фигура 63"/>
          <p:cNvSpPr/>
          <p:nvPr/>
        </p:nvSpPr>
        <p:spPr>
          <a:xfrm>
            <a:off x="6765404" y="2067867"/>
            <a:ext cx="1620000" cy="608406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ДС</a:t>
            </a:r>
          </a:p>
        </p:txBody>
      </p:sp>
      <p:sp>
        <p:nvSpPr>
          <p:cNvPr id="65" name="Полилиния: фигура 64"/>
          <p:cNvSpPr/>
          <p:nvPr/>
        </p:nvSpPr>
        <p:spPr>
          <a:xfrm>
            <a:off x="6770893" y="2982675"/>
            <a:ext cx="1620000" cy="3227625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t" anchorCtr="0">
            <a:noAutofit/>
          </a:bodyPr>
          <a:lstStyle/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респираторный дистресс-синдром</a:t>
            </a:r>
          </a:p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острая дыхательная недостаточность</a:t>
            </a:r>
          </a:p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пневмония</a:t>
            </a:r>
          </a:p>
        </p:txBody>
      </p:sp>
      <p:sp>
        <p:nvSpPr>
          <p:cNvPr id="66" name="Полилиния: фигура 65"/>
          <p:cNvSpPr/>
          <p:nvPr/>
        </p:nvSpPr>
        <p:spPr>
          <a:xfrm>
            <a:off x="8584357" y="2064574"/>
            <a:ext cx="1620000" cy="608406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МВС</a:t>
            </a:r>
          </a:p>
        </p:txBody>
      </p:sp>
      <p:sp>
        <p:nvSpPr>
          <p:cNvPr id="67" name="Полилиния: фигура 66"/>
          <p:cNvSpPr/>
          <p:nvPr/>
        </p:nvSpPr>
        <p:spPr>
          <a:xfrm>
            <a:off x="8584357" y="2982675"/>
            <a:ext cx="1620000" cy="3227625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t" anchorCtr="0">
            <a:noAutofit/>
          </a:bodyPr>
          <a:lstStyle/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почечная недостаточность</a:t>
            </a:r>
          </a:p>
          <a:p>
            <a:pPr marL="72000" lvl="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задержка мочеиспускания</a:t>
            </a:r>
          </a:p>
        </p:txBody>
      </p:sp>
      <p:sp>
        <p:nvSpPr>
          <p:cNvPr id="68" name="Полилиния: фигура 67"/>
          <p:cNvSpPr/>
          <p:nvPr/>
        </p:nvSpPr>
        <p:spPr>
          <a:xfrm>
            <a:off x="10394439" y="2070923"/>
            <a:ext cx="1620000" cy="608406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ЖКТ</a:t>
            </a:r>
          </a:p>
        </p:txBody>
      </p:sp>
      <p:sp>
        <p:nvSpPr>
          <p:cNvPr id="69" name="Полилиния: фигура 68"/>
          <p:cNvSpPr/>
          <p:nvPr/>
        </p:nvSpPr>
        <p:spPr>
          <a:xfrm>
            <a:off x="10394439" y="2982675"/>
            <a:ext cx="1620000" cy="3227625"/>
          </a:xfrm>
          <a:custGeom>
            <a:avLst/>
            <a:gdLst>
              <a:gd name="connsiteX0" fmla="*/ 0 w 1480095"/>
              <a:gd name="connsiteY0" fmla="*/ 0 h 740047"/>
              <a:gd name="connsiteX1" fmla="*/ 1480095 w 1480095"/>
              <a:gd name="connsiteY1" fmla="*/ 0 h 740047"/>
              <a:gd name="connsiteX2" fmla="*/ 1480095 w 1480095"/>
              <a:gd name="connsiteY2" fmla="*/ 740047 h 740047"/>
              <a:gd name="connsiteX3" fmla="*/ 0 w 1480095"/>
              <a:gd name="connsiteY3" fmla="*/ 740047 h 740047"/>
              <a:gd name="connsiteX4" fmla="*/ 0 w 1480095"/>
              <a:gd name="connsiteY4" fmla="*/ 0 h 7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095" h="740047">
                <a:moveTo>
                  <a:pt x="0" y="0"/>
                </a:moveTo>
                <a:lnTo>
                  <a:pt x="1480095" y="0"/>
                </a:lnTo>
                <a:lnTo>
                  <a:pt x="1480095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t" anchorCtr="0">
            <a:noAutofit/>
          </a:bodyPr>
          <a:lstStyle/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парез кишечника</a:t>
            </a:r>
          </a:p>
          <a:p>
            <a:pPr marL="72000" indent="-7200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острая печёночная недостаточность</a:t>
            </a:r>
          </a:p>
        </p:txBody>
      </p:sp>
      <p:cxnSp>
        <p:nvCxnSpPr>
          <p:cNvPr id="71" name="Прямая со стрелкой 70"/>
          <p:cNvCxnSpPr>
            <a:cxnSpLocks/>
          </p:cNvCxnSpPr>
          <p:nvPr/>
        </p:nvCxnSpPr>
        <p:spPr>
          <a:xfrm flipH="1">
            <a:off x="1043563" y="1411809"/>
            <a:ext cx="1159478" cy="652765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cxnSpLocks/>
          </p:cNvCxnSpPr>
          <p:nvPr/>
        </p:nvCxnSpPr>
        <p:spPr>
          <a:xfrm>
            <a:off x="2203041" y="1411809"/>
            <a:ext cx="1109585" cy="652765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cxnSpLocks/>
          </p:cNvCxnSpPr>
          <p:nvPr/>
        </p:nvCxnSpPr>
        <p:spPr>
          <a:xfrm>
            <a:off x="8270075" y="1415102"/>
            <a:ext cx="1131100" cy="651823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cxnSpLocks/>
          </p:cNvCxnSpPr>
          <p:nvPr/>
        </p:nvCxnSpPr>
        <p:spPr>
          <a:xfrm>
            <a:off x="8270075" y="1415102"/>
            <a:ext cx="2969425" cy="652765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cxnSpLocks/>
          </p:cNvCxnSpPr>
          <p:nvPr/>
        </p:nvCxnSpPr>
        <p:spPr>
          <a:xfrm flipH="1">
            <a:off x="5607790" y="1411809"/>
            <a:ext cx="2662285" cy="656058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cxnSpLocks/>
          </p:cNvCxnSpPr>
          <p:nvPr/>
        </p:nvCxnSpPr>
        <p:spPr>
          <a:xfrm flipH="1">
            <a:off x="7584275" y="1411809"/>
            <a:ext cx="685800" cy="652765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6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58791"/>
            <a:ext cx="12413411" cy="810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800" dirty="0"/>
              <a:t>Элементы ухода за больным после операции аортокоронарного шунтирования</a:t>
            </a:r>
          </a:p>
          <a:p>
            <a:endParaRPr lang="ru-RU" sz="2800" dirty="0"/>
          </a:p>
        </p:txBody>
      </p:sp>
      <p:sp>
        <p:nvSpPr>
          <p:cNvPr id="104" name="Полилиния: фигура 103"/>
          <p:cNvSpPr/>
          <p:nvPr/>
        </p:nvSpPr>
        <p:spPr>
          <a:xfrm>
            <a:off x="156377" y="868839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Адекватное обезболивание</a:t>
            </a:r>
          </a:p>
        </p:txBody>
      </p:sp>
      <p:sp>
        <p:nvSpPr>
          <p:cNvPr id="105" name="Полилиния: фигура 104"/>
          <p:cNvSpPr/>
          <p:nvPr/>
        </p:nvSpPr>
        <p:spPr>
          <a:xfrm>
            <a:off x="3164656" y="887306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Строгий постельный режим с элементами ранней активации</a:t>
            </a:r>
          </a:p>
        </p:txBody>
      </p:sp>
      <p:sp>
        <p:nvSpPr>
          <p:cNvPr id="106" name="Полилиния: фигура 105"/>
          <p:cNvSpPr/>
          <p:nvPr/>
        </p:nvSpPr>
        <p:spPr>
          <a:xfrm>
            <a:off x="6172935" y="878680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Полусидячее</a:t>
            </a: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положении в постели </a:t>
            </a:r>
          </a:p>
        </p:txBody>
      </p:sp>
      <p:sp>
        <p:nvSpPr>
          <p:cNvPr id="107" name="Полилиния: фигура 106"/>
          <p:cNvSpPr/>
          <p:nvPr/>
        </p:nvSpPr>
        <p:spPr>
          <a:xfrm>
            <a:off x="9181214" y="878680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Ингаляции увлажнённого кислорода</a:t>
            </a:r>
          </a:p>
        </p:txBody>
      </p:sp>
      <p:sp>
        <p:nvSpPr>
          <p:cNvPr id="108" name="Полилиния: фигура 107"/>
          <p:cNvSpPr/>
          <p:nvPr/>
        </p:nvSpPr>
        <p:spPr>
          <a:xfrm>
            <a:off x="120082" y="2278703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дыхательной гимнастики</a:t>
            </a:r>
          </a:p>
        </p:txBody>
      </p:sp>
      <p:sp>
        <p:nvSpPr>
          <p:cNvPr id="109" name="Полилиния: фигура 108"/>
          <p:cNvSpPr/>
          <p:nvPr/>
        </p:nvSpPr>
        <p:spPr>
          <a:xfrm>
            <a:off x="3164656" y="2278703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 за температурой тела, артериальным давлением, частотой пульса, частотой дыхательных движений, диурезом</a:t>
            </a:r>
          </a:p>
        </p:txBody>
      </p:sp>
      <p:sp>
        <p:nvSpPr>
          <p:cNvPr id="110" name="Полилиния: фигура 109"/>
          <p:cNvSpPr/>
          <p:nvPr/>
        </p:nvSpPr>
        <p:spPr>
          <a:xfrm>
            <a:off x="6172935" y="2278704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регулярной дефекации, </a:t>
            </a:r>
            <a:r>
              <a:rPr lang="ru-RU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уринации</a:t>
            </a:r>
            <a:endParaRPr lang="ru-RU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1" name="Полилиния: фигура 110"/>
          <p:cNvSpPr/>
          <p:nvPr/>
        </p:nvSpPr>
        <p:spPr>
          <a:xfrm>
            <a:off x="9253804" y="2278704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Ношение эластичных </a:t>
            </a:r>
            <a:r>
              <a:rPr lang="ru-RU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чулков</a:t>
            </a: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</a:t>
            </a:r>
            <a:r>
              <a:rPr lang="ru-RU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нижних конечностях</a:t>
            </a:r>
          </a:p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4-6 недель</a:t>
            </a:r>
          </a:p>
        </p:txBody>
      </p:sp>
      <p:sp>
        <p:nvSpPr>
          <p:cNvPr id="112" name="Полилиния: фигура 111"/>
          <p:cNvSpPr/>
          <p:nvPr/>
        </p:nvSpPr>
        <p:spPr>
          <a:xfrm>
            <a:off x="120082" y="3678731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Ежедневное выполнение перевязок и мониторинг послеоперационной раны</a:t>
            </a:r>
          </a:p>
        </p:txBody>
      </p:sp>
      <p:sp>
        <p:nvSpPr>
          <p:cNvPr id="113" name="Полилиния: фигура 112"/>
          <p:cNvSpPr/>
          <p:nvPr/>
        </p:nvSpPr>
        <p:spPr>
          <a:xfrm>
            <a:off x="3164656" y="3678730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 за герметичностью дренажей</a:t>
            </a:r>
          </a:p>
        </p:txBody>
      </p:sp>
      <p:sp>
        <p:nvSpPr>
          <p:cNvPr id="114" name="Полилиния: фигура 113"/>
          <p:cNvSpPr/>
          <p:nvPr/>
        </p:nvSpPr>
        <p:spPr>
          <a:xfrm>
            <a:off x="6209230" y="3678729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количества и характера отделяемого по дренажам.</a:t>
            </a:r>
          </a:p>
        </p:txBody>
      </p:sp>
      <p:sp>
        <p:nvSpPr>
          <p:cNvPr id="115" name="Полилиния: фигура 114"/>
          <p:cNvSpPr/>
          <p:nvPr/>
        </p:nvSpPr>
        <p:spPr>
          <a:xfrm>
            <a:off x="9253804" y="3678729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Ношение торакального корсета 4-6 месяцев </a:t>
            </a:r>
          </a:p>
        </p:txBody>
      </p:sp>
      <p:sp>
        <p:nvSpPr>
          <p:cNvPr id="116" name="Полилиния: фигура 115"/>
          <p:cNvSpPr/>
          <p:nvPr/>
        </p:nvSpPr>
        <p:spPr>
          <a:xfrm>
            <a:off x="1126875" y="5156394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Раннее </a:t>
            </a:r>
            <a:r>
              <a:rPr lang="ru-RU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энеральное</a:t>
            </a: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питание</a:t>
            </a:r>
          </a:p>
        </p:txBody>
      </p:sp>
      <p:sp>
        <p:nvSpPr>
          <p:cNvPr id="117" name="Полилиния: фигура 116"/>
          <p:cNvSpPr/>
          <p:nvPr/>
        </p:nvSpPr>
        <p:spPr>
          <a:xfrm>
            <a:off x="4499519" y="5156394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инструментальных методов диагностики по назначению врача</a:t>
            </a:r>
          </a:p>
        </p:txBody>
      </p:sp>
      <p:sp>
        <p:nvSpPr>
          <p:cNvPr id="118" name="Полилиния: фигура 117"/>
          <p:cNvSpPr/>
          <p:nvPr/>
        </p:nvSpPr>
        <p:spPr>
          <a:xfrm>
            <a:off x="7872163" y="5156394"/>
            <a:ext cx="2809424" cy="1133475"/>
          </a:xfrm>
          <a:custGeom>
            <a:avLst/>
            <a:gdLst>
              <a:gd name="connsiteX0" fmla="*/ 0 w 1889124"/>
              <a:gd name="connsiteY0" fmla="*/ 0 h 1133475"/>
              <a:gd name="connsiteX1" fmla="*/ 1889124 w 1889124"/>
              <a:gd name="connsiteY1" fmla="*/ 0 h 1133475"/>
              <a:gd name="connsiteX2" fmla="*/ 1889124 w 1889124"/>
              <a:gd name="connsiteY2" fmla="*/ 1133475 h 1133475"/>
              <a:gd name="connsiteX3" fmla="*/ 0 w 1889124"/>
              <a:gd name="connsiteY3" fmla="*/ 1133475 h 1133475"/>
              <a:gd name="connsiteX4" fmla="*/ 0 w 1889124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24" h="1133475">
                <a:moveTo>
                  <a:pt x="0" y="0"/>
                </a:moveTo>
                <a:lnTo>
                  <a:pt x="1889124" y="0"/>
                </a:lnTo>
                <a:lnTo>
                  <a:pt x="1889124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18000" bIns="36000" numCol="1" spcCol="1270" anchor="ctr" anchorCtr="0">
            <a:noAutofit/>
          </a:bodyPr>
          <a:lstStyle/>
          <a:p>
            <a:pPr marL="72000" indent="-7200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-7200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</a:p>
          <a:p>
            <a:pPr marL="72000" indent="-7200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 методов диагностики по назначению врача</a:t>
            </a:r>
          </a:p>
          <a:p>
            <a:pPr marL="72000" lvl="0" indent="-72000" algn="ctr" defTabSz="355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9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1735" r="100000">
                        <a14:backgroundMark x1="90498" y1="65445" x2="90649" y2="70157"/>
                        <a14:backgroundMark x1="90649" y1="62565" x2="90649" y2="64136"/>
                        <a14:backgroundMark x1="90649" y1="60733" x2="90649" y2="61780"/>
                        <a14:backgroundMark x1="90649" y1="59162" x2="90649" y2="60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95"/>
          <a:stretch/>
        </p:blipFill>
        <p:spPr>
          <a:xfrm>
            <a:off x="7994650" y="1989939"/>
            <a:ext cx="3540725" cy="430339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01336" y="163902"/>
            <a:ext cx="11212497" cy="1492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800" dirty="0"/>
              <a:t>После операции АКШ</a:t>
            </a:r>
            <a:br>
              <a:rPr lang="ru-RU" sz="2800" dirty="0"/>
            </a:br>
            <a:r>
              <a:rPr lang="ru-RU" sz="2800" dirty="0"/>
              <a:t> рекомендовано ношение грудного бандажа – корсета, поддерживающего ребра и грудину</a:t>
            </a:r>
          </a:p>
          <a:p>
            <a:r>
              <a:rPr lang="ru-RU" sz="2800" dirty="0"/>
              <a:t> для заживления швов на коже и укрепления грудины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6377" y="1507067"/>
            <a:ext cx="8367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2" y="1989939"/>
            <a:ext cx="4908431" cy="41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2068497" y="1385147"/>
            <a:ext cx="11212497" cy="1492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4400" dirty="0"/>
              <a:t>Спасибо за внимание!</a:t>
            </a:r>
          </a:p>
          <a:p>
            <a:endParaRPr lang="ru-RU" sz="4400" dirty="0"/>
          </a:p>
          <a:p>
            <a:r>
              <a:rPr lang="ru-RU" sz="4400" dirty="0"/>
              <a:t>Будьте здоровы!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6377" y="1507067"/>
            <a:ext cx="8367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49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46718540"/>
              </p:ext>
            </p:extLst>
          </p:nvPr>
        </p:nvGraphicFramePr>
        <p:xfrm>
          <a:off x="338997" y="561975"/>
          <a:ext cx="5671277" cy="572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77469863"/>
              </p:ext>
            </p:extLst>
          </p:nvPr>
        </p:nvGraphicFramePr>
        <p:xfrm>
          <a:off x="6567993" y="561975"/>
          <a:ext cx="5615351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25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" y="149290"/>
            <a:ext cx="12192001" cy="592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Ишемическая болезнь сердца 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2574" y="1048760"/>
            <a:ext cx="6071694" cy="5302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Ишемическая болезнь сердца  — патологическое состояние, характеризующееся абсолютным или относительным нарушением кровоснабжения миокарда вследствие поражения коронарных артерий, возникающее в результате нарушения равновесия между коронарным кровотоком и метаболическими потребностями сердечной мышцы.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ИБС может протекать остро (в виде инфаркта миокарда), а также хронически (периодические приступы стенокардии).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причиной ишемической болезни сердца является атеросклеротическое поражение коронарных артерий.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507" y="1048760"/>
            <a:ext cx="5079227" cy="494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5" b="8875"/>
          <a:stretch/>
        </p:blipFill>
        <p:spPr>
          <a:xfrm>
            <a:off x="286327" y="1363575"/>
            <a:ext cx="11434618" cy="494370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149290"/>
            <a:ext cx="12192001" cy="87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Основные  причины</a:t>
            </a:r>
            <a:br>
              <a:rPr lang="ru-RU" dirty="0"/>
            </a:br>
            <a:r>
              <a:rPr lang="ru-RU" dirty="0"/>
              <a:t>  нарушения коронарного кровообращения</a:t>
            </a:r>
          </a:p>
        </p:txBody>
      </p:sp>
    </p:spTree>
    <p:extLst>
      <p:ext uri="{BB962C8B-B14F-4D97-AF65-F5344CB8AC3E}">
        <p14:creationId xmlns:p14="http://schemas.microsoft.com/office/powerpoint/2010/main" val="8461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8" y="1487841"/>
            <a:ext cx="4545367" cy="5129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45" y="1487841"/>
            <a:ext cx="4640807" cy="512904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" y="149290"/>
            <a:ext cx="12192001" cy="87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Коронарография</a:t>
            </a:r>
            <a:r>
              <a:rPr lang="ru-RU" dirty="0"/>
              <a:t> - ведущий метод диагностики </a:t>
            </a:r>
            <a:br>
              <a:rPr lang="ru-RU" dirty="0"/>
            </a:br>
            <a:r>
              <a:rPr lang="ru-RU" dirty="0"/>
              <a:t>непроходимости коронарных артерий</a:t>
            </a:r>
          </a:p>
        </p:txBody>
      </p:sp>
    </p:spTree>
    <p:extLst>
      <p:ext uri="{BB962C8B-B14F-4D97-AF65-F5344CB8AC3E}">
        <p14:creationId xmlns:p14="http://schemas.microsoft.com/office/powerpoint/2010/main" val="154248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20554" y="177799"/>
            <a:ext cx="8534400" cy="673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2" y="2008515"/>
            <a:ext cx="5141222" cy="4627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" b="2526"/>
          <a:stretch/>
        </p:blipFill>
        <p:spPr>
          <a:xfrm>
            <a:off x="7461356" y="2003121"/>
            <a:ext cx="3796116" cy="4632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473" y="250166"/>
            <a:ext cx="11970327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Аортокоронарное шунтирование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(АКШ)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операция, позволяющая восстановить кровоток в артериях сердца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путём обхода места сужения коронарного сосуда с помощью шунтов.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8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5" y="1400808"/>
            <a:ext cx="6500040" cy="42797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594" y="1400808"/>
            <a:ext cx="5197151" cy="474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Исчезают приступы стенокардии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риск инфаркта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физическое состояние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Восстанавливается трудоспособность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безопасный объем физических нагрузок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риск внезапной смерти и увеличивается продолжительность жизни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медикаментах сводится только к профилактическому минимуму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" y="149290"/>
            <a:ext cx="12192001" cy="87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Основная цель аортокоронарного шунтирования направлена на восстановление кровотока в участке ишемии миокарда</a:t>
            </a:r>
          </a:p>
        </p:txBody>
      </p:sp>
    </p:spTree>
    <p:extLst>
      <p:ext uri="{BB962C8B-B14F-4D97-AF65-F5344CB8AC3E}">
        <p14:creationId xmlns:p14="http://schemas.microsoft.com/office/powerpoint/2010/main" val="149477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9" y="639192"/>
            <a:ext cx="11560357" cy="5646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3696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27" y="1020933"/>
            <a:ext cx="6862018" cy="5043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407" y="1020933"/>
            <a:ext cx="45892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Операция АКШ требует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максимальной концентрации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хирурга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его команды,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включающей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ассистентов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анестезиолога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перфузиолога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операционных сестёр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Операция длится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среднем 3-6 ч 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Проводится в основном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</a:rPr>
              <a:t>применением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</a:rPr>
              <a:t>аппарата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искусственного кровообращения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</a:rPr>
              <a:t>(АИК). </a:t>
            </a:r>
          </a:p>
        </p:txBody>
      </p:sp>
    </p:spTree>
    <p:extLst>
      <p:ext uri="{BB962C8B-B14F-4D97-AF65-F5344CB8AC3E}">
        <p14:creationId xmlns:p14="http://schemas.microsoft.com/office/powerpoint/2010/main" val="4206114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856</Words>
  <Application>Microsoft Office PowerPoint</Application>
  <PresentationFormat>Произвольный</PresentationFormat>
  <Paragraphs>148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аортокоронарного шунтирования  с использованием АИК</vt:lpstr>
      <vt:lpstr>Основные направления интенсивной терапии  в послеоперационном периоде</vt:lpstr>
      <vt:lpstr>Презентация PowerPoint</vt:lpstr>
      <vt:lpstr>Принципы наблюдения в  послеоперационном периоде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Аортокоронарное шунтирование Уход в послеоперационном периоде</dc:title>
  <dc:creator>goodworks0305@outlook.com</dc:creator>
  <cp:lastModifiedBy>Arina</cp:lastModifiedBy>
  <cp:revision>116</cp:revision>
  <dcterms:created xsi:type="dcterms:W3CDTF">2017-03-13T18:13:13Z</dcterms:created>
  <dcterms:modified xsi:type="dcterms:W3CDTF">2017-06-09T14:38:25Z</dcterms:modified>
</cp:coreProperties>
</file>