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304" r:id="rId5"/>
    <p:sldId id="305" r:id="rId6"/>
    <p:sldId id="267" r:id="rId7"/>
    <p:sldId id="277" r:id="rId8"/>
    <p:sldId id="294" r:id="rId9"/>
    <p:sldId id="296" r:id="rId10"/>
    <p:sldId id="298" r:id="rId11"/>
    <p:sldId id="299" r:id="rId12"/>
    <p:sldId id="300" r:id="rId13"/>
    <p:sldId id="302" r:id="rId14"/>
    <p:sldId id="303" r:id="rId15"/>
    <p:sldId id="261" r:id="rId16"/>
    <p:sldId id="262" r:id="rId17"/>
    <p:sldId id="263" r:id="rId18"/>
    <p:sldId id="264" r:id="rId19"/>
    <p:sldId id="265" r:id="rId20"/>
    <p:sldId id="266" r:id="rId21"/>
    <p:sldId id="268" r:id="rId22"/>
    <p:sldId id="269" r:id="rId23"/>
    <p:sldId id="270" r:id="rId24"/>
    <p:sldId id="272" r:id="rId25"/>
    <p:sldId id="308" r:id="rId26"/>
    <p:sldId id="306" r:id="rId27"/>
    <p:sldId id="309" r:id="rId28"/>
    <p:sldId id="273" r:id="rId29"/>
    <p:sldId id="310" r:id="rId30"/>
    <p:sldId id="288" r:id="rId31"/>
    <p:sldId id="289" r:id="rId32"/>
    <p:sldId id="290" r:id="rId33"/>
    <p:sldId id="311" r:id="rId34"/>
    <p:sldId id="30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B41B-E0F4-41D9-B139-4AD0FA24CB54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EB54-6E35-4FC2-9176-B7A6DC01CF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B41B-E0F4-41D9-B139-4AD0FA24CB54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EB54-6E35-4FC2-9176-B7A6DC01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B41B-E0F4-41D9-B139-4AD0FA24CB54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EB54-6E35-4FC2-9176-B7A6DC01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B41B-E0F4-41D9-B139-4AD0FA24CB54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EB54-6E35-4FC2-9176-B7A6DC01CF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B41B-E0F4-41D9-B139-4AD0FA24CB54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EB54-6E35-4FC2-9176-B7A6DC01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B41B-E0F4-41D9-B139-4AD0FA24CB54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EB54-6E35-4FC2-9176-B7A6DC01CF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B41B-E0F4-41D9-B139-4AD0FA24CB54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EB54-6E35-4FC2-9176-B7A6DC01CF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B41B-E0F4-41D9-B139-4AD0FA24CB54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EB54-6E35-4FC2-9176-B7A6DC01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B41B-E0F4-41D9-B139-4AD0FA24CB54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EB54-6E35-4FC2-9176-B7A6DC01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B41B-E0F4-41D9-B139-4AD0FA24CB54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EB54-6E35-4FC2-9176-B7A6DC01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B41B-E0F4-41D9-B139-4AD0FA24CB54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EB54-6E35-4FC2-9176-B7A6DC01CF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3FB41B-E0F4-41D9-B139-4AD0FA24CB54}" type="datetimeFigureOut">
              <a:rPr lang="ru-RU" smtClean="0"/>
              <a:pPr/>
              <a:t>09.06.2017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DAEB54-6E35-4FC2-9176-B7A6DC01C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97041"/>
            <a:ext cx="64521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ЭРГОНОМИКА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0870">
            <a:off x="592983" y="3705183"/>
            <a:ext cx="3933273" cy="2359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67700"/>
            <a:ext cx="4834930" cy="2417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1671" y="524549"/>
            <a:ext cx="8784976" cy="4360616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 деятельности медицинской сестры </a:t>
            </a:r>
            <a:br>
              <a:rPr lang="ru-RU" sz="40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при уходе </a:t>
            </a:r>
            <a:br>
              <a:rPr lang="ru-RU" sz="40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за тяжелобольными пациентами</a:t>
            </a:r>
            <a:endParaRPr lang="ru-RU" sz="4000" b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805671" y="5228616"/>
            <a:ext cx="4212830" cy="1328737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медицинская сестра отделения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нейрореанимации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Ильченко Анна Григорьевна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3271" y="5877272"/>
            <a:ext cx="5525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удерживающие пояса для фиксации пациентов при подъеме и сопровождении</a:t>
            </a:r>
          </a:p>
        </p:txBody>
      </p:sp>
      <p:pic>
        <p:nvPicPr>
          <p:cNvPr id="3" name="Picture 2" descr="http://www.medram.com.ua/files/25_ACCESS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3486150" cy="4733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Анфиса\Desktop\Фото и изобр\htmlconvd-ylfTBc_html_a72bb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497" y="299178"/>
            <a:ext cx="3429000" cy="3228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Анфиса\Desktop\Фото и изобр\img6.jpg"/>
          <p:cNvPicPr>
            <a:picLocks noChangeAspect="1" noChangeArrowheads="1"/>
          </p:cNvPicPr>
          <p:nvPr/>
        </p:nvPicPr>
        <p:blipFill rotWithShape="1">
          <a:blip r:embed="rId4" cstate="print"/>
          <a:srcRect t="27879"/>
          <a:stretch/>
        </p:blipFill>
        <p:spPr bwMode="auto">
          <a:xfrm>
            <a:off x="4678497" y="3849358"/>
            <a:ext cx="3429000" cy="1831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Анфиса\Desktop\Фото и изобр\e3c784_005ce36053ae43b0aea0773a43a532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31920"/>
            <a:ext cx="3642736" cy="3154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81309" y="3362894"/>
            <a:ext cx="4822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эластичные пластины для всех видов перемещения больных</a:t>
            </a:r>
          </a:p>
        </p:txBody>
      </p:sp>
      <p:pic>
        <p:nvPicPr>
          <p:cNvPr id="6148" name="Picture 4" descr="C:\Users\Анфиса\Desktop\Фото и изобр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310" y="260648"/>
            <a:ext cx="4822109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499992" y="5808455"/>
            <a:ext cx="478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скользящие доски для перемещения больного с кровати в кресло и обратно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5717" y="6211669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гамаки для перемещения больных в другие кабинеты и палаты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7171" name="Picture 3" descr="C:\Users\Анфиса\Desktop\Фото и изобр\podves_dlya_gidravliki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15585"/>
            <a:ext cx="6784739" cy="4309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C:\Users\Анфиса\Desktop\Фото и изобр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871787" cy="3084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242" y="552982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противопролежневые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прокладки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современных природных и синтетических материалов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9217" name="Picture 1" descr="C:\Users\Анфиса\Desktop\Фото и изобр\med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258" y="692696"/>
            <a:ext cx="6984776" cy="4635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382" y="5356863"/>
            <a:ext cx="4716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валики и подушки для физиологического положения больного в постели </a:t>
            </a:r>
            <a:endParaRPr lang="ru-RU" dirty="0"/>
          </a:p>
        </p:txBody>
      </p:sp>
      <p:pic>
        <p:nvPicPr>
          <p:cNvPr id="8193" name="Picture 1" descr="C:\Users\Анфиса\Desktop\Фото и изобр\maya-medi-moon-othello-23124-foto-3.jpg"/>
          <p:cNvPicPr>
            <a:picLocks noChangeAspect="1" noChangeArrowheads="1"/>
          </p:cNvPicPr>
          <p:nvPr/>
        </p:nvPicPr>
        <p:blipFill rotWithShape="1">
          <a:blip r:embed="rId2" cstate="print"/>
          <a:srcRect t="14218"/>
          <a:stretch/>
        </p:blipFill>
        <p:spPr bwMode="auto">
          <a:xfrm>
            <a:off x="438382" y="411857"/>
            <a:ext cx="4660900" cy="2897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Users\Анфиса\Desktop\Фото и изобр\17948.jpg"/>
          <p:cNvPicPr>
            <a:picLocks noChangeAspect="1" noChangeArrowheads="1"/>
          </p:cNvPicPr>
          <p:nvPr/>
        </p:nvPicPr>
        <p:blipFill rotWithShape="1">
          <a:blip r:embed="rId3" cstate="print"/>
          <a:srcRect t="17176"/>
          <a:stretch/>
        </p:blipFill>
        <p:spPr bwMode="auto">
          <a:xfrm>
            <a:off x="438382" y="3429000"/>
            <a:ext cx="4690284" cy="1736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128906" y="5079864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наколенники для выполнения манипуляций в положении «стоя на одном колене»</a:t>
            </a:r>
          </a:p>
        </p:txBody>
      </p:sp>
      <p:pic>
        <p:nvPicPr>
          <p:cNvPr id="6" name="Picture 2" descr="http://idealkras.ru/wp-content/uploads/2015/09/07977a783f301b9401d130cfc958848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8218" y="980728"/>
            <a:ext cx="3265792" cy="3549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0-tub-ru.yandex.net/i?id=5f06b5cf51c259087e93ed00e57e738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885" y="836712"/>
            <a:ext cx="4968552" cy="496855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 prstMaterial="plastic"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404664"/>
            <a:ext cx="373335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Однако всегда может возникнуть ситуация, когда у вас не будет иного выбора, как поднимать вручную. 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счастью, есть ряд технических приёмов обращения, которые при правильном применении относительно безопасны для медицинских работников и тех, кто участвует в процедуре, и удобны для пациента. Эти технические приёмы позволяют избежать непосредственно вертикального подъёма пациента. Необходимо искать альтернативный способ.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0-tub-ru.yandex.net/i?id=73e089395674772b357fada5cdcb161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904" y="183618"/>
            <a:ext cx="6300192" cy="411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1520" y="3110771"/>
            <a:ext cx="864096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Причины боли в спине можно свести к трём факторам: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000" b="1" i="1" dirty="0">
                <a:solidFill>
                  <a:srgbClr val="21306A"/>
                </a:solidFill>
                <a:latin typeface="Times New Roman"/>
                <a:ea typeface="Calibri"/>
              </a:rPr>
              <a:t>отсутствие у персонала знаний в области эргономики и биомеханики;</a:t>
            </a:r>
            <a:endParaRPr lang="ru-RU" sz="1200" dirty="0">
              <a:latin typeface="Times New Roman"/>
              <a:ea typeface="Times New Roman"/>
            </a:endParaRPr>
          </a:p>
          <a:p>
            <a:pPr marL="457200" eaLnBrk="0" fontAlgn="base" hangingPunct="0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000" b="1" i="1" dirty="0">
                <a:solidFill>
                  <a:srgbClr val="21306A"/>
                </a:solidFill>
                <a:latin typeface="Times New Roman"/>
                <a:ea typeface="Calibri"/>
              </a:rPr>
              <a:t> отсутствие опыта в работе, связанной с позой, при перемещении пациентов;</a:t>
            </a:r>
            <a:endParaRPr lang="ru-RU" sz="1200" dirty="0">
              <a:latin typeface="Times New Roman"/>
              <a:ea typeface="Times New Roman"/>
            </a:endParaRPr>
          </a:p>
          <a:p>
            <a:pPr marL="457200" eaLnBrk="0" fontAlgn="base" hangingPunct="0">
              <a:spcAft>
                <a:spcPts val="0"/>
              </a:spcAft>
            </a:pP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sz="2000" b="1" i="1" dirty="0">
                <a:solidFill>
                  <a:srgbClr val="21306A"/>
                </a:solidFill>
                <a:latin typeface="Times New Roman"/>
                <a:ea typeface="Calibri"/>
              </a:rPr>
              <a:t> напряжение мышц спины или травма позвоночника;</a:t>
            </a:r>
            <a:endParaRPr lang="ru-RU" sz="1200" dirty="0">
              <a:latin typeface="Times New Roman"/>
              <a:ea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83320" y="594846"/>
            <a:ext cx="820891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Прежде, чем начать перемещение пациента, задайте себе следующие вопросы: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b="1" i="1" dirty="0">
                <a:solidFill>
                  <a:srgbClr val="254061"/>
                </a:solidFill>
                <a:latin typeface="Times New Roman"/>
                <a:ea typeface="Calibri"/>
              </a:rPr>
              <a:t>Какова цель перемещения и каково состояние пациента?</a:t>
            </a:r>
            <a:endParaRPr lang="ru-RU" sz="1200" dirty="0">
              <a:latin typeface="Times New Roman"/>
              <a:ea typeface="Times New Roman"/>
            </a:endParaRPr>
          </a:p>
          <a:p>
            <a:pPr marL="457200" eaLnBrk="0" fontAlgn="base" hangingPunct="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b="1" i="1" dirty="0">
                <a:solidFill>
                  <a:srgbClr val="254061"/>
                </a:solidFill>
                <a:latin typeface="Times New Roman"/>
                <a:ea typeface="Calibri"/>
              </a:rPr>
              <a:t> Какие механические вспомогательные средства для осуществления данного передвижения имеются в наличии?</a:t>
            </a:r>
            <a:endParaRPr lang="ru-RU" sz="1200" dirty="0"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b="1" i="1" dirty="0">
                <a:solidFill>
                  <a:srgbClr val="254061"/>
                </a:solidFill>
                <a:latin typeface="Times New Roman"/>
                <a:ea typeface="Calibri"/>
              </a:rPr>
              <a:t>  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b="1" i="1" dirty="0">
                <a:solidFill>
                  <a:srgbClr val="254061"/>
                </a:solidFill>
                <a:latin typeface="Times New Roman"/>
                <a:ea typeface="Calibri"/>
              </a:rPr>
              <a:t> Какой способ обращения является лучшим и сколько человек должны помогать, если никаких дополнительных средств в наличии нет</a:t>
            </a:r>
            <a:r>
              <a:rPr lang="ru-RU" b="1" i="1" dirty="0" smtClean="0">
                <a:solidFill>
                  <a:srgbClr val="254061"/>
                </a:solidFill>
                <a:latin typeface="Times New Roman"/>
                <a:ea typeface="Calibri"/>
              </a:rPr>
              <a:t>?</a:t>
            </a:r>
            <a:endParaRPr lang="ru-RU" sz="1200" dirty="0" smtClean="0">
              <a:latin typeface="Times New Roman"/>
              <a:ea typeface="Calibri"/>
            </a:endParaRPr>
          </a:p>
          <a:p>
            <a:pPr lvl="0" eaLnBrk="0" fontAlgn="base" hangingPunct="0"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b="1" i="1" dirty="0">
                <a:solidFill>
                  <a:srgbClr val="254061"/>
                </a:solidFill>
                <a:latin typeface="Times New Roman"/>
                <a:ea typeface="Calibri"/>
              </a:rPr>
              <a:t> Нужны ли помощники и сколько человек потребуется? </a:t>
            </a:r>
            <a:endParaRPr lang="ru-RU" sz="1200" dirty="0"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 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b="1" i="1" dirty="0">
                <a:solidFill>
                  <a:srgbClr val="254061"/>
                </a:solidFill>
                <a:latin typeface="Times New Roman"/>
                <a:ea typeface="Calibri"/>
              </a:rPr>
              <a:t> Кто в бригаде будет руководителем, способным давать ясные указания всем участвующим в процедуре и объяснять пациенту, что происходит?</a:t>
            </a:r>
            <a:endParaRPr lang="ru-RU" sz="1200" dirty="0">
              <a:latin typeface="Times New Roman"/>
              <a:ea typeface="Times New Roman"/>
            </a:endParaRPr>
          </a:p>
          <a:p>
            <a:pPr marL="457200" eaLnBrk="0" fontAlgn="base" hangingPunct="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ru-RU" b="1" i="1" dirty="0">
                <a:solidFill>
                  <a:srgbClr val="254061"/>
                </a:solidFill>
                <a:latin typeface="Times New Roman"/>
                <a:ea typeface="Calibri"/>
              </a:rPr>
              <a:t> Нет ли какой-либо опасности в окружающей обстановке? </a:t>
            </a:r>
            <a:endParaRPr lang="ru-RU" sz="1200" dirty="0">
              <a:latin typeface="Times New Roman"/>
              <a:ea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512" y="219999"/>
            <a:ext cx="8784976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Оцените состояние пациента, прежде чем обращаться с ним! Медицинский работник должен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Знать состояние здоровья или болезни пациента;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Составить мнение в отношении массы тела пациента;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Оценить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потребность в дополнительной помощи;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Знать ч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увствительные и болезненные участки тела;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Определить наличие и состояние капельниц, постоянных катетеров;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Определить, насколько может или должен пациент самостоятельно помочь;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Объяснить пациенту суть процедуры, если это возможно по состоянию его здоровья для того, что бы вызвать у него доверие;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Продумать одежду медицинского работника, одежду пациента и учесть любые, связанные с ней ограничения. Обувь должна быть на низком каблуке и на не скользкой подошве для обеспечения наибольшей устойчивости.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14356"/>
            <a:ext cx="42839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8504" y="323826"/>
            <a:ext cx="52916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способа обращения с пациентом зависит от того, какая помощь оказывается. 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тем как поднимать пациента, нужно всегда привести его или её в наиболее удобное положение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обращения с пациентом позвоночник медработника или того, кто участвует в процедуре, всегда должен быть прямым. Плечи, насколько это возможно, должны находиться на одном уровне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направлены в ту же сторону, что и таз. 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65313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осуществляете поднятие одной рукой, свободная рука должна быть использована для поддержания равновесия туловища и, следовательно, положения спины. 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 образом свободная рука используется в качестве опоры для того, чтобы снять нагрузку с позвоночника при поднятии с помощью плеча.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559134"/>
            <a:ext cx="315956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Любая среда в которой живёт человек, имеет те или иные факторы, отрицательно влияющие на него - факторы риска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 i="1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сохранения здоровья человек должен быть хорошо адаптирован к ним.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7651" y="332220"/>
            <a:ext cx="5008237" cy="4642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5445224"/>
            <a:ext cx="877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Медперсонал подвержен их влиянию длительно, годами!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061735"/>
            <a:ext cx="2232248" cy="292387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веса тела для снятия поступательного напряжения, вызываемого движением рук, является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навыком!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25144"/>
            <a:ext cx="80855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пациенты могут оказать помощь, инициируя движение. Если они могут сделать несколько раскачивающих движений, чтобы создать необходимую движущую силу, реальная сила подъёма может быть минимальной.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84" y="404664"/>
            <a:ext cx="5512932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151" y="188640"/>
            <a:ext cx="6141769" cy="4838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58414" y="5301208"/>
            <a:ext cx="6275241" cy="120032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поднятие проводят два человека и более, необходимость слаженности движений является более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существенной.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7010"/>
            <a:ext cx="864096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Убедитесь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 ваши ноги занимают устойчивое положение на полу, выбирайте самое лучшее положение удержания пациента, подойдите к партнёру так близко, насколько это, возможно, держите спину прямо, используйте вес своего тела и убедитесь, что вы выполняете движения в том же ритме, что 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остальные.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636" y="2636912"/>
            <a:ext cx="6552728" cy="4074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611" y="188640"/>
            <a:ext cx="8418465" cy="1785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вы проводите поднятие и в наличии нет вспомогательных средств и подъёмных механизмов, вы должны крепко взять за руки друг друга при поднятии или передвижении пациента.</a:t>
            </a:r>
          </a:p>
          <a:p>
            <a:pPr algn="just"/>
            <a:r>
              <a:rPr 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Самым безопасным является запястный захват, единичный или двойной. Двойной запястный – самый безопасный из двух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348" y="2276872"/>
            <a:ext cx="5730989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48909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Правило первое: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Устойчивое равновесие тела возможно только тогда, когда центр тяжести при любом изменении положения тела будет проецироваться на площадь опоры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761" y="145883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снизить риск возможных травм у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медицинского персонала необходимо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знать и соблюдать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правила: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фиса\Pictures\stat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357562"/>
            <a:ext cx="2752732" cy="299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5286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Правило второе: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Равновесие станет более устойчивым, если увеличить площадь опоры. В положении тела стоя площадь опоры может легко быть расширена разведением стоп в удобное положение: расстояние между стопами около 30 см, одна стопа немного выдвинута вперёд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нфиса\Pictures\i_0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857232"/>
            <a:ext cx="1854200" cy="4637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фиса\Pictures\63024293_53fcba458dd5db1641a5afea1df523db_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4500594" cy="2632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Правило третье: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Равновесие более устойчиво, если центр тяжести смещается ближе к площади опоры. Это достигается небольшим сгибанием ног в коленях, приседанием. При этом не нужно наклоняться и становиться ближе к человеку или грузу, который Вам предстоит поднять.</a:t>
            </a:r>
          </a:p>
        </p:txBody>
      </p:sp>
      <p:pic>
        <p:nvPicPr>
          <p:cNvPr id="3076" name="Picture 4" descr="http://zdorovya-spine.ru/wp-content/uploads/2016/04/Podnyatie-tyazhest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2517" y="4000504"/>
            <a:ext cx="4140987" cy="2681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85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1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Правило четвёртое: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Сохранить равновесие тела и снизить нагрузку на позвоночник поможет правильная осанка, то есть наиболее физиологичные изгибы позвоночного столба, положение плечевого пояса и состояние суставов нижних конечностей: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плечи и бёдра в одной плоскости,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спина прямая,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суставы и мышцы нижних конечностей выполняют максимальную работу при движении, щадя позвоночник и мышцы спины.</a:t>
            </a:r>
          </a:p>
        </p:txBody>
      </p:sp>
      <p:pic>
        <p:nvPicPr>
          <p:cNvPr id="4098" name="Picture 2" descr="C:\Users\Анфиса\Pictures\000435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500306"/>
            <a:ext cx="6329952" cy="391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87024"/>
            <a:ext cx="42496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пятое: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Поворот всего тела, а не только плечевого пояса, предотвратит опасность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физиологичного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смещения позвоночника, особенно в случаях, когда это движение сопровождается подъёмом тяжести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Анфиса\Pictures\336257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85728"/>
            <a:ext cx="4452942" cy="6156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Правило шестое: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Требуется меньшая мышечная работа и нагрузка на позвоночник, если подъём тяжести заменить перекатыванием, поворотом её там, где это возможно.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 выполнения перечисленных правил биомеханики, необходимо также избегать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натуживаний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высоте вдоха. В этот момент у человека возможны тяжёлые нарушения в сердечнососудистой системе: расстройство ритма работы сердца, ухудшение кровоснабжения сердечной мышцы (эффект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Вальсальвы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При этом появляется «шум в ушах», головокружение, слабость, даже возможна потеря сознания (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постуральный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рефлекс).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496"/>
            <a:ext cx="4387358" cy="3672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4005064"/>
            <a:ext cx="84249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 из инновационных  технологий сестринского дела в России является медицинская эргономика. Она содействует предупреждению утомления, развития профессиональных заболеваний и сохранению здоровья специалистов.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732240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82" y="1340768"/>
            <a:ext cx="8485733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0382" y="4756745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Перемещение пациента из положения лёжа на боку  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положение сидя с опущенными ногами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7870"/>
            <a:ext cx="5225869" cy="287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83324" y="333133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удерживание пациента методом захват при поднятом локте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8576" y="4149080"/>
            <a:ext cx="723564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528392" cy="5026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575488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Удерживание пациента методом подмышечный захват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255" y="1700808"/>
            <a:ext cx="4125626" cy="3060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neiroreanimord\Рабочий стол\two_column_nNQ1M2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56992"/>
            <a:ext cx="4824179" cy="3119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neiroreanimord\Рабочий стол\wpid-3574622_6205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4248472" cy="3182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88840"/>
            <a:ext cx="8712968" cy="101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29267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Термин </a:t>
            </a:r>
            <a:r>
              <a:rPr lang="ru-RU" sz="3200" b="1" dirty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эргономика</a:t>
            </a:r>
            <a:r>
              <a:rPr lang="ru-RU" sz="3200" b="1" dirty="0"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 принят в Англии в 1949 г. Произошёл от сочетания двух греческих слов </a:t>
            </a:r>
            <a:r>
              <a:rPr lang="ru-RU" sz="3200" b="1" dirty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эргон</a:t>
            </a:r>
            <a:r>
              <a:rPr lang="ru-RU" sz="32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-работа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b="1" dirty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номос</a:t>
            </a:r>
            <a:r>
              <a:rPr lang="ru-RU" sz="3200" b="1" dirty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закон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Эргономика</a:t>
            </a:r>
            <a:r>
              <a:rPr lang="ru-RU" sz="3200" b="1" i="1" u="sng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отрасль науки, изучающая трудовые процессы с целью оптимизации орудий, условий труда, повышения эффективности трудовой деятельности человека и сохранения его здоровья.</a:t>
            </a:r>
            <a:endParaRPr lang="ru-RU" sz="3200" b="1" i="1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84784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Медицинская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эргономика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прикладная дисциплина,  один из разделов профессиональной эргономики, изучающий особенности трудовых процессов в медицине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501008"/>
            <a:ext cx="828091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Занимается разработкой: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наиболее оптимальных алгоритмов движения в ходе выполнения медицинских манипуляций;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орудий труда, облегчающих труд медицинских работников;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оптимальных условий труда на рабочем месте.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384641"/>
            <a:ext cx="6466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МЕДИЦИНСКАЯ ЭРГОНОМИКА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1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6879" y="1489898"/>
            <a:ext cx="4876110" cy="487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166281"/>
            <a:ext cx="8497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медицинской эргономики: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эффективности труда медицинских работников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сохранение их здоровья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8400" y="4446984"/>
            <a:ext cx="58337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Ухаживать за тучными, ослабленными, пожилыми и парализованными пациентами, масса тела которых превышает 80-100 кг или в том случае, когда пациент не может менять положение  тела в постели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 ТРУДНО!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6479" y="1567969"/>
            <a:ext cx="3600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Медицинская эргономика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сформировалась на базе таких дисциплин, как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анатомия,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физиология,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психология.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5033"/>
          <a:stretch/>
        </p:blipFill>
        <p:spPr bwMode="auto">
          <a:xfrm>
            <a:off x="1035468" y="3207072"/>
            <a:ext cx="3517556" cy="2505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3311" y="243587"/>
            <a:ext cx="8534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Важную роль при перемещении пациента 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имеют вспомогательные средства:</a:t>
            </a:r>
          </a:p>
        </p:txBody>
      </p:sp>
      <p:pic>
        <p:nvPicPr>
          <p:cNvPr id="1026" name="Picture 2" descr="C:\Users\Анфиса\Desktop\Фото и изобр\e3c784_82155ca907de42c292ffe1298dac4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181" y="1179482"/>
            <a:ext cx="3517556" cy="1763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Анфиса\Desktop\Фото и изобр\lesenka_enl.jpg"/>
          <p:cNvPicPr>
            <a:picLocks noChangeAspect="1" noChangeArrowheads="1"/>
          </p:cNvPicPr>
          <p:nvPr/>
        </p:nvPicPr>
        <p:blipFill rotWithShape="1">
          <a:blip r:embed="rId4" cstate="print"/>
          <a:srcRect l="4028" b="36444"/>
          <a:stretch/>
        </p:blipFill>
        <p:spPr bwMode="auto">
          <a:xfrm>
            <a:off x="5158420" y="1993029"/>
            <a:ext cx="3676347" cy="2466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954245" y="4653136"/>
            <a:ext cx="3955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веревочные лестницы для самостоятельного подъема больных в постели;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2245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упоры для самостоятельного перемещения пациентов в постели и с помощью одной медицинской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сестры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6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13" y="5301208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скользящие простыни (макси-слайды) для перемещения тяжелобольного к изголовью кровати,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перемещения с кровати на каталку и с каталки на кровать</a:t>
            </a:r>
          </a:p>
        </p:txBody>
      </p:sp>
      <p:pic>
        <p:nvPicPr>
          <p:cNvPr id="2050" name="Picture 2" descr="C:\Users\Анфиса\Desktop\Фото и изобр\скользящая простынь  2_enl.jpg"/>
          <p:cNvPicPr>
            <a:picLocks noChangeAspect="1" noChangeArrowheads="1"/>
          </p:cNvPicPr>
          <p:nvPr/>
        </p:nvPicPr>
        <p:blipFill rotWithShape="1">
          <a:blip r:embed="rId2" cstate="print"/>
          <a:srcRect l="8930"/>
          <a:stretch/>
        </p:blipFill>
        <p:spPr bwMode="auto">
          <a:xfrm>
            <a:off x="906776" y="476672"/>
            <a:ext cx="7344816" cy="4406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вращающиеся диски (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флекси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-диски)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поворота пациентов сидя и стоя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static.wixstatic.com/media/e3c784_24b7e0946943453ba261e0ed51065fff.jpg"/>
          <p:cNvPicPr>
            <a:picLocks noChangeAspect="1" noChangeArrowheads="1"/>
          </p:cNvPicPr>
          <p:nvPr/>
        </p:nvPicPr>
        <p:blipFill rotWithShape="1">
          <a:blip r:embed="rId2" cstate="print"/>
          <a:srcRect t="5421" r="14490" b="11718"/>
          <a:stretch/>
        </p:blipFill>
        <p:spPr bwMode="auto">
          <a:xfrm rot="21089122">
            <a:off x="3398333" y="461458"/>
            <a:ext cx="2923398" cy="283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C:\Users\Анфиса\Desktop\Фото и изобр\8877_html_m3239dba6.jpg"/>
          <p:cNvPicPr>
            <a:picLocks noChangeAspect="1" noChangeArrowheads="1"/>
          </p:cNvPicPr>
          <p:nvPr/>
        </p:nvPicPr>
        <p:blipFill rotWithShape="1">
          <a:blip r:embed="rId3" cstate="print"/>
          <a:srcRect l="6826" r="21095"/>
          <a:stretch/>
        </p:blipFill>
        <p:spPr bwMode="auto">
          <a:xfrm>
            <a:off x="412680" y="1052736"/>
            <a:ext cx="2340864" cy="4606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http://skladok.com/data/images/ctr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7703" y="3259973"/>
            <a:ext cx="3754777" cy="2523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860032" y="5805264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роллеры для перемещения тяжелобольных, поворота по оси, сидя в постели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550</TotalTime>
  <Words>1225</Words>
  <Application>Microsoft Office PowerPoint</Application>
  <PresentationFormat>Экран (4:3)</PresentationFormat>
  <Paragraphs>117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  в деятельности медицинской сестры  при уходе  за тяжелобольными пациентами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neiroreanimord</dc:creator>
  <cp:lastModifiedBy>Arina</cp:lastModifiedBy>
  <cp:revision>87</cp:revision>
  <dcterms:created xsi:type="dcterms:W3CDTF">2017-03-20T05:52:25Z</dcterms:created>
  <dcterms:modified xsi:type="dcterms:W3CDTF">2017-06-09T14:42:44Z</dcterms:modified>
</cp:coreProperties>
</file>