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6" r:id="rId15"/>
    <p:sldId id="268" r:id="rId16"/>
    <p:sldId id="269" r:id="rId17"/>
    <p:sldId id="273" r:id="rId18"/>
    <p:sldId id="270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DE28D2-F888-4D57-9C48-54E1BBF46F4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41CBA8-BF9C-4AB0-8E5F-6645D78CD56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Лечебная физкультура при ОНМК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3888432" cy="8632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Докладчик : инструктор по лечебной физкультуре </a:t>
            </a:r>
          </a:p>
          <a:p>
            <a:r>
              <a:rPr lang="ru-RU" dirty="0" err="1" smtClean="0"/>
              <a:t>Чикина</a:t>
            </a:r>
            <a:r>
              <a:rPr lang="ru-RU" dirty="0" smtClean="0"/>
              <a:t> С.Г.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3960440" cy="3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Расстройства функции глотания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занятиях ЛФК </a:t>
            </a:r>
            <a:r>
              <a:rPr lang="ru-RU" dirty="0" smtClean="0"/>
              <a:t>используют:</a:t>
            </a:r>
          </a:p>
          <a:p>
            <a:r>
              <a:rPr lang="ru-RU" dirty="0" smtClean="0"/>
              <a:t> </a:t>
            </a:r>
            <a:r>
              <a:rPr lang="ru-RU" dirty="0"/>
              <a:t>пассивные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активные с </a:t>
            </a:r>
            <a:r>
              <a:rPr lang="ru-RU" dirty="0" smtClean="0"/>
              <a:t>помощью;</a:t>
            </a:r>
          </a:p>
          <a:p>
            <a:r>
              <a:rPr lang="ru-RU" dirty="0" smtClean="0"/>
              <a:t> </a:t>
            </a:r>
            <a:r>
              <a:rPr lang="ru-RU" dirty="0"/>
              <a:t>активные (прямые, рефлекторные) </a:t>
            </a:r>
            <a:r>
              <a:rPr lang="ru-RU" dirty="0" smtClean="0"/>
              <a:t>упражнения.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Лечение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положением</a:t>
            </a:r>
            <a:r>
              <a:rPr lang="ru-RU" i="1" dirty="0">
                <a:effectLst/>
              </a:rPr>
              <a:t>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необходимо выбрать положение кровати пациента в зависимости локализации </a:t>
            </a:r>
            <a:r>
              <a:rPr lang="ru-RU" dirty="0" smtClean="0"/>
              <a:t>очага инсульта;</a:t>
            </a:r>
          </a:p>
          <a:p>
            <a:r>
              <a:rPr lang="ru-RU" dirty="0"/>
              <a:t>к</a:t>
            </a:r>
            <a:r>
              <a:rPr lang="ru-RU" dirty="0" smtClean="0"/>
              <a:t>аждые </a:t>
            </a:r>
            <a:r>
              <a:rPr lang="ru-RU" dirty="0"/>
              <a:t>два часа необходимо менять положение головы, тела, конечностей у </a:t>
            </a:r>
            <a:r>
              <a:rPr lang="ru-RU" dirty="0" smtClean="0"/>
              <a:t>пациентов;</a:t>
            </a:r>
          </a:p>
          <a:p>
            <a:r>
              <a:rPr lang="ru-RU" dirty="0"/>
              <a:t>необходимо использовать специальные валики или подушки, наполненные гигроскопическим материалом.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1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положением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528392" cy="446449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672408" cy="4464496"/>
          </a:xfrm>
        </p:spPr>
      </p:pic>
    </p:spTree>
    <p:extLst>
      <p:ext uri="{BB962C8B-B14F-4D97-AF65-F5344CB8AC3E}">
        <p14:creationId xmlns:p14="http://schemas.microsoft.com/office/powerpoint/2010/main" val="22735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положением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3" y="1600200"/>
            <a:ext cx="3897653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92" y="1600200"/>
            <a:ext cx="3419616" cy="4525963"/>
          </a:xfrm>
        </p:spPr>
      </p:pic>
    </p:spTree>
    <p:extLst>
      <p:ext uri="{BB962C8B-B14F-4D97-AF65-F5344CB8AC3E}">
        <p14:creationId xmlns:p14="http://schemas.microsoft.com/office/powerpoint/2010/main" val="40767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Пассивная гимнастика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682752" cy="381642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8"/>
            <a:ext cx="4032448" cy="3816424"/>
          </a:xfrm>
        </p:spPr>
      </p:pic>
    </p:spTree>
    <p:extLst>
      <p:ext uri="{BB962C8B-B14F-4D97-AF65-F5344CB8AC3E}">
        <p14:creationId xmlns:p14="http://schemas.microsoft.com/office/powerpoint/2010/main" val="30782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Методы </a:t>
            </a:r>
            <a:r>
              <a:rPr lang="ru-RU" dirty="0">
                <a:effectLst/>
              </a:rPr>
              <a:t>направленной и усиленной </a:t>
            </a:r>
            <a:r>
              <a:rPr lang="ru-RU" dirty="0" err="1">
                <a:effectLst/>
              </a:rPr>
              <a:t>проприоцепции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 PNF(</a:t>
            </a:r>
            <a:r>
              <a:rPr lang="ru-RU" dirty="0" err="1"/>
              <a:t>Кэбота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система </a:t>
            </a:r>
            <a:r>
              <a:rPr lang="ru-RU" dirty="0"/>
              <a:t>Карела и Берты </a:t>
            </a:r>
            <a:r>
              <a:rPr lang="ru-RU" dirty="0" err="1"/>
              <a:t>Бобат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система Войта. </a:t>
            </a:r>
            <a:endParaRPr lang="ru-RU" dirty="0" smtClean="0"/>
          </a:p>
          <a:p>
            <a:r>
              <a:rPr lang="ru-RU" dirty="0"/>
              <a:t>методика «Баланс»,</a:t>
            </a:r>
          </a:p>
          <a:p>
            <a:r>
              <a:rPr lang="ru-RU" dirty="0"/>
              <a:t>методики </a:t>
            </a:r>
            <a:r>
              <a:rPr lang="ru-RU" dirty="0" err="1"/>
              <a:t>Фельденкрайса</a:t>
            </a:r>
            <a:r>
              <a:rPr lang="ru-RU" dirty="0"/>
              <a:t>, </a:t>
            </a:r>
            <a:r>
              <a:rPr lang="ru-RU" dirty="0" err="1" smtClean="0"/>
              <a:t>Кастилио-Моралеса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Ранняя мобилизация больного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доказана эффективность ранней мобилизации больного в первые 24 ч от развития повреждения </a:t>
            </a:r>
            <a:r>
              <a:rPr lang="ru-RU" dirty="0" smtClean="0"/>
              <a:t>мозга, может проводиться:</a:t>
            </a:r>
          </a:p>
          <a:p>
            <a:r>
              <a:rPr lang="ru-RU" dirty="0"/>
              <a:t>-пассивно (поворотный стол, функциональная кровать);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744416" cy="3600400"/>
          </a:xfrm>
        </p:spPr>
      </p:pic>
    </p:spTree>
    <p:extLst>
      <p:ext uri="{BB962C8B-B14F-4D97-AF65-F5344CB8AC3E}">
        <p14:creationId xmlns:p14="http://schemas.microsoft.com/office/powerpoint/2010/main" val="28517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Ранняя мобилизация больного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-пассивно-активно, когда больной частично выполняет движения по изменению положения сам при помощи </a:t>
            </a:r>
            <a:r>
              <a:rPr lang="ru-RU" dirty="0" smtClean="0"/>
              <a:t>инструктора</a:t>
            </a:r>
            <a:r>
              <a:rPr lang="ru-RU" dirty="0"/>
              <a:t>, </a:t>
            </a:r>
            <a:r>
              <a:rPr lang="ru-RU" dirty="0" smtClean="0"/>
              <a:t>или </a:t>
            </a:r>
            <a:r>
              <a:rPr lang="ru-RU" dirty="0"/>
              <a:t>петлевой разгрузочной системы;</a:t>
            </a:r>
          </a:p>
          <a:p>
            <a:r>
              <a:rPr lang="ru-RU" dirty="0"/>
              <a:t>активно, т. е. полностью самостоятельно.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7"/>
            <a:ext cx="4248472" cy="3240359"/>
          </a:xfrm>
        </p:spPr>
      </p:pic>
    </p:spTree>
    <p:extLst>
      <p:ext uri="{BB962C8B-B14F-4D97-AF65-F5344CB8AC3E}">
        <p14:creationId xmlns:p14="http://schemas.microsoft.com/office/powerpoint/2010/main" val="41171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Цель </a:t>
            </a:r>
            <a:r>
              <a:rPr lang="ru-RU" dirty="0" err="1">
                <a:effectLst/>
              </a:rPr>
              <a:t>вертикализации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заключается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 </a:t>
            </a:r>
            <a:r>
              <a:rPr lang="ru-RU" dirty="0"/>
              <a:t>ортостатической тренировке, </a:t>
            </a:r>
            <a:endParaRPr lang="ru-RU" dirty="0" smtClean="0"/>
          </a:p>
          <a:p>
            <a:r>
              <a:rPr lang="ru-RU" dirty="0" smtClean="0"/>
              <a:t>поддержании </a:t>
            </a:r>
            <a:r>
              <a:rPr lang="ru-RU" dirty="0" err="1"/>
              <a:t>афферентации</a:t>
            </a:r>
            <a:r>
              <a:rPr lang="ru-RU" dirty="0"/>
              <a:t> от суставных и мышечно-сухожильных рецепторов при замыкании суставов конечностей и позвоночника, </a:t>
            </a:r>
            <a:endParaRPr lang="ru-RU" dirty="0" smtClean="0"/>
          </a:p>
          <a:p>
            <a:r>
              <a:rPr lang="ru-RU" dirty="0" smtClean="0"/>
              <a:t>сохранения </a:t>
            </a:r>
            <a:r>
              <a:rPr lang="ru-RU" dirty="0"/>
              <a:t>должного влияния на </a:t>
            </a:r>
            <a:r>
              <a:rPr lang="ru-RU" dirty="0" err="1" smtClean="0"/>
              <a:t>позотоническую</a:t>
            </a:r>
            <a:r>
              <a:rPr lang="ru-RU" dirty="0" smtClean="0"/>
              <a:t> </a:t>
            </a:r>
            <a:r>
              <a:rPr lang="ru-RU" dirty="0"/>
              <a:t>и динамическую активность вестибулярных и постуральных рефлекторных реакций и автоматизмов.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Реабилитация в остром периоде ОНМК необходима для:</a:t>
            </a:r>
          </a:p>
          <a:p>
            <a:r>
              <a:rPr lang="ru-RU" dirty="0" smtClean="0"/>
              <a:t>Профилактики осложнений</a:t>
            </a:r>
            <a:r>
              <a:rPr lang="en-US" dirty="0" smtClean="0"/>
              <a:t> </a:t>
            </a:r>
            <a:r>
              <a:rPr lang="ru-RU" dirty="0" smtClean="0"/>
              <a:t>(со стороны дыхательной, сердечно-сосудистой системы);</a:t>
            </a:r>
          </a:p>
          <a:p>
            <a:r>
              <a:rPr lang="ru-RU" dirty="0" smtClean="0"/>
              <a:t>Нормализации мышечного тонуса;</a:t>
            </a:r>
          </a:p>
          <a:p>
            <a:r>
              <a:rPr lang="ru-RU" dirty="0" smtClean="0"/>
              <a:t>Нормализации опорной и двигательной способностей</a:t>
            </a:r>
          </a:p>
          <a:p>
            <a:r>
              <a:rPr lang="ru-RU" dirty="0" smtClean="0"/>
              <a:t>Социальной адаптации. </a:t>
            </a:r>
          </a:p>
        </p:txBody>
      </p:sp>
    </p:spTree>
    <p:extLst>
      <p:ext uri="{BB962C8B-B14F-4D97-AF65-F5344CB8AC3E}">
        <p14:creationId xmlns:p14="http://schemas.microsoft.com/office/powerpoint/2010/main" val="34027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Смертность </a:t>
            </a:r>
            <a:r>
              <a:rPr lang="ru-RU" dirty="0"/>
              <a:t>от цереброваскулярных заболеваний уступает лишь смертности от заболеваний сердца и опухолей всех локализаций и достигает в экономически развитых странах 11-12%. Ежегодная смертность от инсультов в Российской Федерации — одна из наиболее высоких в мире (175 на 100 тыс. населения).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336704" cy="3672408"/>
          </a:xfrm>
        </p:spPr>
      </p:pic>
    </p:spTree>
    <p:extLst>
      <p:ext uri="{BB962C8B-B14F-4D97-AF65-F5344CB8AC3E}">
        <p14:creationId xmlns:p14="http://schemas.microsoft.com/office/powerpoint/2010/main" val="17051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Показатели заболеваемости и смертности от инсульта среди лиц трудоспособного возраста возросли за последние 10 лет более чем на 30 </a:t>
            </a:r>
            <a:r>
              <a:rPr lang="ru-RU" dirty="0" smtClean="0"/>
              <a:t>%.</a:t>
            </a:r>
          </a:p>
          <a:p>
            <a:r>
              <a:rPr lang="ru-RU" dirty="0" smtClean="0"/>
              <a:t> - 31</a:t>
            </a:r>
            <a:r>
              <a:rPr lang="ru-RU" dirty="0"/>
              <a:t>% перенесших </a:t>
            </a:r>
            <a:r>
              <a:rPr lang="ru-RU" dirty="0" smtClean="0"/>
              <a:t>инсульт </a:t>
            </a:r>
            <a:r>
              <a:rPr lang="ru-RU" dirty="0"/>
              <a:t>нуждаются в посторонней </a:t>
            </a:r>
            <a:r>
              <a:rPr lang="ru-RU" dirty="0" smtClean="0"/>
              <a:t>помощи,</a:t>
            </a:r>
          </a:p>
          <a:p>
            <a:r>
              <a:rPr lang="ru-RU" dirty="0" smtClean="0"/>
              <a:t>- 20</a:t>
            </a:r>
            <a:r>
              <a:rPr lang="ru-RU" dirty="0"/>
              <a:t>% не могут самостоятельно ходить, </a:t>
            </a:r>
          </a:p>
          <a:p>
            <a:r>
              <a:rPr lang="ru-RU" dirty="0" smtClean="0"/>
              <a:t>- 8</a:t>
            </a:r>
            <a:r>
              <a:rPr lang="ru-RU" dirty="0"/>
              <a:t>% выживших больных способны вернуться к прежней работе. 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114800" cy="3456384"/>
          </a:xfrm>
        </p:spPr>
      </p:pic>
    </p:spTree>
    <p:extLst>
      <p:ext uri="{BB962C8B-B14F-4D97-AF65-F5344CB8AC3E}">
        <p14:creationId xmlns:p14="http://schemas.microsoft.com/office/powerpoint/2010/main" val="15697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Организация реабилитационного процесса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Организация реабилитационного процесса осуществляется в соответствии с приказом Министерства здравоохранения Российской Федерации от 29.12.2012 г. № 1705н «О Порядке организации медицинской реабилитации».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09634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Принципами медицинской реабилитации являются: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-индивидуальная </a:t>
            </a:r>
            <a:r>
              <a:rPr lang="ru-RU" dirty="0"/>
              <a:t>направленность воздействия; </a:t>
            </a:r>
          </a:p>
          <a:p>
            <a:r>
              <a:rPr lang="ru-RU" dirty="0"/>
              <a:t>-строгая </a:t>
            </a:r>
            <a:r>
              <a:rPr lang="ru-RU" dirty="0" err="1"/>
              <a:t>дозированность</a:t>
            </a:r>
            <a:r>
              <a:rPr lang="ru-RU" dirty="0"/>
              <a:t> воздействия;</a:t>
            </a:r>
          </a:p>
          <a:p>
            <a:r>
              <a:rPr lang="ru-RU" dirty="0"/>
              <a:t>-обоснованность выбора форм и методов воздействия;</a:t>
            </a:r>
          </a:p>
          <a:p>
            <a:r>
              <a:rPr lang="ru-RU" dirty="0"/>
              <a:t>-</a:t>
            </a:r>
            <a:r>
              <a:rPr lang="ru-RU" dirty="0" smtClean="0"/>
              <a:t>целенаправленность</a:t>
            </a:r>
            <a:r>
              <a:rPr lang="ru-RU" dirty="0"/>
              <a:t>, планомерность и регулярность применения выбранного воздействия;</a:t>
            </a:r>
          </a:p>
          <a:p>
            <a:r>
              <a:rPr lang="ru-RU" dirty="0"/>
              <a:t>-постепенность увеличения интенсивности воздействия, основанная на эффективном контроле;</a:t>
            </a:r>
          </a:p>
          <a:p>
            <a:r>
              <a:rPr lang="ru-RU" dirty="0"/>
              <a:t>-</a:t>
            </a:r>
            <a:r>
              <a:rPr lang="ru-RU" dirty="0" smtClean="0"/>
              <a:t>преемственность </a:t>
            </a:r>
            <a:r>
              <a:rPr lang="ru-RU" dirty="0"/>
              <a:t>в использовании выбранных форм и методов двигательной активности на разных этапах реабилитационного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Восстановительное лечение </a:t>
            </a:r>
            <a:r>
              <a:rPr lang="ru-RU" dirty="0" smtClean="0">
                <a:effectLst/>
              </a:rPr>
              <a:t>в острейший </a:t>
            </a:r>
            <a:r>
              <a:rPr lang="ru-RU" dirty="0">
                <a:effectLst/>
              </a:rPr>
              <a:t>период инсульта.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80520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r>
              <a:rPr lang="ru-RU" dirty="0" smtClean="0"/>
              <a:t>коррекция функции глотания;</a:t>
            </a:r>
          </a:p>
          <a:p>
            <a:r>
              <a:rPr lang="ru-RU" dirty="0" smtClean="0"/>
              <a:t>лечение положением;</a:t>
            </a:r>
          </a:p>
          <a:p>
            <a:r>
              <a:rPr lang="ru-RU" dirty="0" smtClean="0"/>
              <a:t>пассивная гимнастика; </a:t>
            </a:r>
            <a:endParaRPr lang="ru-RU" dirty="0"/>
          </a:p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14800" cy="2860501"/>
          </a:xfrm>
        </p:spPr>
      </p:pic>
    </p:spTree>
    <p:extLst>
      <p:ext uri="{BB962C8B-B14F-4D97-AF65-F5344CB8AC3E}">
        <p14:creationId xmlns:p14="http://schemas.microsoft.com/office/powerpoint/2010/main" val="23077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Дыхательные </a:t>
            </a:r>
            <a:r>
              <a:rPr lang="ru-RU" dirty="0">
                <a:effectLst/>
              </a:rPr>
              <a:t>упражнения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-нормализация и совершенствование механизмов дыхания;</a:t>
            </a:r>
          </a:p>
          <a:p>
            <a:r>
              <a:rPr lang="ru-RU" dirty="0"/>
              <a:t>-укрепление дыхательных мышц;</a:t>
            </a:r>
          </a:p>
          <a:p>
            <a:r>
              <a:rPr lang="ru-RU" dirty="0"/>
              <a:t>-улучшение подвижности грудной клетки и диафрагмы;</a:t>
            </a:r>
          </a:p>
          <a:p>
            <a:r>
              <a:rPr lang="ru-RU" dirty="0"/>
              <a:t>-предупреждение и ликвидация застойных явлений в легких;</a:t>
            </a:r>
          </a:p>
          <a:p>
            <a:r>
              <a:rPr lang="ru-RU" dirty="0"/>
              <a:t>-тормозящее, реже активирующее, воздействие на корковые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Пассивные приемы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В </a:t>
            </a:r>
            <a:r>
              <a:rPr lang="ru-RU" dirty="0"/>
              <a:t>острейший период чаще используются пассивные приемы: </a:t>
            </a:r>
          </a:p>
          <a:p>
            <a:r>
              <a:rPr lang="ru-RU" dirty="0"/>
              <a:t>-контактное дыхание (стимулирование дыхательных движений прикосновением к грудной клетке);</a:t>
            </a:r>
          </a:p>
          <a:p>
            <a:r>
              <a:rPr lang="ru-RU" dirty="0"/>
              <a:t>-вибрация с помощью рук на выдохе; </a:t>
            </a:r>
          </a:p>
          <a:p>
            <a:r>
              <a:rPr lang="ru-RU" dirty="0"/>
              <a:t>-встряхивание;</a:t>
            </a:r>
          </a:p>
          <a:p>
            <a:r>
              <a:rPr lang="ru-RU" dirty="0"/>
              <a:t>-терапевтические положения тела (дренажные положения, положения облегчающие дыхание, положения, облегчающие аэрацию, положения , способствующие мобилизации грудной клетки); </a:t>
            </a:r>
          </a:p>
          <a:p>
            <a:r>
              <a:rPr lang="ru-RU" dirty="0"/>
              <a:t>-межреберное поглаживание (кожная и мышечная техника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7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Активные приемы: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статические </a:t>
            </a:r>
            <a:r>
              <a:rPr lang="ru-RU" dirty="0" smtClean="0"/>
              <a:t>дыхательные упражнения</a:t>
            </a:r>
          </a:p>
          <a:p>
            <a:r>
              <a:rPr lang="ru-RU" dirty="0" smtClean="0"/>
              <a:t>(полное, грудное, брюшное дыхание);</a:t>
            </a:r>
          </a:p>
          <a:p>
            <a:r>
              <a:rPr lang="ru-RU" dirty="0" smtClean="0"/>
              <a:t>динамические </a:t>
            </a:r>
            <a:r>
              <a:rPr lang="ru-RU" dirty="0"/>
              <a:t>дыхательные упражнения.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402832" cy="3435250"/>
          </a:xfrm>
        </p:spPr>
      </p:pic>
    </p:spTree>
    <p:extLst>
      <p:ext uri="{BB962C8B-B14F-4D97-AF65-F5344CB8AC3E}">
        <p14:creationId xmlns:p14="http://schemas.microsoft.com/office/powerpoint/2010/main" val="8125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</TotalTime>
  <Words>569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Лечебная физкультура при ОНМК</vt:lpstr>
      <vt:lpstr>Эпидемиология</vt:lpstr>
      <vt:lpstr>Эпидемиология</vt:lpstr>
      <vt:lpstr>Организация реабилитационного процесса</vt:lpstr>
      <vt:lpstr>Принципами медицинской реабилитации являются: </vt:lpstr>
      <vt:lpstr>Восстановительное лечение в острейший период инсульта. </vt:lpstr>
      <vt:lpstr>Дыхательные упражнения </vt:lpstr>
      <vt:lpstr>Пассивные приемы</vt:lpstr>
      <vt:lpstr>Активные приемы:</vt:lpstr>
      <vt:lpstr>Расстройства функции глотания  </vt:lpstr>
      <vt:lpstr>Лечение положением.  </vt:lpstr>
      <vt:lpstr>Лечение положением</vt:lpstr>
      <vt:lpstr>Лечение положением</vt:lpstr>
      <vt:lpstr>Пассивная гимнастика</vt:lpstr>
      <vt:lpstr>Методы направленной и усиленной проприоцепции </vt:lpstr>
      <vt:lpstr>Ранняя мобилизация больного  </vt:lpstr>
      <vt:lpstr>Ранняя мобилизация больного</vt:lpstr>
      <vt:lpstr>Цель вертикализации </vt:lpstr>
      <vt:lpstr>Заключение: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физкультура в острейший период ОНМК</dc:title>
  <dc:creator>Пользователь</dc:creator>
  <cp:lastModifiedBy>Arina</cp:lastModifiedBy>
  <cp:revision>16</cp:revision>
  <dcterms:created xsi:type="dcterms:W3CDTF">2017-01-24T07:13:13Z</dcterms:created>
  <dcterms:modified xsi:type="dcterms:W3CDTF">2017-06-09T14:41:13Z</dcterms:modified>
</cp:coreProperties>
</file>