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9" r:id="rId10"/>
    <p:sldId id="287" r:id="rId11"/>
    <p:sldId id="274" r:id="rId12"/>
    <p:sldId id="278" r:id="rId13"/>
    <p:sldId id="288" r:id="rId14"/>
    <p:sldId id="281" r:id="rId15"/>
    <p:sldId id="297" r:id="rId16"/>
    <p:sldId id="301" r:id="rId17"/>
    <p:sldId id="298" r:id="rId18"/>
    <p:sldId id="302" r:id="rId19"/>
    <p:sldId id="303" r:id="rId20"/>
    <p:sldId id="299" r:id="rId21"/>
    <p:sldId id="289" r:id="rId22"/>
    <p:sldId id="282" r:id="rId23"/>
    <p:sldId id="284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552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CE88F-A75C-4719-BA28-2735D598F7B9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8C7D3-6B62-455B-AEA7-0161FB0931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8C7D3-6B62-455B-AEA7-0161FB09313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влиянием избыточной энергии молекулы воды начинают распадаться, или, если говорить проще, вскипают. Как следствие — локальный разрыв клеток и волокон в месте воздействия радиоволн.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8C7D3-6B62-455B-AEA7-0161FB09313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Полипы,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кандиломы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8C7D3-6B62-455B-AEA7-0161FB09313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8C7D3-6B62-455B-AEA7-0161FB09313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Передается эта вирусная инфекция при непосредственном телесном контакте.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8C7D3-6B62-455B-AEA7-0161FB09313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8C7D3-6B62-455B-AEA7-0161FB09313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8C7D3-6B62-455B-AEA7-0161FB09313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052736"/>
            <a:ext cx="6931496" cy="5805264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«Радиоволновая хирургия </a:t>
            </a:r>
          </a:p>
          <a:p>
            <a:r>
              <a:rPr lang="ru-RU" sz="1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гинекологии»</a:t>
            </a:r>
          </a:p>
          <a:p>
            <a:endParaRPr lang="ru-RU" sz="3000" dirty="0" smtClean="0"/>
          </a:p>
          <a:p>
            <a:pPr algn="r"/>
            <a:endParaRPr lang="ru-RU" sz="6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sz="7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 акушерка</a:t>
            </a:r>
          </a:p>
          <a:p>
            <a:pPr algn="r"/>
            <a:r>
              <a:rPr lang="ru-RU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Поликлиничесого</a:t>
            </a: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отделения</a:t>
            </a:r>
          </a:p>
          <a:p>
            <a:pPr algn="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ООО ЛДК  «</a:t>
            </a:r>
            <a:r>
              <a:rPr lang="ru-RU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Медгард</a:t>
            </a: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</a:p>
          <a:p>
            <a:pPr algn="r"/>
            <a:r>
              <a:rPr lang="ru-RU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Моржановская</a:t>
            </a: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Лидия</a:t>
            </a:r>
          </a:p>
          <a:p>
            <a:endParaRPr lang="ru-RU" sz="7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7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</a:t>
            </a:r>
          </a:p>
          <a:p>
            <a:pPr algn="ctr"/>
            <a:endParaRPr lang="ru-RU" sz="7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7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7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Самара </a:t>
            </a:r>
          </a:p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2017г. 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днс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3884290" cy="77685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32440" cy="280831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Удаление папиллом радиоволной происходит практически безболезненно, метод лечения бескровный и период регенерации здоровых тканей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урогенитальной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зоны очень короткий.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днс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96952"/>
            <a:ext cx="6638925" cy="32385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260648"/>
            <a:ext cx="6571456" cy="633670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Диагностика:</a:t>
            </a:r>
          </a:p>
          <a:p>
            <a:pPr algn="just">
              <a:lnSpc>
                <a:spcPct val="150000"/>
              </a:lnSpc>
            </a:pPr>
            <a:r>
              <a:rPr lang="ru-RU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-осмотр влагалища и шейки матки;</a:t>
            </a:r>
          </a:p>
          <a:p>
            <a:pPr algn="just">
              <a:lnSpc>
                <a:spcPct val="150000"/>
              </a:lnSpc>
            </a:pPr>
            <a:r>
              <a:rPr lang="ru-RU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-взятие мазков на степень чистоты, </a:t>
            </a:r>
            <a:r>
              <a:rPr lang="ru-RU" sz="32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онкоцитологию</a:t>
            </a:r>
            <a:r>
              <a:rPr lang="ru-RU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ПЦР;</a:t>
            </a:r>
          </a:p>
          <a:p>
            <a:pPr algn="just">
              <a:lnSpc>
                <a:spcPct val="150000"/>
              </a:lnSpc>
            </a:pPr>
            <a:r>
              <a:rPr lang="ru-RU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кольпоскопия</a:t>
            </a:r>
            <a:r>
              <a:rPr lang="ru-RU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18" name="Picture 2" descr="C:\Users\днс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221088"/>
            <a:ext cx="3024336" cy="233882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920880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Кольпоскопия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дает больше сведений о болезни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Оценивается состояние эпителия шейки матки и влагалища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Выявляется очаг поражения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Осуществляется прицельное взятие биопсии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Дифференцируются доброкачественные изменения от злокачественных</a:t>
            </a:r>
          </a:p>
          <a:p>
            <a:pPr lvl="0">
              <a:buFont typeface="Courier New" pitchFamily="49" charset="0"/>
              <a:buChar char="o"/>
            </a:pPr>
            <a:endParaRPr lang="ru-RU" sz="2800" dirty="0" smtClean="0"/>
          </a:p>
          <a:p>
            <a:pPr lvl="0">
              <a:buFont typeface="Courier New" pitchFamily="49" charset="0"/>
              <a:buChar char="o"/>
            </a:pPr>
            <a:endParaRPr lang="ru-RU" sz="2800" dirty="0" smtClean="0"/>
          </a:p>
          <a:p>
            <a:pPr>
              <a:lnSpc>
                <a:spcPct val="150000"/>
              </a:lnSpc>
              <a:buNone/>
            </a:pP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днс\Desktop\anali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2260681" cy="152926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mvqLAQ835q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352800" cy="2743200"/>
          </a:xfrm>
          <a:prstGeom prst="rect">
            <a:avLst/>
          </a:prstGeom>
          <a:noFill/>
        </p:spPr>
      </p:pic>
      <p:pic>
        <p:nvPicPr>
          <p:cNvPr id="1027" name="Picture 3" descr="C:\Users\днс\Desktop\VaIvHktO1I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3448383" cy="2821404"/>
          </a:xfrm>
          <a:prstGeom prst="rect">
            <a:avLst/>
          </a:prstGeom>
          <a:noFill/>
        </p:spPr>
      </p:pic>
      <p:pic>
        <p:nvPicPr>
          <p:cNvPr id="1028" name="Picture 4" descr="C:\Users\днс\Desktop\CDEwhdcxF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3408806" cy="2789024"/>
          </a:xfrm>
          <a:prstGeom prst="rect">
            <a:avLst/>
          </a:prstGeom>
          <a:noFill/>
        </p:spPr>
      </p:pic>
      <p:pic>
        <p:nvPicPr>
          <p:cNvPr id="1029" name="Picture 5" descr="C:\Users\днс\Desktop\1bnYg-aS9X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99201"/>
            <a:ext cx="3512818" cy="287412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82168" cy="598775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Достоинства радиоволны: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метод является бесконтактным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минимальная область повреждения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практически исключены кровотечении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одновременно происходит обеззараживании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болевые ощущения минимальны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контролируется глубина проникновения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быстрое послеоперационное восстановление</a:t>
            </a:r>
          </a:p>
          <a:p>
            <a:endParaRPr lang="ru-RU" dirty="0"/>
          </a:p>
        </p:txBody>
      </p:sp>
      <p:pic>
        <p:nvPicPr>
          <p:cNvPr id="12290" name="Picture 2" descr="C:\Users\днс\Desktop\plus_zei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7" y="188640"/>
            <a:ext cx="1962327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908720"/>
          <a:ext cx="8496945" cy="536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473834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Радиоволновое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лечение 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Диатермокоагуляция 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Лазерное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лечение 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Криодеструкция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653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заживления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месяц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месяца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 месяца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месяца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653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Рубцовая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деформация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 рубцов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Формируется грубый рубец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Незначительное рубцевание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Рубцы 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6530">
                <a:tc>
                  <a:txBody>
                    <a:bodyPr/>
                    <a:lstStyle/>
                    <a:p>
                      <a:r>
                        <a:rPr lang="ru-RU" sz="1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Риск кровотечений 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653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Последствия 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Проблемы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деторождении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Возможны рецидивы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Большая роль в подготовке к данной манипуляции отведена акушерке. Именно она осуществляет всю подготовку к работе в специально оборудованном манипуляционном кабинете. 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нс\Desktop\261d9dfe3d67f895bb77037a67897e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152984"/>
            <a:ext cx="5396805" cy="442474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88640"/>
            <a:ext cx="7313240" cy="628531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Санитарно-эпидемиологическая подготовка кабинета:</a:t>
            </a:r>
          </a:p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Подготовка инструментария</a:t>
            </a:r>
          </a:p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Подготовка расходного материала</a:t>
            </a:r>
          </a:p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Подготовка оборудования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051" name="Picture 3" descr="C:\Users\днс\Desktop\8b2CE5aL9d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780928"/>
            <a:ext cx="2906357" cy="3635479"/>
          </a:xfrm>
          <a:prstGeom prst="rect">
            <a:avLst/>
          </a:prstGeom>
          <a:noFill/>
        </p:spPr>
      </p:pic>
      <p:pic>
        <p:nvPicPr>
          <p:cNvPr id="1026" name="Picture 2" descr="C:\Users\днс\Desktop\_qD1l-8mLS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4238625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859216" cy="606928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Обработка электродов: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Петлевые электроды сделаны из очень тонкой   вольфрамовой нити</a:t>
            </a:r>
          </a:p>
          <a:p>
            <a:pPr marL="457200" indent="-45720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Во время операции удалять остатки тканей, стерильной, влажной марлевой салфеткой, активируя прибор на 1-2 секунды.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2050" name="Picture 2" descr="C:\Users\днс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021" y="3501008"/>
            <a:ext cx="3906011" cy="292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19256" cy="6213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Замачивать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средстве. 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6%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H2O2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15 мин</a:t>
            </a:r>
          </a:p>
          <a:p>
            <a:pPr>
              <a:buFontTx/>
              <a:buChar char="-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Аламинол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Амоцид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Гигасепт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ФФ</a:t>
            </a:r>
          </a:p>
          <a:p>
            <a:pPr>
              <a:buFontTx/>
              <a:buChar char="-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Промывать, просушивать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Стерилизовать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нс\Desktop\1_1394533575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68760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3568440" cy="1084982"/>
          </a:xfrm>
        </p:spPr>
        <p:txBody>
          <a:bodyPr/>
          <a:lstStyle/>
          <a:p>
            <a:r>
              <a:rPr lang="ru-RU" b="1" dirty="0" smtClean="0"/>
              <a:t>Введение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ru-RU" dirty="0" smtClean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Рак шейки матки продолжает занимать одно из ведущих мест среди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онкопатологии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женской половой сферы. Развитие рака не является молниеносным процессом: по данным ВОЗ, переход дисплазии в рак  длится в среднем 3 -8 лет, еще 10-15 лет проходит до развития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микроинвазивного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рака и столько же до перехода в распространенную форму.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нс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2679838" cy="177281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385248" cy="6213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Подготовка пациентки к манипуляции:</a:t>
            </a: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Психоэмоциональная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подготовка пациентки: успокоить, рассказать о ходе манипуляции, о анестезии, возможных ощущениях во время процедуры)</a:t>
            </a: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2.Обговорить всевозможные ограничения после манипуляции</a:t>
            </a: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3.Заполненить необходимую документацию (согласие) на проведение процедуры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днс\Desktop\1364_osnovnye-proyavleniya-moloch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2484" y="5373216"/>
            <a:ext cx="1832409" cy="1220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352928" cy="4873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послеоперационном периоде женщина остается под наблюдением специалистов в течении 10 дней. </a:t>
            </a: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Обработку щейки матки проводит акушерка, с обязательным контролем целостности струпа.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Осуществляется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обработка послеоперационного участка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KMnO4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днс\Desktop\XLRkr8sDx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3"/>
            <a:ext cx="4032448" cy="3227093"/>
          </a:xfrm>
          <a:prstGeom prst="rect">
            <a:avLst/>
          </a:prstGeom>
          <a:noFill/>
        </p:spPr>
      </p:pic>
      <p:pic>
        <p:nvPicPr>
          <p:cNvPr id="4100" name="Picture 4" descr="C:\Users\днс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121" y="3861048"/>
            <a:ext cx="4014389" cy="268148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5616" y="0"/>
            <a:ext cx="749808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После проведения манипуляции существует ряд ограничений: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нс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670625" cy="2551931"/>
          </a:xfrm>
          <a:prstGeom prst="rect">
            <a:avLst/>
          </a:prstGeom>
          <a:noFill/>
        </p:spPr>
      </p:pic>
      <p:pic>
        <p:nvPicPr>
          <p:cNvPr id="1027" name="Picture 3" descr="C:\Users\днс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365104"/>
            <a:ext cx="3323861" cy="2492896"/>
          </a:xfrm>
          <a:prstGeom prst="rect">
            <a:avLst/>
          </a:prstGeom>
          <a:noFill/>
        </p:spPr>
      </p:pic>
      <p:pic>
        <p:nvPicPr>
          <p:cNvPr id="1028" name="Picture 4" descr="C:\Users\днс\Desktop\saun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6001" y="1700808"/>
            <a:ext cx="4488499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8610160" cy="6597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dirty="0" smtClean="0"/>
              <a:t> 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Отсутствие боли во время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процедуры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Риск кровотечений сводится к минимуму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Безрубцовое заживление тканей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Быстрый восстановительный  период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 Радиоволна не требуется повторного прижигания</a:t>
            </a:r>
          </a:p>
          <a:p>
            <a:pPr>
              <a:lnSpc>
                <a:spcPct val="15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4339" name="Picture 3" descr="C:\Users\днс\Desktop\vyvody-po-oblachnomu-maynin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113076"/>
            <a:ext cx="3297560" cy="247317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0648"/>
            <a:ext cx="78861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днс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268760"/>
            <a:ext cx="4955490" cy="38884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5301208"/>
            <a:ext cx="60178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Будьте здоровы!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754176" cy="640871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Современная профилактика рака шейки матки - это путь, по которому должна двигаться современная гинекология, чтобы снизить смертность от этого страшного заболевания.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Диатермокоагуляция,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криодеструкция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лазерное лечение,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аргоноплазменная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коагуляция- методы лечения шейки, но  одним из самых эффективных и безопасным является- радиоволновой метод.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C:\Users\днс\Desktop\pyatochnaya-shpor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712718"/>
            <a:ext cx="7416824" cy="114528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988840"/>
            <a:ext cx="7920880" cy="468052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Перед медиками стоит очень конкретная и деликатная задача - сохранить шейку матки и дать возможность нерожавшей  пациентке выносить беременность и родить, а с другой стороны свести до минимума количество рецидивов, поэтому появился новый метод- радиоволновое лечение.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днс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3115419" cy="175344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нс\Desktop\Apparat_surgitron_pri_lechenii_gemorroya_kak_proishodit_procedura_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437112"/>
            <a:ext cx="3528392" cy="21338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Радиоволновой метод-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представляет собой рассечение мягких тканей с целью удаления патологических образований с помощью радиоволн. В клинике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Медгард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», данная манипуляция выполняется на аппарате «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Surgitron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8362176" cy="3429000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Воздействие высокочастотных радиоволн на молекулы воды, находящиеся в тканях человеческого организма, вызывает передачу энергии.</a:t>
            </a:r>
          </a:p>
          <a:p>
            <a:endParaRPr lang="ru-RU" dirty="0"/>
          </a:p>
        </p:txBody>
      </p:sp>
      <p:pic>
        <p:nvPicPr>
          <p:cNvPr id="4099" name="Picture 3" descr="C:\Users\днс\Desktop\radiovolnovaja-koaguljacij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4"/>
            <a:ext cx="7344816" cy="343656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0"/>
            <a:ext cx="8317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Благодаря лечению радиоволнами можно избавиться от таких гинекологических заболеваний как: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youlekar.ru/uploads/images/_D0_BF_D0_BE_D0_BB_D0_B8_D0_BF_D1_8B+_D1_88_D0_B5_D0_B9_D0_BA_D0_B8+_D0_BC_D0_B0_D1_82_D0_BA_D0_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2736304" cy="3514930"/>
          </a:xfrm>
          <a:prstGeom prst="rect">
            <a:avLst/>
          </a:prstGeom>
          <a:noFill/>
        </p:spPr>
      </p:pic>
      <p:pic>
        <p:nvPicPr>
          <p:cNvPr id="5124" name="Picture 4" descr="http://rodinkifoto.ru/img/10d8b983c48875633aead5c886596a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564904"/>
            <a:ext cx="3168352" cy="29782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днс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8640"/>
            <a:ext cx="4295998" cy="2736304"/>
          </a:xfrm>
          <a:prstGeom prst="rect">
            <a:avLst/>
          </a:prstGeom>
          <a:noFill/>
        </p:spPr>
      </p:pic>
      <p:pic>
        <p:nvPicPr>
          <p:cNvPr id="2050" name="Picture 2" descr="C:\Users\днс\Desktop\e4a5a73695dc07d21f3856b9fbab77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3" y="3147090"/>
            <a:ext cx="3934296" cy="3324480"/>
          </a:xfrm>
          <a:prstGeom prst="rect">
            <a:avLst/>
          </a:prstGeom>
          <a:noFill/>
        </p:spPr>
      </p:pic>
      <p:pic>
        <p:nvPicPr>
          <p:cNvPr id="2051" name="Picture 3" descr="C:\Users\днс\Desktop\imagesnabotovy-kisty-shejki-matki-foto-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6"/>
            <a:ext cx="4414043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466144" cy="2880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Папиломы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кандиломы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патологические образования на теле человека.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im0-tub-ru.yandex.net/i?id=15b02f61cf78b4eeb9deb82d500077e1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8064896" cy="366586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1004</TotalTime>
  <Words>652</Words>
  <Application>Microsoft Office PowerPoint</Application>
  <PresentationFormat>Экран (4:3)</PresentationFormat>
  <Paragraphs>120</Paragraphs>
  <Slides>24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Презентация PowerPoint</vt:lpstr>
      <vt:lpstr>Введение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ЛДК «Медгард»</dc:title>
  <dc:creator>днс</dc:creator>
  <cp:lastModifiedBy>Arina</cp:lastModifiedBy>
  <cp:revision>104</cp:revision>
  <dcterms:created xsi:type="dcterms:W3CDTF">2017-05-13T20:14:41Z</dcterms:created>
  <dcterms:modified xsi:type="dcterms:W3CDTF">2017-06-09T12:50:55Z</dcterms:modified>
</cp:coreProperties>
</file>