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0"/>
  </p:notesMasterIdLst>
  <p:sldIdLst>
    <p:sldId id="256" r:id="rId2"/>
    <p:sldId id="347" r:id="rId3"/>
    <p:sldId id="375" r:id="rId4"/>
    <p:sldId id="260" r:id="rId5"/>
    <p:sldId id="365" r:id="rId6"/>
    <p:sldId id="359" r:id="rId7"/>
    <p:sldId id="357" r:id="rId8"/>
    <p:sldId id="358" r:id="rId9"/>
    <p:sldId id="360" r:id="rId10"/>
    <p:sldId id="361" r:id="rId11"/>
    <p:sldId id="362" r:id="rId12"/>
    <p:sldId id="363" r:id="rId13"/>
    <p:sldId id="364" r:id="rId14"/>
    <p:sldId id="366" r:id="rId15"/>
    <p:sldId id="372" r:id="rId16"/>
    <p:sldId id="376" r:id="rId17"/>
    <p:sldId id="394" r:id="rId18"/>
    <p:sldId id="373" r:id="rId19"/>
    <p:sldId id="395" r:id="rId20"/>
    <p:sldId id="377" r:id="rId21"/>
    <p:sldId id="396" r:id="rId22"/>
    <p:sldId id="378" r:id="rId23"/>
    <p:sldId id="393" r:id="rId24"/>
    <p:sldId id="397" r:id="rId25"/>
    <p:sldId id="380" r:id="rId26"/>
    <p:sldId id="382" r:id="rId27"/>
    <p:sldId id="384" r:id="rId28"/>
    <p:sldId id="369" r:id="rId29"/>
    <p:sldId id="385" r:id="rId30"/>
    <p:sldId id="371" r:id="rId31"/>
    <p:sldId id="386" r:id="rId32"/>
    <p:sldId id="387" r:id="rId33"/>
    <p:sldId id="388" r:id="rId34"/>
    <p:sldId id="389" r:id="rId35"/>
    <p:sldId id="390" r:id="rId36"/>
    <p:sldId id="391" r:id="rId37"/>
    <p:sldId id="392" r:id="rId38"/>
    <p:sldId id="37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79" autoAdjust="0"/>
    <p:restoredTop sz="88309" autoAdjust="0"/>
  </p:normalViewPr>
  <p:slideViewPr>
    <p:cSldViewPr>
      <p:cViewPr>
        <p:scale>
          <a:sx n="87" d="100"/>
          <a:sy n="87" d="100"/>
        </p:scale>
        <p:origin x="-86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9E9BFE-3820-4D5D-9126-664C7142E2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C22D66-A83A-4D11-8F55-EC453ECED204}">
      <dgm:prSet/>
      <dgm:spPr/>
      <dgm:t>
        <a:bodyPr/>
        <a:lstStyle/>
        <a:p>
          <a:pPr rtl="0"/>
          <a:r>
            <a:rPr lang="ru-RU" dirty="0" smtClean="0"/>
            <a:t>Знаете ли Вы, </a:t>
          </a:r>
        </a:p>
        <a:p>
          <a:pPr rtl="0"/>
          <a:r>
            <a:rPr lang="ru-RU" dirty="0" smtClean="0"/>
            <a:t>что молоко, вырабатываемое молочными железами для вскармливания мальчика, содержит больше белков и жиров, чем молоко для вскармливания девочки? </a:t>
          </a:r>
          <a:endParaRPr lang="ru-RU" dirty="0"/>
        </a:p>
      </dgm:t>
    </dgm:pt>
    <dgm:pt modelId="{467C7951-6B90-4263-929D-E1DD6C1DBB0D}" type="parTrans" cxnId="{6678575E-B37C-47DC-A917-F350AD7891E4}">
      <dgm:prSet/>
      <dgm:spPr/>
      <dgm:t>
        <a:bodyPr/>
        <a:lstStyle/>
        <a:p>
          <a:endParaRPr lang="ru-RU"/>
        </a:p>
      </dgm:t>
    </dgm:pt>
    <dgm:pt modelId="{4533FA11-41CC-4C5C-AC98-6B2BE59DCFE0}" type="sibTrans" cxnId="{6678575E-B37C-47DC-A917-F350AD7891E4}">
      <dgm:prSet/>
      <dgm:spPr/>
      <dgm:t>
        <a:bodyPr/>
        <a:lstStyle/>
        <a:p>
          <a:endParaRPr lang="ru-RU"/>
        </a:p>
      </dgm:t>
    </dgm:pt>
    <dgm:pt modelId="{F778AF68-64DD-42B6-AE3A-5435DEA4B6B5}" type="pres">
      <dgm:prSet presAssocID="{5D9E9BFE-3820-4D5D-9126-664C7142E2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C97F96-77E2-4C20-9DF9-9A1FE4E7C4AF}" type="pres">
      <dgm:prSet presAssocID="{55C22D66-A83A-4D11-8F55-EC453ECED204}" presName="parentText" presStyleLbl="node1" presStyleIdx="0" presStyleCnt="1" custScaleY="1173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78575E-B37C-47DC-A917-F350AD7891E4}" srcId="{5D9E9BFE-3820-4D5D-9126-664C7142E2C9}" destId="{55C22D66-A83A-4D11-8F55-EC453ECED204}" srcOrd="0" destOrd="0" parTransId="{467C7951-6B90-4263-929D-E1DD6C1DBB0D}" sibTransId="{4533FA11-41CC-4C5C-AC98-6B2BE59DCFE0}"/>
    <dgm:cxn modelId="{784B8803-98F8-491E-BCA7-1E1981C1A305}" type="presOf" srcId="{55C22D66-A83A-4D11-8F55-EC453ECED204}" destId="{3DC97F96-77E2-4C20-9DF9-9A1FE4E7C4AF}" srcOrd="0" destOrd="0" presId="urn:microsoft.com/office/officeart/2005/8/layout/vList2"/>
    <dgm:cxn modelId="{092F8CDA-0892-4ABB-A3F8-707B843E1B63}" type="presOf" srcId="{5D9E9BFE-3820-4D5D-9126-664C7142E2C9}" destId="{F778AF68-64DD-42B6-AE3A-5435DEA4B6B5}" srcOrd="0" destOrd="0" presId="urn:microsoft.com/office/officeart/2005/8/layout/vList2"/>
    <dgm:cxn modelId="{93CDB821-829D-417E-95BF-AE08C4373C30}" type="presParOf" srcId="{F778AF68-64DD-42B6-AE3A-5435DEA4B6B5}" destId="{3DC97F96-77E2-4C20-9DF9-9A1FE4E7C4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C577C8-5D7A-4ED7-871A-7D2854F8CC29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FB584D05-A2EC-4530-86C7-3EF9CAF7BC36}">
      <dgm:prSet/>
      <dgm:spPr/>
      <dgm:t>
        <a:bodyPr/>
        <a:lstStyle/>
        <a:p>
          <a:pPr rtl="0"/>
          <a:r>
            <a:rPr lang="ru-RU" dirty="0" smtClean="0"/>
            <a:t>Правильное прикладывание ребёнка к груди:</a:t>
          </a:r>
          <a:endParaRPr lang="ru-RU" dirty="0"/>
        </a:p>
      </dgm:t>
    </dgm:pt>
    <dgm:pt modelId="{FC05EAB5-6944-4FFB-9788-F9E62474E90B}" type="parTrans" cxnId="{E335AE8E-41C3-46A5-8B59-454498552E87}">
      <dgm:prSet/>
      <dgm:spPr/>
      <dgm:t>
        <a:bodyPr/>
        <a:lstStyle/>
        <a:p>
          <a:endParaRPr lang="ru-RU"/>
        </a:p>
      </dgm:t>
    </dgm:pt>
    <dgm:pt modelId="{24EF1EEC-3EF5-491E-9949-D4AFBBAEAE58}" type="sibTrans" cxnId="{E335AE8E-41C3-46A5-8B59-454498552E87}">
      <dgm:prSet/>
      <dgm:spPr/>
      <dgm:t>
        <a:bodyPr/>
        <a:lstStyle/>
        <a:p>
          <a:endParaRPr lang="ru-RU"/>
        </a:p>
      </dgm:t>
    </dgm:pt>
    <dgm:pt modelId="{36D80580-67ED-44C1-86C7-E1A328E3A8BD}" type="pres">
      <dgm:prSet presAssocID="{5DC577C8-5D7A-4ED7-871A-7D2854F8CC2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20EF27-9D27-42B6-B372-DDF06316849F}" type="pres">
      <dgm:prSet presAssocID="{FB584D05-A2EC-4530-86C7-3EF9CAF7BC36}" presName="circle1" presStyleLbl="node1" presStyleIdx="0" presStyleCnt="1"/>
      <dgm:spPr/>
    </dgm:pt>
    <dgm:pt modelId="{B79C48D2-B4EE-439A-9451-EC97C44F0993}" type="pres">
      <dgm:prSet presAssocID="{FB584D05-A2EC-4530-86C7-3EF9CAF7BC36}" presName="space" presStyleCnt="0"/>
      <dgm:spPr/>
    </dgm:pt>
    <dgm:pt modelId="{9F0A9453-9545-4501-91BA-19A8499A3EAA}" type="pres">
      <dgm:prSet presAssocID="{FB584D05-A2EC-4530-86C7-3EF9CAF7BC36}" presName="rect1" presStyleLbl="alignAcc1" presStyleIdx="0" presStyleCnt="1"/>
      <dgm:spPr/>
      <dgm:t>
        <a:bodyPr/>
        <a:lstStyle/>
        <a:p>
          <a:endParaRPr lang="ru-RU"/>
        </a:p>
      </dgm:t>
    </dgm:pt>
    <dgm:pt modelId="{8D44694C-34A3-4923-B230-47ED30937DF9}" type="pres">
      <dgm:prSet presAssocID="{FB584D05-A2EC-4530-86C7-3EF9CAF7BC3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35AE8E-41C3-46A5-8B59-454498552E87}" srcId="{5DC577C8-5D7A-4ED7-871A-7D2854F8CC29}" destId="{FB584D05-A2EC-4530-86C7-3EF9CAF7BC36}" srcOrd="0" destOrd="0" parTransId="{FC05EAB5-6944-4FFB-9788-F9E62474E90B}" sibTransId="{24EF1EEC-3EF5-491E-9949-D4AFBBAEAE58}"/>
    <dgm:cxn modelId="{EED7BA4B-D431-48EA-AA57-C38D0542653D}" type="presOf" srcId="{FB584D05-A2EC-4530-86C7-3EF9CAF7BC36}" destId="{8D44694C-34A3-4923-B230-47ED30937DF9}" srcOrd="1" destOrd="0" presId="urn:microsoft.com/office/officeart/2005/8/layout/target3"/>
    <dgm:cxn modelId="{9CC2C5FE-BB22-4FC9-A5C1-CBBE822FCC9A}" type="presOf" srcId="{5DC577C8-5D7A-4ED7-871A-7D2854F8CC29}" destId="{36D80580-67ED-44C1-86C7-E1A328E3A8BD}" srcOrd="0" destOrd="0" presId="urn:microsoft.com/office/officeart/2005/8/layout/target3"/>
    <dgm:cxn modelId="{57834ABA-C161-4AF8-8CE2-15DA84F2F596}" type="presOf" srcId="{FB584D05-A2EC-4530-86C7-3EF9CAF7BC36}" destId="{9F0A9453-9545-4501-91BA-19A8499A3EAA}" srcOrd="0" destOrd="0" presId="urn:microsoft.com/office/officeart/2005/8/layout/target3"/>
    <dgm:cxn modelId="{9E3B4058-B62A-41A3-9B94-EEF97F1B9DB8}" type="presParOf" srcId="{36D80580-67ED-44C1-86C7-E1A328E3A8BD}" destId="{1920EF27-9D27-42B6-B372-DDF06316849F}" srcOrd="0" destOrd="0" presId="urn:microsoft.com/office/officeart/2005/8/layout/target3"/>
    <dgm:cxn modelId="{97810462-8BF9-455C-8A84-8726685741BD}" type="presParOf" srcId="{36D80580-67ED-44C1-86C7-E1A328E3A8BD}" destId="{B79C48D2-B4EE-439A-9451-EC97C44F0993}" srcOrd="1" destOrd="0" presId="urn:microsoft.com/office/officeart/2005/8/layout/target3"/>
    <dgm:cxn modelId="{6A2AF913-5B7C-4F9B-B075-F2340D490640}" type="presParOf" srcId="{36D80580-67ED-44C1-86C7-E1A328E3A8BD}" destId="{9F0A9453-9545-4501-91BA-19A8499A3EAA}" srcOrd="2" destOrd="0" presId="urn:microsoft.com/office/officeart/2005/8/layout/target3"/>
    <dgm:cxn modelId="{59070BFE-AF1B-4BAA-8DB4-9B67C7D585EB}" type="presParOf" srcId="{36D80580-67ED-44C1-86C7-E1A328E3A8BD}" destId="{8D44694C-34A3-4923-B230-47ED30937DF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5CB2F1-338A-49BA-A705-5CA1FA4C90E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1C79F9-C62D-413C-9034-562D351D2715}">
      <dgm:prSet/>
      <dgm:spPr/>
      <dgm:t>
        <a:bodyPr/>
        <a:lstStyle/>
        <a:p>
          <a:pPr rtl="0"/>
          <a:r>
            <a:rPr lang="ru-RU" dirty="0" smtClean="0"/>
            <a:t>Неправильное прикладывание ребёнка к груди:</a:t>
          </a:r>
          <a:endParaRPr lang="ru-RU" dirty="0"/>
        </a:p>
      </dgm:t>
    </dgm:pt>
    <dgm:pt modelId="{D77F61E4-FF00-4488-8DB2-34DDB5630C54}" type="parTrans" cxnId="{C85025D9-EE52-471B-A72C-CE9C771BDD77}">
      <dgm:prSet/>
      <dgm:spPr/>
      <dgm:t>
        <a:bodyPr/>
        <a:lstStyle/>
        <a:p>
          <a:endParaRPr lang="ru-RU"/>
        </a:p>
      </dgm:t>
    </dgm:pt>
    <dgm:pt modelId="{ECCD0F69-005D-4077-A1DF-B2511F55A826}" type="sibTrans" cxnId="{C85025D9-EE52-471B-A72C-CE9C771BDD77}">
      <dgm:prSet/>
      <dgm:spPr/>
      <dgm:t>
        <a:bodyPr/>
        <a:lstStyle/>
        <a:p>
          <a:endParaRPr lang="ru-RU"/>
        </a:p>
      </dgm:t>
    </dgm:pt>
    <dgm:pt modelId="{B79126FE-F5E0-4E75-AE5D-2E0755B380A4}" type="pres">
      <dgm:prSet presAssocID="{FD5CB2F1-338A-49BA-A705-5CA1FA4C90E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7155D4-58C9-4645-8831-FD84638EC135}" type="pres">
      <dgm:prSet presAssocID="{BE1C79F9-C62D-413C-9034-562D351D2715}" presName="circle1" presStyleLbl="node1" presStyleIdx="0" presStyleCnt="1"/>
      <dgm:spPr/>
    </dgm:pt>
    <dgm:pt modelId="{B0CCA59F-3F9F-45EA-9B4F-AACFC38D0E89}" type="pres">
      <dgm:prSet presAssocID="{BE1C79F9-C62D-413C-9034-562D351D2715}" presName="space" presStyleCnt="0"/>
      <dgm:spPr/>
    </dgm:pt>
    <dgm:pt modelId="{AA7D0A53-A4CC-4899-B1F7-4AAF074EBDFF}" type="pres">
      <dgm:prSet presAssocID="{BE1C79F9-C62D-413C-9034-562D351D2715}" presName="rect1" presStyleLbl="alignAcc1" presStyleIdx="0" presStyleCnt="1"/>
      <dgm:spPr/>
      <dgm:t>
        <a:bodyPr/>
        <a:lstStyle/>
        <a:p>
          <a:endParaRPr lang="ru-RU"/>
        </a:p>
      </dgm:t>
    </dgm:pt>
    <dgm:pt modelId="{03BE890D-F25B-432C-B764-EDE7AC2B93C2}" type="pres">
      <dgm:prSet presAssocID="{BE1C79F9-C62D-413C-9034-562D351D271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D3AA46-E0BE-4BD8-82E4-B87D1F517FEC}" type="presOf" srcId="{BE1C79F9-C62D-413C-9034-562D351D2715}" destId="{AA7D0A53-A4CC-4899-B1F7-4AAF074EBDFF}" srcOrd="0" destOrd="0" presId="urn:microsoft.com/office/officeart/2005/8/layout/target3"/>
    <dgm:cxn modelId="{BADB3F1C-DF48-42B2-A1F9-D8544E1563E3}" type="presOf" srcId="{BE1C79F9-C62D-413C-9034-562D351D2715}" destId="{03BE890D-F25B-432C-B764-EDE7AC2B93C2}" srcOrd="1" destOrd="0" presId="urn:microsoft.com/office/officeart/2005/8/layout/target3"/>
    <dgm:cxn modelId="{AD2372B9-48DF-4524-9327-E91D77745707}" type="presOf" srcId="{FD5CB2F1-338A-49BA-A705-5CA1FA4C90EB}" destId="{B79126FE-F5E0-4E75-AE5D-2E0755B380A4}" srcOrd="0" destOrd="0" presId="urn:microsoft.com/office/officeart/2005/8/layout/target3"/>
    <dgm:cxn modelId="{C85025D9-EE52-471B-A72C-CE9C771BDD77}" srcId="{FD5CB2F1-338A-49BA-A705-5CA1FA4C90EB}" destId="{BE1C79F9-C62D-413C-9034-562D351D2715}" srcOrd="0" destOrd="0" parTransId="{D77F61E4-FF00-4488-8DB2-34DDB5630C54}" sibTransId="{ECCD0F69-005D-4077-A1DF-B2511F55A826}"/>
    <dgm:cxn modelId="{9B1A78AC-8F23-4421-8F33-88CB5C6C494C}" type="presParOf" srcId="{B79126FE-F5E0-4E75-AE5D-2E0755B380A4}" destId="{E27155D4-58C9-4645-8831-FD84638EC135}" srcOrd="0" destOrd="0" presId="urn:microsoft.com/office/officeart/2005/8/layout/target3"/>
    <dgm:cxn modelId="{0983964D-81C8-4EF3-932B-9E91ECB5AD9C}" type="presParOf" srcId="{B79126FE-F5E0-4E75-AE5D-2E0755B380A4}" destId="{B0CCA59F-3F9F-45EA-9B4F-AACFC38D0E89}" srcOrd="1" destOrd="0" presId="urn:microsoft.com/office/officeart/2005/8/layout/target3"/>
    <dgm:cxn modelId="{98E04ADC-97F1-4A79-A905-3A7998D880FF}" type="presParOf" srcId="{B79126FE-F5E0-4E75-AE5D-2E0755B380A4}" destId="{AA7D0A53-A4CC-4899-B1F7-4AAF074EBDFF}" srcOrd="2" destOrd="0" presId="urn:microsoft.com/office/officeart/2005/8/layout/target3"/>
    <dgm:cxn modelId="{F6D7DA28-843F-48A9-B8DE-50027AC8010B}" type="presParOf" srcId="{B79126FE-F5E0-4E75-AE5D-2E0755B380A4}" destId="{03BE890D-F25B-432C-B764-EDE7AC2B93C2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D64900-2FC3-49F3-A712-46ED16D4CB5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D5BD14B-CA16-4295-B22E-9CA0B4F54154}">
      <dgm:prSet/>
      <dgm:spPr>
        <a:scene3d>
          <a:camera prst="isometricOffAxis1Right"/>
          <a:lightRig rig="threePt" dir="t"/>
        </a:scene3d>
      </dgm:spPr>
      <dgm:t>
        <a:bodyPr/>
        <a:lstStyle/>
        <a:p>
          <a:pPr rtl="0"/>
          <a:r>
            <a:rPr lang="ru-RU" b="1" dirty="0" smtClean="0">
              <a:solidFill>
                <a:srgbClr val="FFFF00"/>
              </a:solidFill>
            </a:rPr>
            <a:t>Спасибо за внимание!</a:t>
          </a:r>
          <a:endParaRPr lang="ru-RU" b="1" dirty="0">
            <a:solidFill>
              <a:srgbClr val="FFFF00"/>
            </a:solidFill>
          </a:endParaRPr>
        </a:p>
      </dgm:t>
    </dgm:pt>
    <dgm:pt modelId="{B9F54D7B-2AC2-407F-8488-0B55C62565E8}" type="parTrans" cxnId="{207B6CA6-2146-4EBF-A799-02C87A080941}">
      <dgm:prSet/>
      <dgm:spPr/>
      <dgm:t>
        <a:bodyPr/>
        <a:lstStyle/>
        <a:p>
          <a:endParaRPr lang="ru-RU"/>
        </a:p>
      </dgm:t>
    </dgm:pt>
    <dgm:pt modelId="{FB09AD20-FBED-43B3-BDFA-07EA060E4E1A}" type="sibTrans" cxnId="{207B6CA6-2146-4EBF-A799-02C87A080941}">
      <dgm:prSet/>
      <dgm:spPr/>
      <dgm:t>
        <a:bodyPr/>
        <a:lstStyle/>
        <a:p>
          <a:endParaRPr lang="ru-RU"/>
        </a:p>
      </dgm:t>
    </dgm:pt>
    <dgm:pt modelId="{76850257-8754-4DC0-A35F-50A1CE84A142}" type="pres">
      <dgm:prSet presAssocID="{72D64900-2FC3-49F3-A712-46ED16D4CB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EEA2C4-9C3D-48F4-8325-C3EF99885AE4}" type="pres">
      <dgm:prSet presAssocID="{4D5BD14B-CA16-4295-B22E-9CA0B4F54154}" presName="parentText" presStyleLbl="node1" presStyleIdx="0" presStyleCnt="1" custScaleY="1172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6CE2BF-BA47-4D8F-8764-991456253CA5}" type="presOf" srcId="{72D64900-2FC3-49F3-A712-46ED16D4CB57}" destId="{76850257-8754-4DC0-A35F-50A1CE84A142}" srcOrd="0" destOrd="0" presId="urn:microsoft.com/office/officeart/2005/8/layout/vList2"/>
    <dgm:cxn modelId="{207B6CA6-2146-4EBF-A799-02C87A080941}" srcId="{72D64900-2FC3-49F3-A712-46ED16D4CB57}" destId="{4D5BD14B-CA16-4295-B22E-9CA0B4F54154}" srcOrd="0" destOrd="0" parTransId="{B9F54D7B-2AC2-407F-8488-0B55C62565E8}" sibTransId="{FB09AD20-FBED-43B3-BDFA-07EA060E4E1A}"/>
    <dgm:cxn modelId="{19A28A86-350A-4904-AA6F-C75D82F6ACB0}" type="presOf" srcId="{4D5BD14B-CA16-4295-B22E-9CA0B4F54154}" destId="{BFEEA2C4-9C3D-48F4-8325-C3EF99885AE4}" srcOrd="0" destOrd="0" presId="urn:microsoft.com/office/officeart/2005/8/layout/vList2"/>
    <dgm:cxn modelId="{27EFB991-FE32-4C75-B569-9FCB7912A454}" type="presParOf" srcId="{76850257-8754-4DC0-A35F-50A1CE84A142}" destId="{BFEEA2C4-9C3D-48F4-8325-C3EF99885A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593DC-C121-4F2E-823F-DAF6E4C96809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A8838-E208-4C1C-A0AD-6324A0AA7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14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A8838-E208-4C1C-A0AD-6324A0AA7A8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141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A8838-E208-4C1C-A0AD-6324A0AA7A8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24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Грудь матери является автономным иммунным органом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A8838-E208-4C1C-A0AD-6324A0AA7A8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667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Способствующая интеллектуальному развитию ребёнка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A8838-E208-4C1C-A0AD-6324A0AA7A8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979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кормлении ребёнка грудная железа проходит полный цикл своего развития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A8838-E208-4C1C-A0AD-6324A0AA7A8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17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Молоко у матери идёт через голову!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A8838-E208-4C1C-A0AD-6324A0AA7A8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594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смесь НАН 1 с содержанием белка, максимально приближенным к его содержанию в ГМ – тому подтверждение.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EF15-2805-4B0B-9B2C-C386081DB3D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200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EEC48-6460-4802-A4A1-7568A107F2B6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14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Наиболее физиологично использование крахмала в качестве загустителя. Добавление оптимального количества крахмала помогает уменьшить срыгивание, сохраняя калорийность пищи и количество углеводов на уровне, соответствующем наиболее современным рекомендациям педиатров.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A8838-E208-4C1C-A0AD-6324A0AA7A8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77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6/13/2017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287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7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wmf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7488832" cy="158591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Преподаватель педиатрии ГАУ ДПО СОЦ ПК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Елисеева Надежда Васильевна.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980728"/>
            <a:ext cx="8229600" cy="252028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Грудное вскармливание как фактор сохранения здоровья  ребёнка и женщины</a:t>
            </a:r>
            <a:r>
              <a:rPr lang="ru-RU" sz="4400" b="1" dirty="0" smtClean="0"/>
              <a:t>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женском молоке содержится до 70 различных ферментов. Это обеспечивает усвоение довольно большого объёма пищи.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 женского молока меняется при наличии внутриутробно возникшего 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заболевания </a:t>
            </a:r>
            <a:r>
              <a:rPr lang="ru-RU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новорождённого, что рассматривается как компенсаторная реакция организма матери, направленная на выздоровление ребёнка. </a:t>
            </a:r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3600" dirty="0">
              <a:latin typeface="Arial" pitchFamily="34" charset="0"/>
              <a:cs typeface="Arial" pitchFamily="34" charset="0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9955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669360"/>
          </a:xfrm>
        </p:spPr>
        <p:txBody>
          <a:bodyPr>
            <a:normAutofit/>
          </a:bodyPr>
          <a:lstStyle/>
          <a:p>
            <a:pPr lvl="0"/>
            <a:endParaRPr lang="ru-RU" sz="3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грудном молоке натрия содержится в 4 раза меньше, чем в коровьем. </a:t>
            </a:r>
            <a:r>
              <a:rPr lang="ru-RU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Избыточные перегрузки натрием  при вскармливании коровьим молоком могут быть причиной  колебаний артериального давления в период полового развития и частых гипертонических кризов у взрослых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Грудное </a:t>
            </a:r>
            <a:r>
              <a:rPr lang="ru-RU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молоко снижает риск развития реакций при проведении профилактических прививок.</a:t>
            </a:r>
            <a:endParaRPr lang="ru-RU" sz="3600" dirty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lvl="0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0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79882128"/>
              </p:ext>
            </p:extLst>
          </p:nvPr>
        </p:nvGraphicFramePr>
        <p:xfrm>
          <a:off x="467544" y="332656"/>
          <a:ext cx="835292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79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Почему грудное молоко – лучший выбор </a:t>
            </a:r>
            <a:r>
              <a:rPr lang="ru-RU" sz="4400" b="1" dirty="0" smtClean="0">
                <a:solidFill>
                  <a:srgbClr val="0070C0"/>
                </a:solidFill>
              </a:rPr>
              <a:t>для </a:t>
            </a:r>
            <a:r>
              <a:rPr lang="ru-RU" sz="4400" b="1" dirty="0">
                <a:solidFill>
                  <a:srgbClr val="0070C0"/>
                </a:solidFill>
              </a:rPr>
              <a:t>матери?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447800"/>
            <a:ext cx="9036496" cy="5410200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ru-RU" sz="3200" b="1" dirty="0">
                <a:solidFill>
                  <a:srgbClr val="FF0000"/>
                </a:solidFill>
              </a:rPr>
              <a:t>Грудное вскармливание</a:t>
            </a:r>
          </a:p>
          <a:p>
            <a:pPr algn="ctr">
              <a:spcBef>
                <a:spcPts val="600"/>
              </a:spcBef>
            </a:pPr>
            <a:r>
              <a:rPr lang="ru-RU" sz="3200" b="1" dirty="0"/>
              <a:t> </a:t>
            </a:r>
            <a:r>
              <a:rPr lang="ru-RU" sz="3200" dirty="0"/>
              <a:t>стимулирует выработку гормонов, которые помогают телу женщины быстрее восстановится после беременности и родов.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Грудное вскармливание экономит деньги семьи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200" dirty="0"/>
              <a:t>Стоимость питания кормящей матери гораздо меньше стоимости детской молочной смеси.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6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Грудное вскармливание</a:t>
            </a:r>
          </a:p>
          <a:p>
            <a:pPr>
              <a:spcBef>
                <a:spcPts val="600"/>
              </a:spcBef>
              <a:defRPr/>
            </a:pPr>
            <a:r>
              <a:rPr lang="ru-RU" sz="3200" b="1" dirty="0"/>
              <a:t> </a:t>
            </a:r>
            <a:r>
              <a:rPr lang="ru-RU" sz="3200" dirty="0"/>
              <a:t>способствует формированию между матерью и ребенком тесных, нежных </a:t>
            </a:r>
            <a:r>
              <a:rPr lang="ru-RU" sz="3200" dirty="0" smtClean="0"/>
              <a:t>взаимоотношений. </a:t>
            </a:r>
          </a:p>
          <a:p>
            <a:pPr>
              <a:spcBef>
                <a:spcPts val="600"/>
              </a:spcBef>
              <a:defRPr/>
            </a:pPr>
            <a:r>
              <a:rPr lang="ru-RU" sz="3200" dirty="0" smtClean="0"/>
              <a:t>Ощущения</a:t>
            </a:r>
            <a:r>
              <a:rPr lang="ru-RU" sz="3200" dirty="0"/>
              <a:t>, которые испытывает ребёнок при сосании груди матери, закрепляется пожизненно.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Грудное </a:t>
            </a:r>
            <a:r>
              <a:rPr lang="ru-RU" sz="3200" b="1" dirty="0">
                <a:solidFill>
                  <a:srgbClr val="FF0000"/>
                </a:solidFill>
              </a:rPr>
              <a:t>молоко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всегда </a:t>
            </a:r>
            <a:r>
              <a:rPr lang="ru-RU" sz="3200" dirty="0"/>
              <a:t>доступно, имеет правильную температуру и абсолютно гигиенично</a:t>
            </a:r>
            <a:r>
              <a:rPr lang="ru-RU" sz="3200" dirty="0" smtClean="0"/>
              <a:t>.</a:t>
            </a:r>
            <a:endParaRPr lang="ru-RU" sz="3200" dirty="0"/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222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Основные правила успешного грудного вскармливания.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Мама должна знать преимущества грудного молока!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Приложить к груди в течение первого часа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после рождения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(исключение: медицинские показания)</a:t>
            </a:r>
            <a:endParaRPr lang="en-US" sz="2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Удобное положение мамы и ребенка при кормлении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Правильное прикладывание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обеспечит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правильный захват соска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Прикладывать к груди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по требованию малыша, в том числе и ночью.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4478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b="1" dirty="0" smtClean="0"/>
              <a:t> </a:t>
            </a:r>
            <a:r>
              <a:rPr lang="ru-RU" b="1" dirty="0"/>
              <a:t>Положение ребенка во время кормления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7047" y="908720"/>
            <a:ext cx="5112568" cy="594928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Ребенка следует повернуть лицом к груди матери, чтобы ему не приходилось тянуться к ней.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Ребенка необходимо нежно прижать к телу матери.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Голова и туловище ребенка должны располагаться на одной, прямой линии.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Придерживать следует всего ребенка, а не только плечи и голову.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Нос малыша должен быть на одном уровне с соском, голова несколько повернута в сторону.</a:t>
            </a:r>
            <a:endParaRPr lang="ru-RU" dirty="0"/>
          </a:p>
        </p:txBody>
      </p:sp>
      <p:pic>
        <p:nvPicPr>
          <p:cNvPr id="5" name="Содержимое 5" descr="1_1[1]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80036" y="1268760"/>
            <a:ext cx="3512443" cy="4968552"/>
          </a:xfrm>
        </p:spPr>
      </p:pic>
    </p:spTree>
    <p:extLst>
      <p:ext uri="{BB962C8B-B14F-4D97-AF65-F5344CB8AC3E}">
        <p14:creationId xmlns:p14="http://schemas.microsoft.com/office/powerpoint/2010/main" val="40481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144000" cy="1475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3" name="Содержимое 5"/>
          <p:cNvSpPr>
            <a:spLocks noGrp="1"/>
          </p:cNvSpPr>
          <p:nvPr>
            <p:ph sz="half" idx="1"/>
          </p:nvPr>
        </p:nvSpPr>
        <p:spPr>
          <a:xfrm>
            <a:off x="0" y="1920875"/>
            <a:ext cx="4495800" cy="44338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3600" dirty="0" smtClean="0"/>
              <a:t>мать приняла удобную для неё позу, телесный контакт с ребёнком способствует поддержанию лактации.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25604" name="Рисунок 6" descr="http://www.ncagip.ru/for-experts/book_for_experts/basic_help_newborn/bhp_pict/5-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785938"/>
            <a:ext cx="3786188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9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Пошаговое прикладывание </a:t>
            </a: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7544" y="2387496"/>
            <a:ext cx="41044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0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80000"/>
              <a:buFont typeface="Wingdings" pitchFamily="2" charset="2"/>
              <a:buChar char="m"/>
              <a:tabLst>
                <a:tab pos="180975" algn="l"/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Касаемся соском губ ребенка </a:t>
            </a:r>
            <a:r>
              <a:rPr lang="ru-RU" sz="2000" dirty="0" smtClean="0">
                <a:latin typeface="+mn-lt"/>
                <a:cs typeface="Arial" pitchFamily="34" charset="0"/>
              </a:rPr>
              <a:t>и 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ак только </a:t>
            </a:r>
            <a:r>
              <a:rPr lang="ru-RU" sz="2000" dirty="0" smtClean="0">
                <a:latin typeface="+mn-lt"/>
                <a:cs typeface="Arial" pitchFamily="34" charset="0"/>
              </a:rPr>
              <a:t>малыш широко раскрывает ротик, приближаем его к груди</a:t>
            </a:r>
          </a:p>
          <a:p>
            <a:pPr indent="288000" eaLnBrk="0" hangingPunct="0">
              <a:buClr>
                <a:schemeClr val="accent6">
                  <a:lumMod val="75000"/>
                </a:schemeClr>
              </a:buClr>
              <a:buSzPct val="80000"/>
              <a:buFont typeface="Wingdings" pitchFamily="2" charset="2"/>
              <a:buChar char="m"/>
              <a:tabLst>
                <a:tab pos="180975" algn="l"/>
                <a:tab pos="457200" algn="l"/>
              </a:tabLst>
            </a:pPr>
            <a:r>
              <a:rPr lang="ru-RU" sz="2000" dirty="0" smtClean="0">
                <a:latin typeface="+mn-lt"/>
                <a:cs typeface="Arial" pitchFamily="34" charset="0"/>
              </a:rPr>
              <a:t>Вкладываем сосок и ареолу в ротик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2585583" cy="1766808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836712"/>
            <a:ext cx="3456384" cy="172819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112060" y="2421894"/>
            <a:ext cx="39604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88000" eaLnBrk="0" hangingPunct="0">
              <a:buClr>
                <a:schemeClr val="accent6">
                  <a:lumMod val="75000"/>
                </a:schemeClr>
              </a:buClr>
              <a:buSzPct val="80000"/>
              <a:buFont typeface="Wingdings" pitchFamily="2" charset="2"/>
              <a:buChar char="m"/>
              <a:tabLst>
                <a:tab pos="180975" algn="l"/>
                <a:tab pos="457200" algn="l"/>
              </a:tabLst>
            </a:pPr>
            <a:r>
              <a:rPr lang="ru-RU" sz="2000" dirty="0" smtClean="0">
                <a:latin typeface="+mn-lt"/>
                <a:ea typeface="Times New Roman" pitchFamily="18" charset="0"/>
                <a:cs typeface="Arial" pitchFamily="34" charset="0"/>
              </a:rPr>
              <a:t>Теперь </a:t>
            </a:r>
            <a:r>
              <a:rPr lang="ru-RU" sz="2000" dirty="0">
                <a:latin typeface="+mn-lt"/>
                <a:ea typeface="Times New Roman" pitchFamily="18" charset="0"/>
                <a:cs typeface="Arial" pitchFamily="34" charset="0"/>
              </a:rPr>
              <a:t>у ребенка грудь глубоко в ротике, сосок </a:t>
            </a:r>
            <a:r>
              <a:rPr lang="ru-RU" sz="2000" dirty="0" smtClean="0">
                <a:latin typeface="+mn-lt"/>
                <a:ea typeface="Times New Roman" pitchFamily="18" charset="0"/>
                <a:cs typeface="Arial" pitchFamily="34" charset="0"/>
              </a:rPr>
              <a:t>касается </a:t>
            </a:r>
            <a:r>
              <a:rPr lang="ru-RU" sz="2000" dirty="0">
                <a:latin typeface="+mn-lt"/>
                <a:ea typeface="Times New Roman" pitchFamily="18" charset="0"/>
                <a:cs typeface="Arial" pitchFamily="34" charset="0"/>
              </a:rPr>
              <a:t>границы твердого и мягкого неба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605" y="4473664"/>
            <a:ext cx="2235167" cy="2148083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58235" y="4473664"/>
            <a:ext cx="65527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88000" eaLnBrk="0" hangingPunct="0">
              <a:buClr>
                <a:schemeClr val="accent6">
                  <a:lumMod val="75000"/>
                </a:schemeClr>
              </a:buClr>
              <a:buSzPct val="80000"/>
              <a:buFont typeface="Wingdings" pitchFamily="2" charset="2"/>
              <a:buChar char="m"/>
              <a:tabLst>
                <a:tab pos="180975" algn="l"/>
                <a:tab pos="457200" algn="l"/>
              </a:tabLst>
            </a:pPr>
            <a:r>
              <a:rPr lang="ru-RU" sz="2400" dirty="0" smtClean="0">
                <a:latin typeface="+mn-lt"/>
              </a:rPr>
              <a:t>Снизу ареола глубже в ротике, чем сверху</a:t>
            </a:r>
          </a:p>
          <a:p>
            <a:pPr indent="288000" eaLnBrk="0" hangingPunct="0">
              <a:buClr>
                <a:schemeClr val="accent6">
                  <a:lumMod val="75000"/>
                </a:schemeClr>
              </a:buClr>
              <a:buSzPct val="80000"/>
              <a:buFont typeface="Wingdings" pitchFamily="2" charset="2"/>
              <a:buChar char="m"/>
              <a:tabLst>
                <a:tab pos="180975" algn="l"/>
                <a:tab pos="457200" algn="l"/>
              </a:tabLst>
            </a:pPr>
            <a:r>
              <a:rPr lang="ru-RU" sz="2400" dirty="0" smtClean="0">
                <a:latin typeface="+mn-lt"/>
              </a:rPr>
              <a:t>щечки надуты, а не втянуты </a:t>
            </a:r>
          </a:p>
          <a:p>
            <a:pPr indent="288000" eaLnBrk="0" hangingPunct="0">
              <a:buClr>
                <a:schemeClr val="accent6">
                  <a:lumMod val="75000"/>
                </a:schemeClr>
              </a:buClr>
              <a:buSzPct val="80000"/>
              <a:buFont typeface="Wingdings" pitchFamily="2" charset="2"/>
              <a:buChar char="m"/>
              <a:tabLst>
                <a:tab pos="180975" algn="l"/>
                <a:tab pos="457200" algn="l"/>
              </a:tabLst>
            </a:pPr>
            <a:r>
              <a:rPr lang="ru-RU" sz="2400" dirty="0" smtClean="0">
                <a:latin typeface="+mn-lt"/>
              </a:rPr>
              <a:t>нижняя губа вывернута наружу, подбородок упирается в мамину грудь. Сосание медленное глубокое. Слышно как ребенок глотает молоко.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02611" y="4064878"/>
            <a:ext cx="5541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j-ea"/>
                <a:cs typeface="+mj-cs"/>
              </a:rPr>
              <a:t>Когда малыш сосет правильно</a:t>
            </a:r>
          </a:p>
        </p:txBody>
      </p:sp>
    </p:spTree>
    <p:extLst>
      <p:ext uri="{BB962C8B-B14F-4D97-AF65-F5344CB8AC3E}">
        <p14:creationId xmlns:p14="http://schemas.microsoft.com/office/powerpoint/2010/main" val="23842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0"/>
          <a:ext cx="9144000" cy="177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1" name="Содержимое 6"/>
          <p:cNvSpPr>
            <a:spLocks noGrp="1"/>
          </p:cNvSpPr>
          <p:nvPr>
            <p:ph sz="half" idx="1"/>
          </p:nvPr>
        </p:nvSpPr>
        <p:spPr>
          <a:xfrm>
            <a:off x="0" y="1844675"/>
            <a:ext cx="5651500" cy="50133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3200" smtClean="0"/>
              <a:t>Ребёнок туго завёрнут, косынка затрудняет повороты головы, поэтому ребёнок плохо захватывает сосок. </a:t>
            </a:r>
          </a:p>
          <a:p>
            <a:pPr eaLnBrk="1" hangingPunct="1"/>
            <a:r>
              <a:rPr lang="ru-RU" altLang="ru-RU" sz="3200" smtClean="0"/>
              <a:t>При таком прикладывании к груди велика вероятность развития лактостаза и последующей гипогалактии.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27652" name="Рисунок 3" descr="http://www.ncagip.ru/for-experts/book_for_experts/basic_help_newborn/bhp_pict/5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6" r="10667"/>
          <a:stretch>
            <a:fillRect/>
          </a:stretch>
        </p:blipFill>
        <p:spPr bwMode="auto">
          <a:xfrm>
            <a:off x="5508625" y="2071688"/>
            <a:ext cx="36353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Актуальность проблемы.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964488" cy="5688632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Результаты научных исследований, проведенных в последние годы, показывают, что питание ребенка первого года жизни оказывает влияние не только на его рост, развитие и состояние здоровья, но и  </a:t>
            </a:r>
            <a:r>
              <a:rPr lang="ru-RU" sz="3200" b="1" i="1" u="sng" dirty="0" smtClean="0">
                <a:solidFill>
                  <a:srgbClr val="FF0000"/>
                </a:solidFill>
              </a:rPr>
              <a:t>«программирует» </a:t>
            </a:r>
            <a:r>
              <a:rPr lang="ru-RU" sz="3200" dirty="0" smtClean="0"/>
              <a:t>метаболизм на всю дальнейшую жизнь.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«Национальная программа оптимизации вскармливания детей первого года жизни в Российской Федерации», </a:t>
            </a:r>
          </a:p>
          <a:p>
            <a:pPr marL="0" indent="0">
              <a:buNone/>
            </a:pPr>
            <a:r>
              <a:rPr lang="ru-RU" sz="2400" dirty="0" smtClean="0"/>
              <a:t>Москва 2009 год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377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0.gstatic.com/images?q=tbn:ANd9GcQMbor9uhR8zFKMBT3j9qp3FR2evnFyUB9mbhgP8sq4kq0vqo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424936" cy="545001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53752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Положение из-под руки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5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778098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b="1" dirty="0" smtClean="0"/>
              <a:t>Искусственное вскармливание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764704"/>
            <a:ext cx="9124074" cy="59492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Перевод ребёнка на искусственное вскармливание , особенно в первые месяцы жизни является </a:t>
            </a:r>
            <a:r>
              <a:rPr lang="ru-RU" sz="3200" b="1" dirty="0" smtClean="0">
                <a:solidFill>
                  <a:srgbClr val="FF0000"/>
                </a:solidFill>
              </a:rPr>
              <a:t>«метаболическим стрессом».</a:t>
            </a:r>
          </a:p>
          <a:p>
            <a:r>
              <a:rPr lang="ru-RU" sz="3200" dirty="0" smtClean="0"/>
              <a:t>Ни одна, даже самая современная искусственная смесь  не может являться полноценной заменой материнского молока.</a:t>
            </a:r>
          </a:p>
          <a:p>
            <a:r>
              <a:rPr lang="ru-RU" sz="3200" dirty="0" smtClean="0"/>
              <a:t>Поэтому  врачи и медицинские сестры должны уметь  правильно выбрать «заменители» женского молока с учётом индивидуальных особенностей здоровья,  физического  развития и аппетита.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068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0" y="500991"/>
            <a:ext cx="9144000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3600" b="1" dirty="0" smtClean="0">
                <a:ea typeface="Times New Roman" pitchFamily="18" charset="0"/>
                <a:cs typeface="Arial" charset="0"/>
              </a:rPr>
              <a:t>Абсолютные п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ротивопоказания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для кормления ребёнка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грудью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228600" algn="l"/>
              </a:tabLst>
            </a:pPr>
            <a:r>
              <a:rPr lang="ru-RU" sz="3600" dirty="0" smtClean="0">
                <a:cs typeface="Times New Roman" pitchFamily="18" charset="0"/>
              </a:rPr>
              <a:t>Открытая </a:t>
            </a:r>
            <a:r>
              <a:rPr lang="ru-RU" sz="3600" dirty="0">
                <a:cs typeface="Times New Roman" pitchFamily="18" charset="0"/>
              </a:rPr>
              <a:t>форма туберкулёза;</a:t>
            </a:r>
            <a:endParaRPr lang="ru-RU" sz="3600" dirty="0"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228600" algn="l"/>
              </a:tabLst>
            </a:pPr>
            <a:r>
              <a:rPr lang="ru-RU" sz="3600" dirty="0" smtClean="0">
                <a:cs typeface="Times New Roman" pitchFamily="18" charset="0"/>
              </a:rPr>
              <a:t>Заболевания матери в стадии декомпенсации; </a:t>
            </a:r>
          </a:p>
          <a:p>
            <a:pPr eaLnBrk="0" hangingPunct="0">
              <a:buFontTx/>
              <a:buChar char="•"/>
              <a:tabLst>
                <a:tab pos="228600" algn="l"/>
              </a:tabLst>
            </a:pPr>
            <a:r>
              <a:rPr lang="ru-RU" sz="3600" dirty="0" smtClean="0">
                <a:cs typeface="Times New Roman" pitchFamily="18" charset="0"/>
              </a:rPr>
              <a:t>Злокачественные </a:t>
            </a:r>
            <a:r>
              <a:rPr lang="ru-RU" sz="3600" dirty="0">
                <a:cs typeface="Times New Roman" pitchFamily="18" charset="0"/>
              </a:rPr>
              <a:t>новообразования, </a:t>
            </a:r>
          </a:p>
          <a:p>
            <a:pPr eaLnBrk="0" hangingPunct="0">
              <a:buFontTx/>
              <a:buChar char="•"/>
              <a:tabLst>
                <a:tab pos="228600" algn="l"/>
              </a:tabLst>
            </a:pPr>
            <a:r>
              <a:rPr lang="ru-RU" sz="3600" dirty="0">
                <a:cs typeface="Times New Roman" pitchFamily="18" charset="0"/>
              </a:rPr>
              <a:t>ВИЧ- инфекция</a:t>
            </a:r>
            <a:r>
              <a:rPr lang="ru-RU" sz="3600" dirty="0" smtClean="0">
                <a:cs typeface="Times New Roman" pitchFamily="18" charset="0"/>
              </a:rPr>
              <a:t>.</a:t>
            </a:r>
          </a:p>
          <a:p>
            <a:pPr eaLnBrk="0" hangingPunct="0">
              <a:buFontTx/>
              <a:buChar char="•"/>
              <a:tabLst>
                <a:tab pos="228600" algn="l"/>
              </a:tabLst>
            </a:pPr>
            <a:r>
              <a:rPr lang="ru-RU" sz="3600" dirty="0">
                <a:cs typeface="Times New Roman" pitchFamily="18" charset="0"/>
              </a:rPr>
              <a:t>Наследственные заболевания </a:t>
            </a:r>
            <a:r>
              <a:rPr lang="ru-RU" sz="3600" dirty="0" smtClean="0">
                <a:cs typeface="Times New Roman" pitchFamily="18" charset="0"/>
              </a:rPr>
              <a:t>у новорождённого – </a:t>
            </a:r>
            <a:r>
              <a:rPr lang="ru-RU" sz="3600" dirty="0">
                <a:cs typeface="Times New Roman" pitchFamily="18" charset="0"/>
              </a:rPr>
              <a:t>ФКУ, </a:t>
            </a:r>
            <a:r>
              <a:rPr lang="ru-RU" sz="3600" dirty="0" err="1">
                <a:cs typeface="Times New Roman" pitchFamily="18" charset="0"/>
              </a:rPr>
              <a:t>галактоземия</a:t>
            </a:r>
            <a:r>
              <a:rPr lang="ru-RU" sz="3600" dirty="0">
                <a:cs typeface="Times New Roman" pitchFamily="18" charset="0"/>
              </a:rPr>
              <a:t>, </a:t>
            </a:r>
            <a:r>
              <a:rPr lang="ru-RU" sz="3600" dirty="0" err="1">
                <a:cs typeface="Times New Roman" pitchFamily="18" charset="0"/>
              </a:rPr>
              <a:t>лейциноз</a:t>
            </a:r>
            <a:endParaRPr lang="ru-RU" sz="36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3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820472" cy="6336704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При выборе </a:t>
            </a:r>
            <a:r>
              <a:rPr lang="ru-RU" sz="3600" dirty="0" err="1" smtClean="0"/>
              <a:t>высокоадаптированной</a:t>
            </a:r>
            <a:r>
              <a:rPr lang="ru-RU" sz="3600" dirty="0" smtClean="0"/>
              <a:t> смеси обратить внимание</a:t>
            </a:r>
            <a:r>
              <a:rPr lang="ru-RU" sz="3600" dirty="0"/>
              <a:t>, что </a:t>
            </a:r>
            <a:r>
              <a:rPr lang="ru-RU" sz="3600" dirty="0" smtClean="0"/>
              <a:t>– </a:t>
            </a:r>
            <a:r>
              <a:rPr lang="ru-RU" sz="3600" dirty="0"/>
              <a:t>это смеси которые максимально приближенны по составу к грудному молоку</a:t>
            </a:r>
            <a:r>
              <a:rPr lang="ru-RU" sz="3600" dirty="0" smtClean="0"/>
              <a:t>:</a:t>
            </a:r>
          </a:p>
          <a:p>
            <a:pPr indent="288000"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70000"/>
              <a:buFont typeface="Wingdings" pitchFamily="2" charset="2"/>
              <a:buChar char="m"/>
            </a:pPr>
            <a:r>
              <a:rPr lang="ru-RU" sz="3600" i="1" dirty="0">
                <a:solidFill>
                  <a:srgbClr val="FF0000"/>
                </a:solidFill>
              </a:rPr>
              <a:t>Уровень белка, приближенный к грудному молоку</a:t>
            </a:r>
          </a:p>
          <a:p>
            <a:pPr indent="288000"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70000"/>
              <a:buFont typeface="Wingdings" pitchFamily="2" charset="2"/>
              <a:buChar char="m"/>
            </a:pPr>
            <a:r>
              <a:rPr lang="ru-RU" sz="3600" i="1" dirty="0"/>
              <a:t>Включение «умных липидов» (</a:t>
            </a:r>
            <a:r>
              <a:rPr lang="en-US" sz="3600" i="1" dirty="0"/>
              <a:t>DHA, ARA</a:t>
            </a:r>
            <a:r>
              <a:rPr lang="ru-RU" sz="3600" i="1" dirty="0"/>
              <a:t>)</a:t>
            </a:r>
          </a:p>
          <a:p>
            <a:pPr indent="288000"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70000"/>
              <a:buFont typeface="Wingdings" pitchFamily="2" charset="2"/>
              <a:buChar char="m"/>
            </a:pPr>
            <a:r>
              <a:rPr lang="ru-RU" sz="3600" i="1" dirty="0"/>
              <a:t>Включение </a:t>
            </a:r>
            <a:r>
              <a:rPr lang="ru-RU" sz="3600" i="1" dirty="0" err="1"/>
              <a:t>пробиотиков</a:t>
            </a:r>
            <a:r>
              <a:rPr lang="ru-RU" sz="3600" i="1" dirty="0"/>
              <a:t> </a:t>
            </a:r>
            <a:r>
              <a:rPr lang="en-US" sz="3600" i="1" dirty="0"/>
              <a:t>          </a:t>
            </a:r>
            <a:r>
              <a:rPr lang="ru-RU" sz="3600" i="1" dirty="0"/>
              <a:t>(полезные </a:t>
            </a:r>
            <a:r>
              <a:rPr lang="ru-RU" sz="3600" i="1" dirty="0" err="1"/>
              <a:t>бифидобактерии</a:t>
            </a:r>
            <a:r>
              <a:rPr lang="ru-RU" sz="3600" i="1" dirty="0"/>
              <a:t> и</a:t>
            </a:r>
            <a:r>
              <a:rPr lang="en-US" sz="3600" i="1" dirty="0"/>
              <a:t> </a:t>
            </a:r>
            <a:r>
              <a:rPr lang="ru-RU" sz="3600" i="1" dirty="0" err="1"/>
              <a:t>лактобактерии</a:t>
            </a:r>
            <a:r>
              <a:rPr lang="ru-RU" sz="3600" i="1" dirty="0"/>
              <a:t>)</a:t>
            </a:r>
            <a:endParaRPr lang="ru-RU" sz="3600" dirty="0"/>
          </a:p>
          <a:p>
            <a:endParaRPr lang="ru-RU" dirty="0"/>
          </a:p>
        </p:txBody>
      </p:sp>
      <p:pic>
        <p:nvPicPr>
          <p:cNvPr id="4" name="Рисунок 3" descr="BL_s_bifidobacteriami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5589240"/>
            <a:ext cx="14401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32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6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8845" y="3007519"/>
            <a:ext cx="1345155" cy="153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81371" y="3343075"/>
            <a:ext cx="1260648" cy="3241675"/>
            <a:chOff x="0" y="2882"/>
            <a:chExt cx="431" cy="1438"/>
          </a:xfrm>
        </p:grpSpPr>
        <p:pic>
          <p:nvPicPr>
            <p:cNvPr id="10248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882"/>
              <a:ext cx="361" cy="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9" name="Rectangle 21"/>
            <p:cNvSpPr>
              <a:spLocks noChangeArrowheads="1"/>
            </p:cNvSpPr>
            <p:nvPr/>
          </p:nvSpPr>
          <p:spPr bwMode="auto">
            <a:xfrm>
              <a:off x="204" y="3203"/>
              <a:ext cx="227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pic>
        <p:nvPicPr>
          <p:cNvPr id="10245" name="Picture 15" descr="Strelka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1569" y="4750296"/>
            <a:ext cx="650349" cy="64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0"/>
            <a:ext cx="241141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11560" y="5199755"/>
            <a:ext cx="8532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1904B8"/>
              </a:buClr>
              <a:buSzPct val="80000"/>
              <a:defRPr/>
            </a:pPr>
            <a:r>
              <a:rPr lang="ru-RU" altLang="ja-JP" sz="2800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Такой белок обеспечивает ребёнку гармоничный рост и развитие и </a:t>
            </a:r>
            <a:r>
              <a:rPr lang="ru-RU" altLang="ja-JP" sz="2800" dirty="0" err="1" smtClean="0">
                <a:solidFill>
                  <a:prstClr val="black"/>
                </a:solidFill>
                <a:latin typeface="+mn-lt"/>
                <a:cs typeface="Arial" pitchFamily="34" charset="0"/>
              </a:rPr>
              <a:t>профилактирует</a:t>
            </a:r>
            <a:r>
              <a:rPr lang="ru-RU" altLang="ja-JP" sz="2800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 такое заболевание как ожирение</a:t>
            </a:r>
            <a:endParaRPr lang="ru-RU" altLang="ja-JP" sz="2800" dirty="0">
              <a:solidFill>
                <a:prstClr val="black">
                  <a:lumMod val="95000"/>
                  <a:lumOff val="5000"/>
                </a:prst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255" y="620688"/>
            <a:ext cx="8928992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altLang="ja-JP" sz="2800" b="1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Белок</a:t>
            </a:r>
            <a:r>
              <a:rPr lang="ru-RU" altLang="ja-JP" sz="2800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 приближен к грудному молоку по количеству, аминокислотному составу и представлен преимущественно сывороточным белком.  </a:t>
            </a:r>
            <a:r>
              <a:rPr lang="ru-RU" altLang="ja-JP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Arial" pitchFamily="34" charset="0"/>
              </a:rPr>
              <a:t>Количественно </a:t>
            </a:r>
            <a:r>
              <a:rPr lang="ru-RU" altLang="ja-JP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Arial" pitchFamily="34" charset="0"/>
              </a:rPr>
              <a:t>белка</a:t>
            </a:r>
            <a:r>
              <a:rPr lang="ru-RU" altLang="ja-JP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Arial" pitchFamily="34" charset="0"/>
              </a:rPr>
              <a:t> </a:t>
            </a:r>
            <a:r>
              <a:rPr lang="ru-RU" altLang="ja-JP" sz="28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1,2</a:t>
            </a:r>
            <a:r>
              <a:rPr lang="ru-RU" altLang="ja-JP" sz="2800" b="1" i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 гр.</a:t>
            </a:r>
            <a:r>
              <a:rPr lang="ru-RU" altLang="ja-JP" sz="2800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 на 100мл.</a:t>
            </a:r>
          </a:p>
          <a:p>
            <a:pPr lvl="0" fontAlgn="auto"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altLang="ja-JP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Arial" pitchFamily="34" charset="0"/>
              </a:rPr>
              <a:t>Качественно: преобладание сывороточного белка - </a:t>
            </a:r>
            <a:r>
              <a:rPr lang="ru-RU" altLang="ja-JP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Arial" pitchFamily="34" charset="0"/>
              </a:rPr>
              <a:t>   </a:t>
            </a:r>
            <a:r>
              <a:rPr lang="ru-RU" altLang="ja-JP" sz="28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70 %</a:t>
            </a:r>
            <a:r>
              <a:rPr lang="ru-RU" altLang="ja-JP" sz="2800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 сывороточного </a:t>
            </a:r>
            <a:r>
              <a:rPr lang="ru-RU" altLang="ja-JP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Arial" pitchFamily="34" charset="0"/>
              </a:rPr>
              <a:t>и </a:t>
            </a:r>
            <a:r>
              <a:rPr lang="ru-RU" altLang="ja-JP" sz="28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30 %</a:t>
            </a:r>
            <a:r>
              <a:rPr lang="ru-RU" altLang="ja-JP" sz="2800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 казеинового</a:t>
            </a:r>
          </a:p>
          <a:p>
            <a:pPr lvl="0" indent="28800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−"/>
              <a:defRPr/>
            </a:pPr>
            <a:r>
              <a:rPr lang="ru-RU" altLang="ja-JP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Arial" pitchFamily="34" charset="0"/>
              </a:rPr>
              <a:t>сбалансированный  аминокислотный состав </a:t>
            </a:r>
            <a:r>
              <a:rPr lang="ru-RU" altLang="ja-JP" sz="28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Arial" pitchFamily="34" charset="0"/>
              </a:rPr>
              <a:t>(за счёт </a:t>
            </a:r>
            <a:r>
              <a:rPr lang="ru-RU" altLang="ja-JP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Arial" pitchFamily="34" charset="0"/>
              </a:rPr>
              <a:t>высокого содержания </a:t>
            </a:r>
            <a:r>
              <a:rPr lang="en-US" altLang="ja-JP" sz="28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Arial" pitchFamily="34" charset="0"/>
              </a:rPr>
              <a:t>L</a:t>
            </a:r>
            <a:r>
              <a:rPr lang="ru-RU" altLang="ja-JP" sz="28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Arial" pitchFamily="34" charset="0"/>
              </a:rPr>
              <a:t>-</a:t>
            </a:r>
            <a:r>
              <a:rPr lang="ru-RU" altLang="ja-JP" sz="2800" i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Arial" pitchFamily="34" charset="0"/>
              </a:rPr>
              <a:t>лактальбумина</a:t>
            </a:r>
            <a:r>
              <a:rPr lang="ru-RU" altLang="ja-JP" sz="28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Arial" pitchFamily="34" charset="0"/>
              </a:rPr>
              <a:t>)</a:t>
            </a:r>
            <a:endParaRPr lang="ru-RU" altLang="ja-JP" sz="2800" i="1" dirty="0">
              <a:solidFill>
                <a:prstClr val="black">
                  <a:lumMod val="95000"/>
                  <a:lumOff val="5000"/>
                </a:prstClr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07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" descr="F:\Рисунок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07" y="2708920"/>
            <a:ext cx="113243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2"/>
          <p:cNvPicPr>
            <a:picLocks noChangeAspect="1" noChangeArrowheads="1"/>
          </p:cNvPicPr>
          <p:nvPr/>
        </p:nvPicPr>
        <p:blipFill>
          <a:blip r:embed="rId3" cstate="print"/>
          <a:srcRect r="-89"/>
          <a:stretch>
            <a:fillRect/>
          </a:stretch>
        </p:blipFill>
        <p:spPr bwMode="auto">
          <a:xfrm>
            <a:off x="6588224" y="5912776"/>
            <a:ext cx="2555776" cy="9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763713" y="3173294"/>
            <a:ext cx="6553200" cy="390763"/>
          </a:xfrm>
          <a:prstGeom prst="roundRect">
            <a:avLst>
              <a:gd name="adj" fmla="val 9826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ja-JP" i="1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1127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732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0582" y="24165"/>
            <a:ext cx="889591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accent6">
                  <a:lumMod val="75000"/>
                </a:schemeClr>
              </a:buClr>
              <a:buSzPct val="70000"/>
              <a:defRPr/>
            </a:pPr>
            <a:r>
              <a:rPr lang="ru-RU" altLang="ja-JP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В состав смеси входят полиненасыщенные жирные кислоты с длинной цепью </a:t>
            </a:r>
            <a:r>
              <a:rPr lang="ru-RU" altLang="ja-JP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(к ним относятся </a:t>
            </a:r>
            <a:r>
              <a:rPr lang="ru-RU" altLang="ja-JP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докозагексаеновая</a:t>
            </a:r>
            <a:r>
              <a:rPr lang="ru-RU" altLang="ja-JP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 кислота (</a:t>
            </a:r>
            <a:r>
              <a:rPr lang="en-US" altLang="ja-JP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DHA</a:t>
            </a:r>
            <a:r>
              <a:rPr lang="ru-RU" altLang="ja-JP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) и </a:t>
            </a:r>
            <a:r>
              <a:rPr lang="ru-RU" altLang="ja-JP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арахидоновая</a:t>
            </a:r>
            <a:r>
              <a:rPr lang="ru-RU" altLang="ja-JP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 (</a:t>
            </a:r>
            <a:r>
              <a:rPr lang="en-US" altLang="ja-JP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ARA</a:t>
            </a:r>
            <a:r>
              <a:rPr lang="ru-RU" altLang="ja-JP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)) </a:t>
            </a:r>
            <a:r>
              <a:rPr lang="ru-RU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которые</a:t>
            </a:r>
            <a:r>
              <a:rPr lang="ru-RU" altLang="ja-JP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играют, важную роль в развитии мозга и становлению зрительного анализатора, сетчатки глаз. Иначе их называют       </a:t>
            </a:r>
            <a:r>
              <a:rPr lang="ru-RU" altLang="ja-JP" sz="2800" b="1" i="1" dirty="0" smtClean="0">
                <a:solidFill>
                  <a:srgbClr val="FF4F4F"/>
                </a:solidFill>
                <a:latin typeface="+mn-lt"/>
                <a:cs typeface="Arial" pitchFamily="34" charset="0"/>
              </a:rPr>
              <a:t>«Умными липидами».</a:t>
            </a:r>
            <a:r>
              <a:rPr lang="ru-RU" altLang="ja-JP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70000"/>
              <a:defRPr/>
            </a:pPr>
            <a:r>
              <a:rPr lang="ru-RU" altLang="ja-JP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Важно, чтобы в составе детской смеси соотношение </a:t>
            </a:r>
            <a:r>
              <a:rPr lang="en-US" altLang="ja-JP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DHA</a:t>
            </a:r>
            <a:r>
              <a:rPr lang="ru-RU" altLang="ja-JP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/</a:t>
            </a:r>
            <a:r>
              <a:rPr lang="en-US" altLang="ja-JP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ARA</a:t>
            </a:r>
            <a:r>
              <a:rPr lang="ru-RU" altLang="ja-JP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 было 1/1, как в грудном молоке.</a:t>
            </a:r>
            <a:endParaRPr lang="ru-RU" sz="28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70000"/>
              <a:defRPr/>
            </a:pPr>
            <a:r>
              <a:rPr lang="ru-RU" sz="2800" dirty="0" smtClean="0">
                <a:latin typeface="+mn-lt"/>
              </a:rPr>
              <a:t>Смесь «НАН ОПТИПРО» содержат важные </a:t>
            </a:r>
            <a:r>
              <a:rPr lang="ru-RU" sz="2800" b="1" dirty="0" smtClean="0">
                <a:latin typeface="+mn-lt"/>
              </a:rPr>
              <a:t>микронутриенты </a:t>
            </a:r>
            <a:r>
              <a:rPr lang="ru-RU" sz="2800" dirty="0" smtClean="0">
                <a:latin typeface="+mn-lt"/>
              </a:rPr>
              <a:t>– железо, цинк, медь, йод, селен; витамины - А, С, </a:t>
            </a:r>
            <a:r>
              <a:rPr lang="en-US" sz="2800" dirty="0" smtClean="0">
                <a:latin typeface="+mn-lt"/>
              </a:rPr>
              <a:t>D,</a:t>
            </a:r>
            <a:r>
              <a:rPr lang="ru-RU" sz="2800" dirty="0" smtClean="0">
                <a:latin typeface="+mn-lt"/>
              </a:rPr>
              <a:t> Е, В6 и В12.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70000"/>
              <a:defRPr/>
            </a:pPr>
            <a:r>
              <a:rPr lang="ru-RU" sz="2800" dirty="0" smtClean="0">
                <a:latin typeface="+mn-lt"/>
              </a:rPr>
              <a:t>В ней содержится очень важная аминокислота таурин.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620688" y="17008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8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42195" y="4163601"/>
            <a:ext cx="8652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altLang="zh-CN" sz="2400" kern="0" dirty="0" smtClean="0">
                <a:solidFill>
                  <a:srgbClr val="017F89"/>
                </a:solidFill>
                <a:cs typeface="Arial" pitchFamily="34" charset="0"/>
              </a:rPr>
              <a:t>Научные исследования показали, что </a:t>
            </a:r>
            <a:r>
              <a:rPr lang="ru-RU" altLang="zh-CN" sz="2400" b="1" i="1" kern="0" dirty="0" smtClean="0">
                <a:solidFill>
                  <a:srgbClr val="017F89"/>
                </a:solidFill>
                <a:cs typeface="Arial" pitchFamily="34" charset="0"/>
              </a:rPr>
              <a:t>здоровая кишечная микрофлора – ключевой фактор нормального развития пищеварительной системы ребёнка. </a:t>
            </a:r>
            <a:r>
              <a:rPr lang="ru-RU" altLang="zh-CN" sz="2400" kern="0" dirty="0" smtClean="0">
                <a:solidFill>
                  <a:srgbClr val="017F89"/>
                </a:solidFill>
                <a:cs typeface="Arial" pitchFamily="34" charset="0"/>
              </a:rPr>
              <a:t>Выяснилось, что младенцы, страдающие от колик, обладают менее здоровой микрофлорой кишечника, причем . </a:t>
            </a:r>
            <a:r>
              <a:rPr lang="en-US" altLang="ja-JP" sz="2400" b="1" kern="0" dirty="0" smtClean="0">
                <a:solidFill>
                  <a:srgbClr val="01676F"/>
                </a:solidFill>
                <a:cs typeface="Arial" pitchFamily="34" charset="0"/>
              </a:rPr>
              <a:t>Lactobacillus </a:t>
            </a:r>
            <a:r>
              <a:rPr lang="en-US" altLang="ja-JP" sz="2400" b="1" kern="0" dirty="0" err="1" smtClean="0">
                <a:solidFill>
                  <a:srgbClr val="01676F"/>
                </a:solidFill>
                <a:cs typeface="Arial" pitchFamily="34" charset="0"/>
              </a:rPr>
              <a:t>reuteri</a:t>
            </a:r>
            <a:r>
              <a:rPr lang="ru-RU" sz="2400" dirty="0" smtClean="0">
                <a:solidFill>
                  <a:srgbClr val="058D8A"/>
                </a:solidFill>
              </a:rPr>
              <a:t>  у них достоверно меньше.</a:t>
            </a:r>
            <a:endParaRPr lang="ru-RU" altLang="zh-CN" sz="2400" kern="0" dirty="0" smtClean="0">
              <a:solidFill>
                <a:srgbClr val="017F89"/>
              </a:solidFill>
              <a:cs typeface="Arial" pitchFamily="34" charset="0"/>
            </a:endParaRPr>
          </a:p>
        </p:txBody>
      </p:sp>
      <p:pic>
        <p:nvPicPr>
          <p:cNvPr id="11" name="Picture 17" descr="crying_ba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3" y="116632"/>
            <a:ext cx="261003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P:\Nestle Baby food\2011\IF\Med Cycle NAN Comfort\Presentation for doctors\27.11.2011\BAB_Comfortis_cor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196" y="1916832"/>
            <a:ext cx="938728" cy="93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147418" y="1916832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ja-JP" sz="2800" dirty="0" smtClean="0">
                <a:solidFill>
                  <a:srgbClr val="058D8A"/>
                </a:solidFill>
                <a:latin typeface="+mn-lt"/>
              </a:rPr>
              <a:t>Бактерии</a:t>
            </a:r>
            <a:r>
              <a:rPr lang="ru-RU" altLang="ja-JP" sz="2800" b="1" i="1" dirty="0" smtClean="0">
                <a:solidFill>
                  <a:srgbClr val="017F89"/>
                </a:solidFill>
                <a:latin typeface="+mn-lt"/>
              </a:rPr>
              <a:t> </a:t>
            </a:r>
            <a:r>
              <a:rPr lang="en-US" altLang="ja-JP" sz="2800" b="1" kern="0" dirty="0" smtClean="0">
                <a:solidFill>
                  <a:srgbClr val="01676F"/>
                </a:solidFill>
                <a:latin typeface="+mn-lt"/>
                <a:cs typeface="Arial" pitchFamily="34" charset="0"/>
              </a:rPr>
              <a:t>Lactobacillus </a:t>
            </a:r>
            <a:r>
              <a:rPr lang="en-US" altLang="ja-JP" sz="2800" b="1" kern="0" dirty="0" err="1" smtClean="0">
                <a:solidFill>
                  <a:srgbClr val="01676F"/>
                </a:solidFill>
                <a:latin typeface="+mn-lt"/>
                <a:cs typeface="Arial" pitchFamily="34" charset="0"/>
              </a:rPr>
              <a:t>reuteri</a:t>
            </a:r>
            <a:r>
              <a:rPr lang="ru-RU" sz="2800" dirty="0" smtClean="0">
                <a:solidFill>
                  <a:srgbClr val="058D8A"/>
                </a:solidFill>
                <a:latin typeface="+mn-lt"/>
              </a:rPr>
              <a:t> </a:t>
            </a:r>
            <a:r>
              <a:rPr lang="en-US" altLang="ja-JP" sz="2800" dirty="0" smtClean="0">
                <a:solidFill>
                  <a:srgbClr val="058D8A"/>
                </a:solidFill>
                <a:latin typeface="+mn-lt"/>
              </a:rPr>
              <a:t>– </a:t>
            </a:r>
            <a:r>
              <a:rPr lang="ru-RU" altLang="ja-JP" sz="2800" dirty="0" smtClean="0">
                <a:solidFill>
                  <a:srgbClr val="058D8A"/>
                </a:solidFill>
                <a:latin typeface="+mn-lt"/>
              </a:rPr>
              <a:t>это полезные живые бактерии, содержащиеся в грудном молоке и  снимающие симптомы колик. Эти бактерии полезны для развития здоровой кишечной флоры. </a:t>
            </a:r>
          </a:p>
        </p:txBody>
      </p:sp>
      <p:pic>
        <p:nvPicPr>
          <p:cNvPr id="15" name="Picture 17" descr="F:\Рисунок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1689467"/>
            <a:ext cx="8438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2555776" y="260648"/>
            <a:ext cx="3527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 lvl="0" indent="-1588">
              <a:spcBef>
                <a:spcPts val="600"/>
              </a:spcBef>
              <a:spcAft>
                <a:spcPts val="300"/>
              </a:spcAft>
            </a:pPr>
            <a:r>
              <a:rPr lang="ru-RU" altLang="zh-CN" sz="5400" b="1" kern="0" dirty="0" smtClean="0">
                <a:solidFill>
                  <a:srgbClr val="017F89"/>
                </a:solidFill>
                <a:latin typeface="Calibri"/>
                <a:cs typeface="Arial" pitchFamily="34" charset="0"/>
              </a:rPr>
              <a:t>Колики.</a:t>
            </a:r>
            <a:r>
              <a:rPr lang="ru-RU" altLang="zh-CN" sz="3600" b="1" kern="0" dirty="0" smtClean="0">
                <a:solidFill>
                  <a:srgbClr val="017F89"/>
                </a:solidFill>
                <a:latin typeface="Calibri"/>
                <a:cs typeface="Arial" pitchFamily="34" charset="0"/>
              </a:rPr>
              <a:t> </a:t>
            </a:r>
          </a:p>
        </p:txBody>
      </p:sp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8548" y="5970408"/>
            <a:ext cx="1619671" cy="77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27016" y="1062359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lvl="0" indent="-342900">
              <a:spcBef>
                <a:spcPts val="600"/>
              </a:spcBef>
            </a:pPr>
            <a:r>
              <a:rPr lang="ru-RU" altLang="zh-CN" sz="2400" b="1" kern="0" dirty="0" smtClean="0">
                <a:solidFill>
                  <a:srgbClr val="FA9500"/>
                </a:solidFill>
                <a:cs typeface="Arial" pitchFamily="34" charset="0"/>
              </a:rPr>
              <a:t>При выборе смеси необходимо обратить внимание на  сочетание таких факторов:</a:t>
            </a:r>
          </a:p>
        </p:txBody>
      </p:sp>
    </p:spTree>
    <p:extLst>
      <p:ext uri="{BB962C8B-B14F-4D97-AF65-F5344CB8AC3E}">
        <p14:creationId xmlns:p14="http://schemas.microsoft.com/office/powerpoint/2010/main" val="10410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155575" y="312737"/>
            <a:ext cx="4776465" cy="6545263"/>
          </a:xfrm>
        </p:spPr>
        <p:txBody>
          <a:bodyPr>
            <a:normAutofit lnSpcReduction="10000"/>
          </a:bodyPr>
          <a:lstStyle/>
          <a:p>
            <a:r>
              <a:rPr lang="ru-RU" altLang="ja-JP" sz="2800" dirty="0">
                <a:solidFill>
                  <a:srgbClr val="058D8A"/>
                </a:solidFill>
              </a:rPr>
              <a:t>Частично расщеплённый (</a:t>
            </a:r>
            <a:r>
              <a:rPr lang="ru-RU" altLang="ja-JP" sz="2800" b="1" kern="0" dirty="0">
                <a:solidFill>
                  <a:srgbClr val="01676F"/>
                </a:solidFill>
                <a:cs typeface="Arial" pitchFamily="34" charset="0"/>
              </a:rPr>
              <a:t>умеренно гидролизованный</a:t>
            </a:r>
            <a:r>
              <a:rPr lang="ru-RU" altLang="ja-JP" sz="2800" dirty="0">
                <a:solidFill>
                  <a:srgbClr val="058D8A"/>
                </a:solidFill>
              </a:rPr>
              <a:t>) белок легко переваривается, как грудное молоко, обеспечивая  комфортное пищеварение малышу</a:t>
            </a:r>
            <a:r>
              <a:rPr lang="ru-RU" altLang="ja-JP" sz="2800" dirty="0" smtClean="0">
                <a:solidFill>
                  <a:srgbClr val="058D8A"/>
                </a:solidFill>
              </a:rPr>
              <a:t>.</a:t>
            </a:r>
          </a:p>
          <a:p>
            <a:r>
              <a:rPr lang="uk-UA" altLang="ja-JP" sz="2800" dirty="0" err="1">
                <a:solidFill>
                  <a:srgbClr val="058D8A"/>
                </a:solidFill>
              </a:rPr>
              <a:t>Сниженный</a:t>
            </a:r>
            <a:r>
              <a:rPr lang="uk-UA" altLang="ja-JP" sz="2800" dirty="0">
                <a:solidFill>
                  <a:srgbClr val="058D8A"/>
                </a:solidFill>
              </a:rPr>
              <a:t> </a:t>
            </a:r>
            <a:r>
              <a:rPr lang="uk-UA" altLang="ja-JP" sz="2800" dirty="0" err="1">
                <a:solidFill>
                  <a:srgbClr val="058D8A"/>
                </a:solidFill>
              </a:rPr>
              <a:t>уровень</a:t>
            </a:r>
            <a:r>
              <a:rPr lang="uk-UA" altLang="ja-JP" sz="2800" dirty="0">
                <a:solidFill>
                  <a:srgbClr val="058D8A"/>
                </a:solidFill>
              </a:rPr>
              <a:t> молочного </a:t>
            </a:r>
            <a:r>
              <a:rPr lang="uk-UA" altLang="ja-JP" sz="2800" dirty="0" err="1">
                <a:solidFill>
                  <a:srgbClr val="058D8A"/>
                </a:solidFill>
              </a:rPr>
              <a:t>сахара</a:t>
            </a:r>
            <a:r>
              <a:rPr lang="uk-UA" altLang="ja-JP" sz="2800" dirty="0">
                <a:solidFill>
                  <a:srgbClr val="058D8A"/>
                </a:solidFill>
              </a:rPr>
              <a:t> (</a:t>
            </a:r>
            <a:r>
              <a:rPr lang="uk-UA" altLang="ja-JP" sz="2800" dirty="0" err="1">
                <a:solidFill>
                  <a:srgbClr val="058D8A"/>
                </a:solidFill>
              </a:rPr>
              <a:t>лактозы</a:t>
            </a:r>
            <a:r>
              <a:rPr lang="uk-UA" altLang="ja-JP" sz="2800" dirty="0">
                <a:solidFill>
                  <a:srgbClr val="058D8A"/>
                </a:solidFill>
              </a:rPr>
              <a:t>), </a:t>
            </a:r>
            <a:r>
              <a:rPr lang="uk-UA" altLang="ja-JP" sz="2800" dirty="0" err="1">
                <a:solidFill>
                  <a:srgbClr val="058D8A"/>
                </a:solidFill>
              </a:rPr>
              <a:t>предотвращает</a:t>
            </a:r>
            <a:r>
              <a:rPr lang="uk-UA" altLang="ja-JP" sz="2800" dirty="0">
                <a:solidFill>
                  <a:srgbClr val="058D8A"/>
                </a:solidFill>
              </a:rPr>
              <a:t> </a:t>
            </a:r>
            <a:r>
              <a:rPr lang="uk-UA" altLang="ja-JP" sz="2800" dirty="0" err="1">
                <a:solidFill>
                  <a:srgbClr val="058D8A"/>
                </a:solidFill>
              </a:rPr>
              <a:t>вздутие</a:t>
            </a:r>
            <a:r>
              <a:rPr lang="uk-UA" altLang="ja-JP" sz="2800" dirty="0">
                <a:solidFill>
                  <a:srgbClr val="058D8A"/>
                </a:solidFill>
              </a:rPr>
              <a:t>, а </a:t>
            </a:r>
            <a:r>
              <a:rPr lang="uk-UA" altLang="ja-JP" sz="2800" dirty="0" err="1">
                <a:solidFill>
                  <a:srgbClr val="058D8A"/>
                </a:solidFill>
              </a:rPr>
              <a:t>следовательно</a:t>
            </a:r>
            <a:r>
              <a:rPr lang="uk-UA" altLang="ja-JP" sz="2800" dirty="0">
                <a:solidFill>
                  <a:srgbClr val="058D8A"/>
                </a:solidFill>
              </a:rPr>
              <a:t> </a:t>
            </a:r>
            <a:r>
              <a:rPr lang="uk-UA" altLang="ja-JP" sz="2800" dirty="0" err="1">
                <a:solidFill>
                  <a:srgbClr val="058D8A"/>
                </a:solidFill>
              </a:rPr>
              <a:t>уменьшает</a:t>
            </a:r>
            <a:r>
              <a:rPr lang="uk-UA" altLang="ja-JP" sz="2800" dirty="0">
                <a:solidFill>
                  <a:srgbClr val="058D8A"/>
                </a:solidFill>
              </a:rPr>
              <a:t> </a:t>
            </a:r>
            <a:r>
              <a:rPr lang="uk-UA" altLang="ja-JP" sz="2800" dirty="0" err="1">
                <a:solidFill>
                  <a:srgbClr val="058D8A"/>
                </a:solidFill>
              </a:rPr>
              <a:t>боль</a:t>
            </a:r>
            <a:r>
              <a:rPr lang="uk-UA" altLang="ja-JP" sz="2800" dirty="0">
                <a:solidFill>
                  <a:srgbClr val="058D8A"/>
                </a:solidFill>
              </a:rPr>
              <a:t> в </a:t>
            </a:r>
            <a:r>
              <a:rPr lang="uk-UA" altLang="ja-JP" sz="2800" dirty="0" err="1" smtClean="0">
                <a:solidFill>
                  <a:srgbClr val="058D8A"/>
                </a:solidFill>
              </a:rPr>
              <a:t>животе</a:t>
            </a:r>
            <a:r>
              <a:rPr lang="uk-UA" altLang="ja-JP" sz="2800" dirty="0" smtClean="0">
                <a:solidFill>
                  <a:srgbClr val="058D8A"/>
                </a:solidFill>
              </a:rPr>
              <a:t> </a:t>
            </a:r>
            <a:r>
              <a:rPr lang="uk-UA" altLang="ja-JP" sz="2800" dirty="0" err="1">
                <a:solidFill>
                  <a:srgbClr val="058D8A"/>
                </a:solidFill>
              </a:rPr>
              <a:t>малыша</a:t>
            </a:r>
            <a:r>
              <a:rPr lang="uk-UA" altLang="ja-JP" sz="2800" dirty="0">
                <a:solidFill>
                  <a:srgbClr val="058D8A"/>
                </a:solidFill>
              </a:rPr>
              <a:t> и </a:t>
            </a:r>
            <a:r>
              <a:rPr lang="uk-UA" altLang="ja-JP" sz="2800" dirty="0" err="1">
                <a:solidFill>
                  <a:srgbClr val="058D8A"/>
                </a:solidFill>
              </a:rPr>
              <a:t>предотвращает</a:t>
            </a:r>
            <a:r>
              <a:rPr lang="uk-UA" altLang="ja-JP" sz="2800" dirty="0">
                <a:solidFill>
                  <a:srgbClr val="058D8A"/>
                </a:solidFill>
              </a:rPr>
              <a:t> </a:t>
            </a:r>
            <a:r>
              <a:rPr lang="uk-UA" altLang="ja-JP" sz="2800" dirty="0" err="1">
                <a:solidFill>
                  <a:srgbClr val="058D8A"/>
                </a:solidFill>
              </a:rPr>
              <a:t>беспокойство</a:t>
            </a:r>
            <a:r>
              <a:rPr lang="uk-UA" altLang="ja-JP" sz="2800" dirty="0">
                <a:solidFill>
                  <a:srgbClr val="058D8A"/>
                </a:solidFill>
              </a:rPr>
              <a:t> и плач.</a:t>
            </a:r>
            <a:endParaRPr lang="ru-RU" altLang="ja-JP" sz="2800" dirty="0">
              <a:solidFill>
                <a:srgbClr val="058D8A"/>
              </a:solidFill>
            </a:endParaRPr>
          </a:p>
          <a:p>
            <a:endParaRPr lang="ru-RU" altLang="ja-JP" sz="2800" dirty="0">
              <a:solidFill>
                <a:srgbClr val="058D8A"/>
              </a:solidFill>
            </a:endParaRPr>
          </a:p>
          <a:p>
            <a:endParaRPr lang="ru-RU" dirty="0"/>
          </a:p>
        </p:txBody>
      </p:sp>
      <p:sp>
        <p:nvSpPr>
          <p:cNvPr id="4" name="AutoShape 2" descr="http://static.detmir.ru/proxy/cache/600x600/13/1337559e1174568f2a485431664238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static.detmir.ru/proxy/cache/600x600/13/1337559e1174568f2a4854316642385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нан гипоаллергенный оптипр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нан гипоаллергенный оптипро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619672" y="234888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utoShape 10" descr="Картинки по запросу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СМЕСЬ СУХАЯ 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465137"/>
            <a:ext cx="4211960" cy="57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0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 cstate="print"/>
          <a:srcRect b="-175"/>
          <a:stretch>
            <a:fillRect/>
          </a:stretch>
        </p:blipFill>
        <p:spPr bwMode="auto">
          <a:xfrm flipH="1">
            <a:off x="35496" y="5876366"/>
            <a:ext cx="2232248" cy="98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79512" y="0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 lvl="0" indent="-1588" algn="ctr">
              <a:spcBef>
                <a:spcPts val="600"/>
              </a:spcBef>
              <a:spcAft>
                <a:spcPts val="300"/>
              </a:spcAft>
            </a:pPr>
            <a:r>
              <a:rPr lang="ru-RU" altLang="zh-CN" sz="6000" b="1" kern="0" dirty="0" smtClean="0">
                <a:solidFill>
                  <a:srgbClr val="008000"/>
                </a:solidFill>
                <a:latin typeface="Calibri"/>
                <a:cs typeface="Arial" pitchFamily="34" charset="0"/>
              </a:rPr>
              <a:t>Функциональный запор.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834971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lvl="0" indent="-342900">
              <a:spcBef>
                <a:spcPts val="600"/>
              </a:spcBef>
            </a:pPr>
            <a:r>
              <a:rPr lang="ru-RU" altLang="zh-CN" sz="2400" b="1" kern="0" dirty="0">
                <a:solidFill>
                  <a:srgbClr val="FA9500"/>
                </a:solidFill>
                <a:cs typeface="Arial" pitchFamily="34" charset="0"/>
              </a:rPr>
              <a:t>При выборе смеси необходимо обратить внимание на  сочетание таких </a:t>
            </a:r>
            <a:r>
              <a:rPr lang="ru-RU" altLang="zh-CN" sz="2400" b="1" kern="0" dirty="0" smtClean="0">
                <a:solidFill>
                  <a:srgbClr val="FA9500"/>
                </a:solidFill>
                <a:cs typeface="Arial" pitchFamily="34" charset="0"/>
              </a:rPr>
              <a:t>факторов</a:t>
            </a:r>
            <a:r>
              <a:rPr lang="ru-RU" altLang="zh-CN" sz="2400" b="1" kern="0" dirty="0" smtClean="0">
                <a:solidFill>
                  <a:srgbClr val="FA9500"/>
                </a:solidFill>
                <a:latin typeface="+mn-lt"/>
                <a:cs typeface="Arial" pitchFamily="34" charset="0"/>
              </a:rPr>
              <a:t>:</a:t>
            </a: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251520" y="1665968"/>
            <a:ext cx="88924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b="1" i="1" dirty="0" err="1">
                <a:solidFill>
                  <a:srgbClr val="008000"/>
                </a:solidFill>
                <a:latin typeface="Calibri" pitchFamily="34" charset="0"/>
              </a:rPr>
              <a:t>Бифидобактерии</a:t>
            </a:r>
            <a:r>
              <a:rPr lang="ru-RU" sz="2800" b="1" i="1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ru-RU" sz="2800" b="1" i="1" dirty="0" smtClean="0">
                <a:solidFill>
                  <a:srgbClr val="008000"/>
                </a:solidFill>
                <a:latin typeface="Calibri" pitchFamily="34" charset="0"/>
              </a:rPr>
              <a:t>.  </a:t>
            </a:r>
            <a:r>
              <a:rPr lang="ru-RU" sz="2800" b="1" i="1" dirty="0" smtClean="0">
                <a:solidFill>
                  <a:srgbClr val="1D05D1"/>
                </a:solidFill>
                <a:latin typeface="Calibri" pitchFamily="34" charset="0"/>
              </a:rPr>
              <a:t>Улучшают состав кишечной микрофлоры</a:t>
            </a:r>
            <a:endParaRPr lang="en-US" sz="2800" b="1" i="1" dirty="0">
              <a:solidFill>
                <a:srgbClr val="1D05D1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2946" y="2620075"/>
            <a:ext cx="77955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n-lt"/>
              </a:rPr>
              <a:t>Клинические исследования показали, что вскармливание смесями, содержащими полезные </a:t>
            </a:r>
            <a:r>
              <a:rPr lang="ru-RU" sz="2800" dirty="0" err="1" smtClean="0">
                <a:latin typeface="+mn-lt"/>
              </a:rPr>
              <a:t>бифидобактерии</a:t>
            </a:r>
            <a:r>
              <a:rPr lang="ru-RU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 (</a:t>
            </a:r>
            <a:r>
              <a:rPr lang="ru-RU" sz="2800" dirty="0" smtClean="0">
                <a:latin typeface="+mn-lt"/>
              </a:rPr>
              <a:t>пробиотики), способствует  развитию и поддержанию здоровой кишечной микрофлоры, подобной флоре детей, находящихся на грудном вскармливании, укреплению естественного иммунитета ребёнка и предупреждению диареи.</a:t>
            </a:r>
            <a:r>
              <a:rPr lang="en-US" sz="2800" dirty="0" smtClean="0">
                <a:latin typeface="+mn-lt"/>
              </a:rPr>
              <a:t> </a:t>
            </a:r>
            <a:endParaRPr lang="ru-RU" sz="2800" dirty="0">
              <a:latin typeface="+mn-lt"/>
            </a:endParaRPr>
          </a:p>
        </p:txBody>
      </p:sp>
      <p:pic>
        <p:nvPicPr>
          <p:cNvPr id="20" name="Рисунок 19" descr="BL_s_bifidobacteriami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46112"/>
            <a:ext cx="8208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547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58" y="116632"/>
            <a:ext cx="778674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latin typeface="+mn-lt"/>
                <a:cs typeface="+mn-cs"/>
              </a:rPr>
              <a:t>Первые 1000 дней жизни являются возможностью повлиять на процессы метаболического программирования 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857250"/>
            <a:ext cx="876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536700" y="2071688"/>
            <a:ext cx="2571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kumimoji="0" lang="ru-RU" altLang="ru-RU" sz="1600">
                <a:latin typeface="Calibri" pitchFamily="34" charset="0"/>
              </a:rPr>
              <a:t>270 дней беременности</a:t>
            </a: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000125"/>
            <a:ext cx="12858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3965575" y="2071688"/>
            <a:ext cx="2571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kumimoji="0" lang="ru-RU" altLang="ru-RU" sz="1600">
                <a:latin typeface="Calibri" pitchFamily="34" charset="0"/>
              </a:rPr>
              <a:t>365 дней первого года</a:t>
            </a:r>
          </a:p>
        </p:txBody>
      </p:sp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928688"/>
            <a:ext cx="11430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6537325" y="2071688"/>
            <a:ext cx="2571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kumimoji="0" lang="ru-RU" altLang="ru-RU" sz="1600">
                <a:latin typeface="Calibri" pitchFamily="34" charset="0"/>
              </a:rPr>
              <a:t>365 дней второго года</a:t>
            </a:r>
          </a:p>
        </p:txBody>
      </p:sp>
      <p:sp>
        <p:nvSpPr>
          <p:cNvPr id="9" name="Плюс 8"/>
          <p:cNvSpPr/>
          <p:nvPr/>
        </p:nvSpPr>
        <p:spPr>
          <a:xfrm>
            <a:off x="3536950" y="1500188"/>
            <a:ext cx="571500" cy="5715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/>
          </a:p>
        </p:txBody>
      </p:sp>
      <p:sp>
        <p:nvSpPr>
          <p:cNvPr id="10" name="Плюс 9"/>
          <p:cNvSpPr/>
          <p:nvPr/>
        </p:nvSpPr>
        <p:spPr>
          <a:xfrm>
            <a:off x="6180138" y="1500188"/>
            <a:ext cx="571500" cy="5715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/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835150" y="2924175"/>
            <a:ext cx="6704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kumimoji="0" lang="ru-RU" altLang="ru-RU" b="1">
                <a:solidFill>
                  <a:srgbClr val="0070C0"/>
                </a:solidFill>
                <a:latin typeface="Calibri" pitchFamily="34" charset="0"/>
              </a:rPr>
              <a:t>Многие аспекты долговременного здоровья</a:t>
            </a:r>
          </a:p>
          <a:p>
            <a:pPr algn="ctr" eaLnBrk="1" hangingPunct="1"/>
            <a:r>
              <a:rPr kumimoji="0" lang="ru-RU" altLang="ru-RU" b="1">
                <a:solidFill>
                  <a:srgbClr val="0070C0"/>
                </a:solidFill>
                <a:latin typeface="Calibri" pitchFamily="34" charset="0"/>
              </a:rPr>
              <a:t>«программируются» в первые 1000 дней жизни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4630" y="4663037"/>
            <a:ext cx="2143140" cy="9855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пищеварительная/ экскреторная система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20052" y="4661483"/>
            <a:ext cx="2071702" cy="1355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эндкринная</a:t>
            </a:r>
            <a:r>
              <a:rPr kumimoji="0"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/ метаболическая система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7770" y="4665927"/>
            <a:ext cx="1643074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иммунная система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49406" y="4683873"/>
            <a:ext cx="1643074" cy="8173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и другие</a:t>
            </a:r>
          </a:p>
        </p:txBody>
      </p:sp>
      <p:sp>
        <p:nvSpPr>
          <p:cNvPr id="16" name="Блок-схема: объединение 15"/>
          <p:cNvSpPr>
            <a:spLocks noChangeArrowheads="1"/>
          </p:cNvSpPr>
          <p:nvPr/>
        </p:nvSpPr>
        <p:spPr bwMode="auto">
          <a:xfrm>
            <a:off x="2132013" y="4214813"/>
            <a:ext cx="1071562" cy="285750"/>
          </a:xfrm>
          <a:prstGeom prst="flowChartMerg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Блок-схема: объединение 16"/>
          <p:cNvSpPr>
            <a:spLocks noChangeArrowheads="1"/>
          </p:cNvSpPr>
          <p:nvPr/>
        </p:nvSpPr>
        <p:spPr bwMode="auto">
          <a:xfrm>
            <a:off x="4148138" y="4214813"/>
            <a:ext cx="1071562" cy="285750"/>
          </a:xfrm>
          <a:prstGeom prst="flowChartMerg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Блок-схема: объединение 17"/>
          <p:cNvSpPr>
            <a:spLocks noChangeArrowheads="1"/>
          </p:cNvSpPr>
          <p:nvPr/>
        </p:nvSpPr>
        <p:spPr bwMode="auto">
          <a:xfrm>
            <a:off x="5948363" y="4214813"/>
            <a:ext cx="1071562" cy="285750"/>
          </a:xfrm>
          <a:prstGeom prst="flowChartMerg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Блок-схема: объединение 18"/>
          <p:cNvSpPr>
            <a:spLocks noChangeArrowheads="1"/>
          </p:cNvSpPr>
          <p:nvPr/>
        </p:nvSpPr>
        <p:spPr bwMode="auto">
          <a:xfrm>
            <a:off x="7535863" y="4214813"/>
            <a:ext cx="1071562" cy="285750"/>
          </a:xfrm>
          <a:prstGeom prst="flowChartMerg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8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7504" y="188640"/>
            <a:ext cx="4752528" cy="684076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i="1" dirty="0">
                <a:solidFill>
                  <a:srgbClr val="008000"/>
                </a:solidFill>
                <a:latin typeface="Calibri" pitchFamily="34" charset="0"/>
              </a:rPr>
              <a:t>BIO</a:t>
            </a:r>
            <a:r>
              <a:rPr lang="ru-RU" sz="3200" b="1" i="1" dirty="0">
                <a:solidFill>
                  <a:srgbClr val="008000"/>
                </a:solidFill>
                <a:latin typeface="Calibri" pitchFamily="34" charset="0"/>
              </a:rPr>
              <a:t> – ферментации (сквашивания) кисломолочной </a:t>
            </a:r>
            <a:r>
              <a:rPr lang="ru-RU" sz="3200" b="1" i="1" dirty="0" smtClean="0">
                <a:solidFill>
                  <a:srgbClr val="008000"/>
                </a:solidFill>
                <a:latin typeface="Calibri" pitchFamily="34" charset="0"/>
              </a:rPr>
              <a:t>смеси</a:t>
            </a:r>
          </a:p>
          <a:p>
            <a:pPr indent="273050">
              <a:buClr>
                <a:srgbClr val="007600"/>
              </a:buClr>
              <a:buFont typeface="Wingdings" pitchFamily="2" charset="2"/>
              <a:buChar char="ü"/>
            </a:pPr>
            <a:r>
              <a:rPr lang="ru-RU" sz="3200" dirty="0" smtClean="0"/>
              <a:t>Обеспечивает </a:t>
            </a:r>
            <a:r>
              <a:rPr lang="ru-RU" sz="3200" dirty="0"/>
              <a:t>дополнительную защиту от болезнетворных бактерий; </a:t>
            </a:r>
            <a:endParaRPr lang="ru-RU" sz="3200" dirty="0" smtClean="0"/>
          </a:p>
          <a:p>
            <a:pPr indent="273050">
              <a:buClr>
                <a:srgbClr val="007600"/>
              </a:buClr>
              <a:buFont typeface="Wingdings" pitchFamily="2" charset="2"/>
              <a:buChar char="ü"/>
            </a:pPr>
            <a:r>
              <a:rPr lang="ru-RU" sz="3200" dirty="0" smtClean="0"/>
              <a:t>Улучшает </a:t>
            </a:r>
            <a:r>
              <a:rPr lang="ru-RU" sz="3200" dirty="0"/>
              <a:t>усвоение белка, кальция, лактозы и железа</a:t>
            </a:r>
            <a:r>
              <a:rPr lang="ru-RU" sz="3200" dirty="0" smtClean="0"/>
              <a:t>.</a:t>
            </a:r>
          </a:p>
          <a:p>
            <a:pPr indent="273050">
              <a:buClr>
                <a:srgbClr val="007600"/>
              </a:buClr>
              <a:buFont typeface="Wingdings" pitchFamily="2" charset="2"/>
              <a:buChar char="ü"/>
            </a:pPr>
            <a:r>
              <a:rPr lang="ru-RU" sz="3200" b="1" dirty="0">
                <a:solidFill>
                  <a:srgbClr val="1D05D1"/>
                </a:solidFill>
                <a:latin typeface="Calibri" pitchFamily="34" charset="0"/>
              </a:rPr>
              <a:t>Уникальная комбинация обеспечивает двойную защиту.</a:t>
            </a:r>
          </a:p>
          <a:p>
            <a:pPr indent="273050">
              <a:buClr>
                <a:srgbClr val="007600"/>
              </a:buClr>
              <a:buFont typeface="Wingdings" pitchFamily="2" charset="2"/>
              <a:buChar char="ü"/>
            </a:pPr>
            <a:endParaRPr lang="ru-RU" sz="2800" dirty="0"/>
          </a:p>
          <a:p>
            <a:endParaRPr lang="ru-RU" sz="2800" b="1" i="1" dirty="0">
              <a:solidFill>
                <a:srgbClr val="008000"/>
              </a:solidFill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C:\Users\надежда\Documents\Scanned Document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36004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дежда\Documents\Scanned Documents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4" t="8309" r="17537" b="6491"/>
          <a:stretch/>
        </p:blipFill>
        <p:spPr bwMode="auto">
          <a:xfrm>
            <a:off x="5868144" y="2996952"/>
            <a:ext cx="345638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4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61764" y="260648"/>
            <a:ext cx="8892480" cy="793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838" indent="-1588">
              <a:spcBef>
                <a:spcPts val="600"/>
              </a:spcBef>
              <a:spcAft>
                <a:spcPts val="300"/>
              </a:spcAft>
            </a:pPr>
            <a:endParaRPr lang="ru-RU" sz="1500" dirty="0" smtClean="0">
              <a:latin typeface="+mn-lt"/>
            </a:endParaRPr>
          </a:p>
          <a:p>
            <a:pPr marL="438150" indent="-342900">
              <a:spcBef>
                <a:spcPts val="600"/>
              </a:spcBef>
              <a:buFont typeface="+mj-lt"/>
              <a:buAutoNum type="arabicPeriod"/>
            </a:pPr>
            <a:endParaRPr lang="ru-RU" sz="1500" dirty="0" smtClean="0">
              <a:latin typeface="+mn-lt"/>
            </a:endParaRPr>
          </a:p>
          <a:p>
            <a:pPr marL="177800" indent="-177800">
              <a:buFont typeface="Calibri" pitchFamily="34" charset="0"/>
              <a:buChar char="−"/>
            </a:pPr>
            <a:r>
              <a:rPr lang="ru-RU" sz="2800" dirty="0" smtClean="0"/>
              <a:t>кормить </a:t>
            </a:r>
            <a:r>
              <a:rPr lang="ru-RU" sz="2800" dirty="0"/>
              <a:t>чаще и маленькими порциями</a:t>
            </a:r>
          </a:p>
          <a:p>
            <a:pPr marL="177800" indent="-177800">
              <a:buFont typeface="Calibri" pitchFamily="34" charset="0"/>
              <a:buChar char="−"/>
            </a:pPr>
            <a:r>
              <a:rPr lang="ru-RU" sz="2800" dirty="0" smtClean="0"/>
              <a:t>кормите </a:t>
            </a:r>
            <a:r>
              <a:rPr lang="ru-RU" sz="2800" dirty="0"/>
              <a:t>ребёнка в вертикальном положении</a:t>
            </a:r>
          </a:p>
          <a:p>
            <a:pPr marL="177800" indent="-177800">
              <a:buFont typeface="Calibri" pitchFamily="34" charset="0"/>
              <a:buChar char="−"/>
            </a:pPr>
            <a:r>
              <a:rPr lang="ru-RU" sz="2800" dirty="0" smtClean="0"/>
              <a:t>убедитесь</a:t>
            </a:r>
            <a:r>
              <a:rPr lang="ru-RU" sz="2800" dirty="0"/>
              <a:t>, что ребёнок правильно захватывает </a:t>
            </a:r>
            <a:r>
              <a:rPr lang="ru-RU" sz="2800" dirty="0" smtClean="0"/>
              <a:t>грудь,</a:t>
            </a:r>
            <a:endParaRPr lang="ru-RU" sz="2800" dirty="0"/>
          </a:p>
          <a:p>
            <a:pPr marL="177800" indent="-177800">
              <a:buFont typeface="Calibri" pitchFamily="34" charset="0"/>
              <a:buChar char="−"/>
            </a:pPr>
            <a:r>
              <a:rPr lang="ru-RU" sz="2800" dirty="0" smtClean="0"/>
              <a:t>после </a:t>
            </a:r>
            <a:r>
              <a:rPr lang="ru-RU" sz="2800" dirty="0"/>
              <a:t>каждого кормления </a:t>
            </a:r>
            <a:r>
              <a:rPr lang="ru-RU" sz="2800" dirty="0" smtClean="0"/>
              <a:t>подержать </a:t>
            </a:r>
            <a:r>
              <a:rPr lang="ru-RU" sz="2800" dirty="0"/>
              <a:t>ребёнка в вертикальном положении в течении 15 </a:t>
            </a:r>
            <a:r>
              <a:rPr lang="ru-RU" sz="2800" dirty="0" smtClean="0"/>
              <a:t>-30 </a:t>
            </a:r>
            <a:r>
              <a:rPr lang="ru-RU" sz="2800" dirty="0"/>
              <a:t>минут</a:t>
            </a:r>
          </a:p>
          <a:p>
            <a:pPr marL="177800" indent="-177800">
              <a:buFont typeface="Calibri" pitchFamily="34" charset="0"/>
              <a:buChar char="−"/>
            </a:pPr>
            <a:r>
              <a:rPr lang="ru-RU" sz="2800" dirty="0" smtClean="0"/>
              <a:t>после </a:t>
            </a:r>
            <a:r>
              <a:rPr lang="ru-RU" sz="2800" dirty="0"/>
              <a:t>кормления </a:t>
            </a:r>
            <a:r>
              <a:rPr lang="ru-RU" sz="2800" dirty="0" smtClean="0"/>
              <a:t>избегайте </a:t>
            </a:r>
            <a:r>
              <a:rPr lang="ru-RU" sz="2800" dirty="0"/>
              <a:t>резких движений</a:t>
            </a:r>
          </a:p>
          <a:p>
            <a:pPr marL="177800" indent="-177800">
              <a:buFont typeface="Calibri" pitchFamily="34" charset="0"/>
              <a:buChar char="−"/>
            </a:pPr>
            <a:r>
              <a:rPr lang="ru-RU" sz="2800" dirty="0" smtClean="0"/>
              <a:t>избегайте </a:t>
            </a:r>
            <a:r>
              <a:rPr lang="ru-RU" sz="2800" dirty="0"/>
              <a:t>давление на живот малыша. Убедитесь, что одежда ребёнка и подгузник сидят на нём не слишком тесно</a:t>
            </a:r>
          </a:p>
          <a:p>
            <a:pPr marL="177800" indent="-177800">
              <a:buFont typeface="Calibri" pitchFamily="34" charset="0"/>
              <a:buChar char="−"/>
            </a:pPr>
            <a:r>
              <a:rPr lang="ru-RU" sz="2800" dirty="0" smtClean="0"/>
              <a:t>положение </a:t>
            </a:r>
            <a:r>
              <a:rPr lang="ru-RU" sz="2800" dirty="0"/>
              <a:t>ребёнка во время сна  на боку, с приподнятым головным концом кровати</a:t>
            </a:r>
          </a:p>
          <a:p>
            <a:pPr marL="177800" indent="-177800">
              <a:buFont typeface="Calibri" pitchFamily="34" charset="0"/>
              <a:buChar char="−"/>
            </a:pPr>
            <a:r>
              <a:rPr lang="ru-RU" sz="2800" dirty="0" smtClean="0"/>
              <a:t>если мама кормит </a:t>
            </a:r>
            <a:r>
              <a:rPr lang="ru-RU" sz="2800" dirty="0"/>
              <a:t>грудью, </a:t>
            </a:r>
            <a:r>
              <a:rPr lang="ru-RU" sz="2800" dirty="0" smtClean="0"/>
              <a:t>исключить </a:t>
            </a:r>
            <a:r>
              <a:rPr lang="ru-RU" sz="2800" dirty="0"/>
              <a:t>из </a:t>
            </a:r>
            <a:r>
              <a:rPr lang="ru-RU" sz="2800" dirty="0" smtClean="0"/>
              <a:t>рациона цельное молоко.</a:t>
            </a:r>
            <a:endParaRPr lang="ru-RU" sz="2800" dirty="0"/>
          </a:p>
          <a:p>
            <a:pPr marL="438150" indent="-342900">
              <a:spcBef>
                <a:spcPts val="600"/>
              </a:spcBef>
              <a:buFont typeface="+mj-lt"/>
              <a:buAutoNum type="arabicPeriod"/>
            </a:pPr>
            <a:endParaRPr lang="ru-RU" sz="1500" dirty="0" smtClean="0">
              <a:latin typeface="+mn-lt"/>
            </a:endParaRPr>
          </a:p>
          <a:p>
            <a:pPr marL="438150" indent="-342900">
              <a:spcBef>
                <a:spcPts val="600"/>
              </a:spcBef>
              <a:buFont typeface="+mj-lt"/>
              <a:buAutoNum type="arabicPeriod"/>
            </a:pPr>
            <a:endParaRPr lang="ru-RU" sz="1500" dirty="0" smtClean="0">
              <a:latin typeface="+mn-lt"/>
            </a:endParaRPr>
          </a:p>
          <a:p>
            <a:pPr marL="438150" indent="-342900">
              <a:spcBef>
                <a:spcPts val="600"/>
              </a:spcBef>
              <a:buFont typeface="+mj-lt"/>
              <a:buAutoNum type="arabicPeriod"/>
            </a:pPr>
            <a:endParaRPr lang="ru-RU" sz="1500" dirty="0" smtClean="0">
              <a:latin typeface="+mn-lt"/>
            </a:endParaRPr>
          </a:p>
          <a:p>
            <a:pPr marL="438150" indent="-342900">
              <a:spcBef>
                <a:spcPts val="600"/>
              </a:spcBef>
              <a:buFont typeface="+mj-lt"/>
              <a:buAutoNum type="arabicPeriod"/>
            </a:pPr>
            <a:endParaRPr lang="ru-RU" sz="150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55172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61764" y="547077"/>
            <a:ext cx="8079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Что можно сделать и тем самым помочь малышу:</a:t>
            </a:r>
          </a:p>
        </p:txBody>
      </p:sp>
      <p:sp>
        <p:nvSpPr>
          <p:cNvPr id="24" name="Прямоугольник 4"/>
          <p:cNvSpPr>
            <a:spLocks noChangeArrowheads="1"/>
          </p:cNvSpPr>
          <p:nvPr/>
        </p:nvSpPr>
        <p:spPr bwMode="auto">
          <a:xfrm>
            <a:off x="1763688" y="44624"/>
            <a:ext cx="56886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zh-CN" sz="3600" b="1" kern="0" dirty="0" smtClean="0">
                <a:solidFill>
                  <a:srgbClr val="752B29"/>
                </a:solidFill>
                <a:latin typeface="Calibri"/>
                <a:cs typeface="Arial" pitchFamily="34" charset="0"/>
              </a:rPr>
              <a:t>Срыгивания.</a:t>
            </a:r>
            <a:endParaRPr lang="ru-RU" altLang="zh-CN" sz="3600" b="1" kern="0" dirty="0">
              <a:solidFill>
                <a:srgbClr val="752B29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0"/>
            <a:ext cx="241141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61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altLang="zh-CN" b="1" kern="0" dirty="0">
                <a:solidFill>
                  <a:srgbClr val="FA9500"/>
                </a:solidFill>
                <a:cs typeface="Arial" pitchFamily="34" charset="0"/>
              </a:rPr>
              <a:t>При выборе смеси необходимо обратить внимание на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856984" cy="514955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загуститель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. </a:t>
            </a:r>
            <a:endParaRPr lang="ru-RU" sz="2800" dirty="0" smtClean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  <a:p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Наиболее 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</a:rPr>
              <a:t>физиологично использование крахмала в качестве загустителя. Добавление оптимального количества крахмала помогает уменьшить срыгивание, сохраняя калорийность пищи и количество углеводов на уровне, соответствующем наиболее современным рекомендациям педиатров.</a:t>
            </a:r>
          </a:p>
          <a:p>
            <a:endParaRPr lang="ru-RU" sz="2800" dirty="0" smtClean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  <a:p>
            <a:pPr lvl="0"/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Смесь 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</a:rPr>
              <a:t>содержащая расщеплённый белок (умеренный гидролиз) из желудка эвакуируется так быстро, как грудное молоко. Это позволяет быстро снизить давление внутри желудка. </a:t>
            </a:r>
          </a:p>
          <a:p>
            <a:endParaRPr lang="ru-RU" sz="28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  <a:p>
            <a:pPr lvl="0"/>
            <a:endParaRPr lang="ru-RU" altLang="zh-CN" sz="2800" b="1" kern="0" dirty="0">
              <a:solidFill>
                <a:srgbClr val="FA9500"/>
              </a:solidFill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7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N_Specialities_PPP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1"/>
            <a:ext cx="10188624" cy="707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04864"/>
            <a:ext cx="2016224" cy="2304256"/>
          </a:xfrm>
          <a:prstGeom prst="rect">
            <a:avLst/>
          </a:prstGeom>
        </p:spPr>
      </p:pic>
      <p:pic>
        <p:nvPicPr>
          <p:cNvPr id="3074" name="Picture 2" descr="C:\Users\надежда\Documents\Scanned Documents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13" y="220486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23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57158" y="1643050"/>
            <a:ext cx="2289572" cy="3083778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60B11F"/>
                </a:solidFill>
                <a:latin typeface="Times New Roman" pitchFamily="18" charset="0"/>
                <a:cs typeface="Times New Roman" pitchFamily="18" charset="0"/>
              </a:rPr>
              <a:t>Уникальные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err="1" smtClean="0">
                <a:solidFill>
                  <a:srgbClr val="60B11F"/>
                </a:solidFill>
                <a:latin typeface="Times New Roman" pitchFamily="18" charset="0"/>
                <a:cs typeface="Times New Roman" pitchFamily="18" charset="0"/>
              </a:rPr>
              <a:t>лактобактерии</a:t>
            </a:r>
            <a:r>
              <a:rPr lang="ru-RU" b="1" dirty="0" smtClean="0">
                <a:solidFill>
                  <a:srgbClr val="60B1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60B11F"/>
                </a:solidFill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en-US" b="1" dirty="0" err="1" smtClean="0">
                <a:solidFill>
                  <a:srgbClr val="60B11F"/>
                </a:solidFill>
                <a:latin typeface="Times New Roman" pitchFamily="18" charset="0"/>
                <a:cs typeface="Times New Roman" pitchFamily="18" charset="0"/>
              </a:rPr>
              <a:t>reuteri</a:t>
            </a:r>
            <a:endParaRPr lang="en-US" b="1" dirty="0" smtClean="0">
              <a:solidFill>
                <a:srgbClr val="60B11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обладают доказанной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эффективностью при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срыгиваниях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коликах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запорах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4786322"/>
            <a:ext cx="2289572" cy="19409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err="1" smtClean="0">
                <a:solidFill>
                  <a:srgbClr val="60B11F"/>
                </a:solidFill>
                <a:latin typeface="Times New Roman" pitchFamily="18" charset="0"/>
                <a:cs typeface="Times New Roman" pitchFamily="18" charset="0"/>
              </a:rPr>
              <a:t>Пребиотики</a:t>
            </a:r>
            <a:r>
              <a:rPr lang="ru-RU" b="1" dirty="0" smtClean="0">
                <a:solidFill>
                  <a:srgbClr val="60B11F"/>
                </a:solidFill>
                <a:latin typeface="Times New Roman" pitchFamily="18" charset="0"/>
                <a:cs typeface="Times New Roman" pitchFamily="18" charset="0"/>
              </a:rPr>
              <a:t> ГОС/ФОС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помогают формированию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регулярного мягкого стула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4209" y="1719920"/>
            <a:ext cx="2547392" cy="22474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60B11F"/>
                </a:solidFill>
                <a:latin typeface="Times New Roman" pitchFamily="18" charset="0"/>
                <a:cs typeface="Times New Roman" pitchFamily="18" charset="0"/>
              </a:rPr>
              <a:t>Уникальный 100%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60B11F"/>
                </a:solidFill>
                <a:latin typeface="Times New Roman" pitchFamily="18" charset="0"/>
                <a:cs typeface="Times New Roman" pitchFamily="18" charset="0"/>
              </a:rPr>
              <a:t>сывороточный частично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60B11F"/>
                </a:solidFill>
                <a:latin typeface="Times New Roman" pitchFamily="18" charset="0"/>
                <a:cs typeface="Times New Roman" pitchFamily="18" charset="0"/>
              </a:rPr>
              <a:t>гидролизованный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60B11F"/>
                </a:solidFill>
                <a:latin typeface="Times New Roman" pitchFamily="18" charset="0"/>
                <a:cs typeface="Times New Roman" pitchFamily="18" charset="0"/>
              </a:rPr>
              <a:t>белок </a:t>
            </a:r>
            <a:r>
              <a:rPr lang="en-US" b="1" dirty="0" smtClean="0">
                <a:solidFill>
                  <a:srgbClr val="60B11F"/>
                </a:solidFill>
                <a:latin typeface="Times New Roman" pitchFamily="18" charset="0"/>
                <a:cs typeface="Times New Roman" pitchFamily="18" charset="0"/>
              </a:rPr>
              <a:t>OPTIPRO</a:t>
            </a:r>
            <a:r>
              <a:rPr lang="en-US" b="1" dirty="0">
                <a:solidFill>
                  <a:srgbClr val="60B11F"/>
                </a:solidFill>
                <a:latin typeface="Times New Roman" pitchFamily="18" charset="0"/>
                <a:cs typeface="Times New Roman" pitchFamily="18" charset="0"/>
              </a:rPr>
              <a:t>® </a:t>
            </a:r>
            <a:r>
              <a:rPr lang="en-US" b="1" dirty="0" smtClean="0">
                <a:solidFill>
                  <a:srgbClr val="60B11F"/>
                </a:solidFill>
                <a:latin typeface="Times New Roman" pitchFamily="18" charset="0"/>
                <a:cs typeface="Times New Roman" pitchFamily="18" charset="0"/>
              </a:rPr>
              <a:t>HA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легко усваивается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4997" y="4655398"/>
            <a:ext cx="2156603" cy="19409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60B11F"/>
                </a:solidFill>
                <a:latin typeface="Times New Roman" pitchFamily="18" charset="0"/>
                <a:cs typeface="Times New Roman" pitchFamily="18" charset="0"/>
              </a:rPr>
              <a:t>Сниженное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60B11F"/>
                </a:solidFill>
                <a:latin typeface="Times New Roman" pitchFamily="18" charset="0"/>
                <a:cs typeface="Times New Roman" pitchFamily="18" charset="0"/>
              </a:rPr>
              <a:t>содержание лактозы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уменьшает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газообразование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кишечнике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4786322"/>
            <a:ext cx="2289572" cy="194095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60B11F"/>
                </a:solidFill>
                <a:latin typeface="Times New Roman" pitchFamily="18" charset="0"/>
                <a:cs typeface="Times New Roman" pitchFamily="18" charset="0"/>
              </a:rPr>
              <a:t>Картофельный крахмал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повышает вязкость, чтобы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уменьшить срыгивания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5720" y="188640"/>
            <a:ext cx="8705880" cy="137701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NAN® Тройной комфорт — комплексное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решение колик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срыгиваний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запоров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357430"/>
            <a:ext cx="3196924" cy="237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" y="-27384"/>
            <a:ext cx="9138516" cy="686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4"/>
          <a:stretch/>
        </p:blipFill>
        <p:spPr bwMode="auto">
          <a:xfrm>
            <a:off x="-69279" y="857250"/>
            <a:ext cx="914400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0865" y="155172"/>
            <a:ext cx="9144000" cy="7020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45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n-US" sz="2800" b="1" dirty="0">
                <a:latin typeface="Calibri" pitchFamily="34" charset="0"/>
                <a:cs typeface="Arial" pitchFamily="34" charset="0"/>
              </a:rPr>
              <a:t>NESTOGEN® 1</a:t>
            </a:r>
            <a:r>
              <a:rPr lang="ru-RU" sz="2800" b="1" dirty="0">
                <a:latin typeface="Calibri" pitchFamily="34" charset="0"/>
                <a:cs typeface="Arial" pitchFamily="34" charset="0"/>
              </a:rPr>
              <a:t>, 2, 3 и 4   350 и 700 г      и      </a:t>
            </a:r>
          </a:p>
          <a:p>
            <a:pPr algn="ctr">
              <a:defRPr/>
            </a:pPr>
            <a:r>
              <a:rPr lang="en-US" sz="2800" b="1" dirty="0">
                <a:latin typeface="Calibri" pitchFamily="34" charset="0"/>
                <a:cs typeface="Arial" pitchFamily="34" charset="0"/>
              </a:rPr>
              <a:t>NESTOGEN </a:t>
            </a:r>
            <a:r>
              <a:rPr lang="ru-RU" sz="2800" b="1" dirty="0" err="1">
                <a:latin typeface="Calibri" pitchFamily="34" charset="0"/>
                <a:cs typeface="Arial" pitchFamily="34" charset="0"/>
              </a:rPr>
              <a:t>Низколактозный</a:t>
            </a:r>
            <a:endParaRPr lang="ru-RU" sz="2800" b="1" dirty="0"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1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3</a:t>
            </a:r>
            <a:r>
              <a:rPr lang="en-US" sz="21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50 </a:t>
            </a:r>
            <a:r>
              <a:rPr lang="ru-RU" sz="21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и 700 г</a:t>
            </a:r>
            <a:endParaRPr lang="en-US" sz="2100" b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80" y="2150752"/>
            <a:ext cx="1863366" cy="17983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34" y="2101464"/>
            <a:ext cx="3190195" cy="34202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5757128"/>
            <a:ext cx="9144001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88" dirty="0">
                <a:solidFill>
                  <a:srgbClr val="034D94"/>
                </a:solidFill>
                <a:latin typeface="PFBeauSansPro-Light"/>
              </a:rPr>
              <a:t>МАТЕРИАЛ ТОЛЬКО ДЛЯ ВНУТРЕННЕГО ИСПОЛЬЗОВАНИЯ. НЕ ДЛЯ РАСПРОСТРАНЕНИЯ.</a:t>
            </a:r>
            <a:endParaRPr lang="en-US" sz="788" dirty="0">
              <a:solidFill>
                <a:srgbClr val="034D94"/>
              </a:solidFill>
              <a:latin typeface="PFBeauSansPro-Ligh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762" y="2705379"/>
            <a:ext cx="1394110" cy="21509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536" y="2163869"/>
            <a:ext cx="1843946" cy="17916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89" y="3840559"/>
            <a:ext cx="1885949" cy="17916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988" y="3846957"/>
            <a:ext cx="1840774" cy="17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1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0344" y="188640"/>
            <a:ext cx="843528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Для недоношенных детей</a:t>
            </a:r>
            <a:endParaRPr lang="ru-RU" sz="44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5652120" y="1268760"/>
            <a:ext cx="3491880" cy="4572000"/>
          </a:xfrm>
        </p:spPr>
        <p:txBody>
          <a:bodyPr/>
          <a:lstStyle/>
          <a:p>
            <a:r>
              <a:rPr lang="ru-RU" dirty="0" smtClean="0"/>
              <a:t>С 6 месяцев корректированного возраста</a:t>
            </a:r>
            <a:endParaRPr lang="ru-RU" dirty="0"/>
          </a:p>
        </p:txBody>
      </p:sp>
      <p:pic>
        <p:nvPicPr>
          <p:cNvPr id="4098" name="Picture 2" descr="C:\Users\надежда\Documents\Scanned Documents\Без названия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4" r="12454"/>
          <a:stretch/>
        </p:blipFill>
        <p:spPr bwMode="auto">
          <a:xfrm>
            <a:off x="179512" y="1268760"/>
            <a:ext cx="279595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дежда\Documents\Scanned Documents\Без названия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3" t="3030" r="18362" b="3510"/>
          <a:stretch/>
        </p:blipFill>
        <p:spPr bwMode="auto">
          <a:xfrm>
            <a:off x="6012160" y="2778369"/>
            <a:ext cx="2669631" cy="407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надежда\Documents\Scanned Documents\Без названия (3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 r="13077" b="11364"/>
          <a:stretch/>
        </p:blipFill>
        <p:spPr bwMode="auto">
          <a:xfrm>
            <a:off x="2975466" y="2095500"/>
            <a:ext cx="2820670" cy="454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431032" y="404664"/>
          <a:ext cx="8712968" cy="1659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6259" name="Picture 2" descr="http://im0-tub.yandex.net/i?id=252341886-26-7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92375"/>
            <a:ext cx="6913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2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Естественное вскармливание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12968" cy="518457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– </a:t>
            </a:r>
            <a:r>
              <a:rPr lang="ru-RU" dirty="0" smtClean="0"/>
              <a:t>это питание детей грудного возраста материнским молоком из груди матери и введение прикорма с 4-6 месяцев. </a:t>
            </a:r>
          </a:p>
          <a:p>
            <a:r>
              <a:rPr lang="ru-RU" dirty="0" smtClean="0"/>
              <a:t>Естественное вскармливание наиболее физиологично, так как материнское молоко по своей структуре приближается к составу тканей ребёнка. </a:t>
            </a:r>
          </a:p>
          <a:p>
            <a:r>
              <a:rPr lang="ru-RU" dirty="0" smtClean="0"/>
              <a:t>Грудное вскармливание является оптимальным комплексным методом и питания, и защиты, и стимуляции нервно-психического и интеллектуального развития ребёнка. </a:t>
            </a:r>
          </a:p>
          <a:p>
            <a:r>
              <a:rPr lang="ru-RU" b="1" dirty="0">
                <a:solidFill>
                  <a:srgbClr val="FF0000"/>
                </a:solidFill>
              </a:rPr>
              <a:t>Показатель грудного вскармливания по Самарской области (</a:t>
            </a:r>
            <a:r>
              <a:rPr lang="ru-RU" b="1" dirty="0" smtClean="0">
                <a:solidFill>
                  <a:srgbClr val="FF0000"/>
                </a:solidFill>
              </a:rPr>
              <a:t>2015 </a:t>
            </a:r>
            <a:r>
              <a:rPr lang="ru-RU" b="1" dirty="0">
                <a:solidFill>
                  <a:srgbClr val="FF0000"/>
                </a:solidFill>
              </a:rPr>
              <a:t>год)</a:t>
            </a:r>
          </a:p>
          <a:p>
            <a:r>
              <a:rPr lang="ru-RU" b="1" dirty="0">
                <a:solidFill>
                  <a:srgbClr val="FF0000"/>
                </a:solidFill>
              </a:rPr>
              <a:t>До 6 месяцев – 68,9%</a:t>
            </a:r>
          </a:p>
          <a:p>
            <a:r>
              <a:rPr lang="ru-RU" b="1" dirty="0">
                <a:solidFill>
                  <a:srgbClr val="FF0000"/>
                </a:solidFill>
              </a:rPr>
              <a:t>До года – 48,1%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784976" cy="1872208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0070C0"/>
                </a:solidFill>
              </a:rPr>
              <a:t>Грудное молоко </a:t>
            </a:r>
            <a:r>
              <a:rPr lang="ru-RU" dirty="0">
                <a:solidFill>
                  <a:srgbClr val="0070C0"/>
                </a:solidFill>
              </a:rPr>
              <a:t>– наиболее сбалансированный продукт питания,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220072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A9500"/>
                </a:solidFill>
              </a:rPr>
              <a:t>Молозиво</a:t>
            </a:r>
            <a:r>
              <a:rPr lang="ru-RU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AC33"/>
                </a:solidFill>
              </a:rPr>
              <a:t> </a:t>
            </a:r>
            <a:r>
              <a:rPr lang="ru-RU" sz="2800" dirty="0">
                <a:solidFill>
                  <a:srgbClr val="000000"/>
                </a:solidFill>
              </a:rPr>
              <a:t>- первое молоко, появляющееся у матери в первые дни после рождения ребёнка отличается по составу от </a:t>
            </a:r>
            <a:r>
              <a:rPr lang="ru-RU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A9500"/>
                </a:solidFill>
              </a:rPr>
              <a:t>Переходного молока  </a:t>
            </a:r>
            <a:r>
              <a:rPr lang="ru-RU" sz="2800" dirty="0">
                <a:solidFill>
                  <a:srgbClr val="000000"/>
                </a:solidFill>
              </a:rPr>
              <a:t>(появляется приблизительно с 4 - 5 дня жизни ребёнка до 2х - недельного возраста), а также от </a:t>
            </a:r>
            <a:r>
              <a:rPr lang="ru-RU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A9500"/>
                </a:solidFill>
              </a:rPr>
              <a:t>Зрелого грудного молока</a:t>
            </a:r>
            <a:r>
              <a:rPr lang="ru-RU" sz="2800" dirty="0">
                <a:solidFill>
                  <a:srgbClr val="000000"/>
                </a:solidFill>
              </a:rPr>
              <a:t>, которое младенец начинает получать примерно с 2 – недельного возраста. </a:t>
            </a:r>
            <a:endParaRPr lang="ru-RU" sz="2800" dirty="0" smtClean="0">
              <a:solidFill>
                <a:srgbClr val="000000"/>
              </a:solidFill>
            </a:endParaRPr>
          </a:p>
          <a:p>
            <a:r>
              <a:rPr lang="ru-RU" sz="2800" dirty="0" smtClean="0">
                <a:solidFill>
                  <a:srgbClr val="000000"/>
                </a:solidFill>
              </a:rPr>
              <a:t>Но </a:t>
            </a:r>
            <a:r>
              <a:rPr lang="ru-RU" sz="2800" dirty="0">
                <a:solidFill>
                  <a:srgbClr val="000000"/>
                </a:solidFill>
              </a:rPr>
              <a:t>даже в процессе одного кормления состав грудного молока меняется: в начале кормления</a:t>
            </a:r>
            <a:r>
              <a:rPr lang="ru-RU" sz="3600" dirty="0"/>
              <a:t> </a:t>
            </a:r>
            <a:r>
              <a:rPr lang="ru-RU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«переднее» </a:t>
            </a:r>
            <a:r>
              <a:rPr lang="ru-RU" sz="2800" dirty="0">
                <a:solidFill>
                  <a:srgbClr val="000000"/>
                </a:solidFill>
              </a:rPr>
              <a:t>богатое углеводами и  водой в конце кормления</a:t>
            </a:r>
            <a:r>
              <a:rPr lang="ru-RU" sz="3600" dirty="0"/>
              <a:t> </a:t>
            </a:r>
            <a:r>
              <a:rPr lang="ru-RU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«заднее» </a:t>
            </a:r>
            <a:r>
              <a:rPr lang="ru-RU" sz="2800" dirty="0">
                <a:solidFill>
                  <a:srgbClr val="000000"/>
                </a:solidFill>
              </a:rPr>
              <a:t>богатое </a:t>
            </a:r>
            <a:r>
              <a:rPr lang="ru-RU" sz="2800" dirty="0" smtClean="0">
                <a:solidFill>
                  <a:srgbClr val="000000"/>
                </a:solidFill>
              </a:rPr>
              <a:t>жирами и белками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(до7-8%) </a:t>
            </a:r>
            <a:r>
              <a:rPr lang="ru-RU" sz="2800" dirty="0" smtClean="0">
                <a:solidFill>
                  <a:srgbClr val="000000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15890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>Грудное </a:t>
            </a:r>
            <a:r>
              <a:rPr lang="ru-RU" sz="4400" b="1" dirty="0">
                <a:solidFill>
                  <a:srgbClr val="0070C0"/>
                </a:solidFill>
              </a:rPr>
              <a:t>молоко легко усваивается организмом ребёнка</a:t>
            </a:r>
            <a:br>
              <a:rPr lang="ru-RU" sz="4400" b="1" dirty="0">
                <a:solidFill>
                  <a:srgbClr val="0070C0"/>
                </a:solidFill>
              </a:rPr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784976" cy="4572000"/>
          </a:xfrm>
        </p:spPr>
        <p:txBody>
          <a:bodyPr/>
          <a:lstStyle/>
          <a:p>
            <a:r>
              <a:rPr lang="ru-RU" sz="3600" dirty="0"/>
              <a:t>Состоит грудное молоко </a:t>
            </a:r>
            <a:r>
              <a:rPr lang="ru-RU" sz="3600" dirty="0" smtClean="0"/>
              <a:t>на 80% из сывороточных белков альбуминов и 20% белка казеина. Поэтому оно легко </a:t>
            </a:r>
            <a:r>
              <a:rPr lang="ru-RU" sz="3600" dirty="0"/>
              <a:t>переваривается </a:t>
            </a:r>
            <a:r>
              <a:rPr lang="ru-RU" sz="3600" dirty="0" smtClean="0"/>
              <a:t>и хорошо усваивается. Общее количество</a:t>
            </a:r>
            <a:r>
              <a:rPr lang="ru-RU" sz="3600" dirty="0" smtClean="0"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ru-RU" sz="3600" i="1" dirty="0">
                <a:cs typeface="Arial" pitchFamily="34" charset="0"/>
              </a:rPr>
              <a:t> </a:t>
            </a:r>
            <a:r>
              <a:rPr lang="ru-RU" sz="3600" i="1" dirty="0" smtClean="0">
                <a:cs typeface="Arial" pitchFamily="34" charset="0"/>
              </a:rPr>
              <a:t>   </a:t>
            </a:r>
            <a:r>
              <a:rPr lang="ru-RU" sz="3600" i="1" dirty="0" smtClean="0"/>
              <a:t>белка </a:t>
            </a:r>
            <a:r>
              <a:rPr lang="ru-RU" altLang="ja-JP" sz="3600" i="1" dirty="0">
                <a:cs typeface="Arial" pitchFamily="34" charset="0"/>
              </a:rPr>
              <a:t>(0,9 – 1,1 гр. на 100мл</a:t>
            </a:r>
            <a:r>
              <a:rPr lang="ru-RU" altLang="ja-JP" sz="3600" i="1" dirty="0" smtClean="0">
                <a:cs typeface="Arial" pitchFamily="34" charset="0"/>
              </a:rPr>
              <a:t>.)</a:t>
            </a:r>
          </a:p>
          <a:p>
            <a:pPr marL="0" indent="0">
              <a:buNone/>
            </a:pPr>
            <a:r>
              <a:rPr lang="ru-RU" sz="3600" i="1" dirty="0">
                <a:cs typeface="Arial" pitchFamily="34" charset="0"/>
              </a:rPr>
              <a:t> </a:t>
            </a:r>
            <a:r>
              <a:rPr lang="ru-RU" sz="3600" i="1" dirty="0" smtClean="0">
                <a:cs typeface="Arial" pitchFamily="34" charset="0"/>
              </a:rPr>
              <a:t>  в грудном молоке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56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2339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</a:rPr>
              <a:t>Грудное молоко усиливает природные защитные механизмы организма ребёнка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276872"/>
            <a:ext cx="8964488" cy="4581128"/>
          </a:xfrm>
        </p:spPr>
        <p:txBody>
          <a:bodyPr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200" b="1" dirty="0" smtClean="0"/>
              <a:t>Мама </a:t>
            </a:r>
            <a:r>
              <a:rPr lang="ru-RU" sz="3200" b="1" dirty="0"/>
              <a:t>делится своим иммунитетом в форме антител, содержащихся в грудном молоке. Защитными факторами являются содержащаяся в материнском молоке микрофлора представленная </a:t>
            </a:r>
            <a:r>
              <a:rPr lang="ru-RU" sz="3200" b="1" i="1" dirty="0" err="1"/>
              <a:t>бифидобактериями</a:t>
            </a:r>
            <a:r>
              <a:rPr lang="ru-RU" sz="3200" b="1" i="1" dirty="0"/>
              <a:t> и </a:t>
            </a:r>
            <a:r>
              <a:rPr lang="ru-RU" sz="3200" b="1" i="1" dirty="0" err="1"/>
              <a:t>лактобактериями</a:t>
            </a:r>
            <a:r>
              <a:rPr lang="ru-RU" sz="3200" b="1"/>
              <a:t> </a:t>
            </a:r>
            <a:r>
              <a:rPr lang="ru-RU" sz="3200" b="1" smtClean="0"/>
              <a:t>важными </a:t>
            </a:r>
            <a:r>
              <a:rPr lang="ru-RU" sz="3200" b="1" dirty="0"/>
              <a:t>для развития здоровой флоры кишечника и иммунной системы.  </a:t>
            </a: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892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209309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Грудное молоко способствует </a:t>
            </a:r>
            <a:r>
              <a:rPr lang="ru-RU" sz="4400" b="1" dirty="0">
                <a:solidFill>
                  <a:srgbClr val="0070C0"/>
                </a:solidFill>
              </a:rPr>
              <a:t>защите</a:t>
            </a:r>
            <a:r>
              <a:rPr lang="ru-RU" b="1" dirty="0">
                <a:solidFill>
                  <a:srgbClr val="0070C0"/>
                </a:solidFill>
              </a:rPr>
              <a:t> ребёнка от заболеваний</a:t>
            </a:r>
            <a:br>
              <a:rPr lang="ru-RU" b="1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507288" cy="5221560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Лейкоциты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грудного молока синтезируют интерферон. В молоке содержится большое количество макрофагов, лимфоцитов, лизоцим. Все эти факторы защищают ребёнка от воздействия возбудителей инфекции.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2800" dirty="0"/>
              <a:t>Материнское молоко защищает малыша от аллергии (прежде всего </a:t>
            </a:r>
            <a:r>
              <a:rPr lang="ru-RU" sz="2800" dirty="0" err="1"/>
              <a:t>атопического</a:t>
            </a:r>
            <a:r>
              <a:rPr lang="ru-RU" sz="2800" dirty="0"/>
              <a:t> дерматита).  Осуществляет  профилактику </a:t>
            </a:r>
            <a:r>
              <a:rPr lang="ru-RU" sz="2800" dirty="0" err="1"/>
              <a:t>кардиометаболических</a:t>
            </a:r>
            <a:r>
              <a:rPr lang="ru-RU" sz="2800" dirty="0"/>
              <a:t> заболеваний:  ожирение, повышенное артериальное давление и диабет 2-го типа.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712968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sz="4900" b="1" dirty="0">
                <a:solidFill>
                  <a:srgbClr val="0070C0"/>
                </a:solidFill>
              </a:rPr>
              <a:t>Грудное вскармливание улучшает умственное развитие ребёнка</a:t>
            </a: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44824"/>
            <a:ext cx="8856984" cy="5013176"/>
          </a:xfrm>
        </p:spPr>
        <p:txBody>
          <a:bodyPr/>
          <a:lstStyle/>
          <a:p>
            <a:r>
              <a:rPr lang="ru-RU" sz="3200" dirty="0" smtClean="0"/>
              <a:t>Оно богато </a:t>
            </a:r>
            <a:r>
              <a:rPr lang="ru-RU" sz="3200" dirty="0"/>
              <a:t>полиненасыщенными жирными кислотами с длинной цепью, такими как </a:t>
            </a:r>
            <a:r>
              <a:rPr lang="ru-RU" sz="3200" dirty="0" err="1"/>
              <a:t>докозагексаеновая</a:t>
            </a:r>
            <a:r>
              <a:rPr lang="ru-RU" sz="3200" dirty="0"/>
              <a:t> кислота, которая является компонентом серого вещества мозга и сетчатки глаза. </a:t>
            </a:r>
            <a:endParaRPr lang="ru-RU" sz="3200" dirty="0" smtClean="0"/>
          </a:p>
          <a:p>
            <a:r>
              <a:rPr lang="ru-RU" sz="3200" dirty="0" smtClean="0"/>
              <a:t>Кроме этого в грудном </a:t>
            </a:r>
          </a:p>
          <a:p>
            <a:pPr marL="0" indent="0">
              <a:buNone/>
            </a:pPr>
            <a:r>
              <a:rPr lang="ru-RU" sz="3200" dirty="0" smtClean="0"/>
              <a:t>молоке содержится уникальная  </a:t>
            </a:r>
            <a:endParaRPr lang="ru-RU" sz="3200" dirty="0"/>
          </a:p>
          <a:p>
            <a:pPr marL="0" indent="0">
              <a:buNone/>
            </a:pPr>
            <a:r>
              <a:rPr lang="ru-RU" sz="3200" dirty="0" smtClean="0"/>
              <a:t>аминокислота таурин</a:t>
            </a:r>
            <a:endParaRPr lang="ru-RU" sz="3200" dirty="0"/>
          </a:p>
        </p:txBody>
      </p:sp>
      <p:pic>
        <p:nvPicPr>
          <p:cNvPr id="4" name="Picture 2" descr="C:\Users\RUUstenkNa\Desktop\Новая папка\Позитивные дети\F0ваппав028129-Breastfeeding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3680" y="3789040"/>
            <a:ext cx="2880320" cy="2880320"/>
          </a:xfrm>
          <a:prstGeom prst="round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277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2161</TotalTime>
  <Words>1797</Words>
  <Application>Microsoft Office PowerPoint</Application>
  <PresentationFormat>Экран (4:3)</PresentationFormat>
  <Paragraphs>191</Paragraphs>
  <Slides>38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Справедливость</vt:lpstr>
      <vt:lpstr>Грудное вскармливание как фактор сохранения здоровья  ребёнка и женщины.</vt:lpstr>
      <vt:lpstr>Актуальность проблемы.</vt:lpstr>
      <vt:lpstr>Презентация PowerPoint</vt:lpstr>
      <vt:lpstr>Естественное вскармливание</vt:lpstr>
      <vt:lpstr>Грудное молоко – наиболее сбалансированный продукт питания,  </vt:lpstr>
      <vt:lpstr>   Грудное молоко легко усваивается организмом ребёнка </vt:lpstr>
      <vt:lpstr>Грудное молоко усиливает природные защитные механизмы организма ребёнка </vt:lpstr>
      <vt:lpstr>Грудное молоко способствует защите ребёнка от заболеваний </vt:lpstr>
      <vt:lpstr>  Грудное вскармливание улучшает умственное развитие ребёнка</vt:lpstr>
      <vt:lpstr>Презентация PowerPoint</vt:lpstr>
      <vt:lpstr>Презентация PowerPoint</vt:lpstr>
      <vt:lpstr>Презентация PowerPoint</vt:lpstr>
      <vt:lpstr>Почему грудное молоко – лучший выбор для матери?</vt:lpstr>
      <vt:lpstr>Презентация PowerPoint</vt:lpstr>
      <vt:lpstr>Основные правила успешного грудного вскармливания.</vt:lpstr>
      <vt:lpstr>  Положение ребенка во время кормления  </vt:lpstr>
      <vt:lpstr>Презентация PowerPoint</vt:lpstr>
      <vt:lpstr>Пошаговое прикладывание </vt:lpstr>
      <vt:lpstr>Презентация PowerPoint</vt:lpstr>
      <vt:lpstr>Положение из-под руки</vt:lpstr>
      <vt:lpstr>Искусственное вскармливание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выборе смеси необходимо обратить внимание на </vt:lpstr>
      <vt:lpstr>Презентация PowerPoint</vt:lpstr>
      <vt:lpstr>NAN® Тройной комфорт — комплексное решение колик, срыгиваний и запоров</vt:lpstr>
      <vt:lpstr>Презентация PowerPoint</vt:lpstr>
      <vt:lpstr>Презентация PowerPoint</vt:lpstr>
      <vt:lpstr>Для недоношенных детей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Вскармливание детей первого года жизни</dc:title>
  <dc:creator>Анна</dc:creator>
  <cp:lastModifiedBy>Arina</cp:lastModifiedBy>
  <cp:revision>100</cp:revision>
  <dcterms:created xsi:type="dcterms:W3CDTF">2010-12-15T18:58:19Z</dcterms:created>
  <dcterms:modified xsi:type="dcterms:W3CDTF">2017-06-13T07:51:53Z</dcterms:modified>
</cp:coreProperties>
</file>