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24" r:id="rId2"/>
    <p:sldId id="425" r:id="rId3"/>
    <p:sldId id="426" r:id="rId4"/>
    <p:sldId id="436" r:id="rId5"/>
    <p:sldId id="446" r:id="rId6"/>
    <p:sldId id="461" r:id="rId7"/>
    <p:sldId id="462" r:id="rId8"/>
    <p:sldId id="463" r:id="rId9"/>
    <p:sldId id="464" r:id="rId10"/>
    <p:sldId id="465" r:id="rId11"/>
    <p:sldId id="466" r:id="rId12"/>
    <p:sldId id="467" r:id="rId13"/>
    <p:sldId id="468" r:id="rId14"/>
    <p:sldId id="469" r:id="rId15"/>
    <p:sldId id="437" r:id="rId16"/>
    <p:sldId id="450" r:id="rId17"/>
    <p:sldId id="451" r:id="rId18"/>
    <p:sldId id="452" r:id="rId19"/>
    <p:sldId id="470" r:id="rId20"/>
    <p:sldId id="472" r:id="rId21"/>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6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100" d="100"/>
          <a:sy n="100" d="100"/>
        </p:scale>
        <p:origin x="-702"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2"/>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4" y="2"/>
            <a:ext cx="2945659" cy="496411"/>
          </a:xfrm>
          <a:prstGeom prst="rect">
            <a:avLst/>
          </a:prstGeom>
        </p:spPr>
        <p:txBody>
          <a:bodyPr vert="horz" lIns="91440" tIns="45720" rIns="91440" bIns="45720" rtlCol="0"/>
          <a:lstStyle>
            <a:lvl1pPr algn="r">
              <a:defRPr sz="1200"/>
            </a:lvl1pPr>
          </a:lstStyle>
          <a:p>
            <a:fld id="{AE0BC39A-8987-43DA-A0F9-B534022CA6BF}" type="datetimeFigureOut">
              <a:rPr lang="ru-RU" smtClean="0"/>
              <a:pPr/>
              <a:t>13.06.2017</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8"/>
            <a:ext cx="5438140" cy="446770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430093"/>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4" y="9430093"/>
            <a:ext cx="2945659" cy="496411"/>
          </a:xfrm>
          <a:prstGeom prst="rect">
            <a:avLst/>
          </a:prstGeom>
        </p:spPr>
        <p:txBody>
          <a:bodyPr vert="horz" lIns="91440" tIns="45720" rIns="91440" bIns="45720" rtlCol="0" anchor="b"/>
          <a:lstStyle>
            <a:lvl1pPr algn="r">
              <a:defRPr sz="1200"/>
            </a:lvl1pPr>
          </a:lstStyle>
          <a:p>
            <a:fld id="{252CCB84-FF8A-46DA-B095-FD4822614D40}" type="slidenum">
              <a:rPr lang="ru-RU" smtClean="0"/>
              <a:pPr/>
              <a:t>‹#›</a:t>
            </a:fld>
            <a:endParaRPr lang="ru-RU"/>
          </a:p>
        </p:txBody>
      </p:sp>
    </p:spTree>
    <p:extLst>
      <p:ext uri="{BB962C8B-B14F-4D97-AF65-F5344CB8AC3E}">
        <p14:creationId xmlns:p14="http://schemas.microsoft.com/office/powerpoint/2010/main" val="390649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40042A8-67D6-44BD-AB51-66D30943E294}" type="datetimeFigureOut">
              <a:rPr lang="ru-RU" smtClean="0"/>
              <a:pPr/>
              <a:t>13.06.2017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551119-E941-42E2-9A09-3403620EC6A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042A8-67D6-44BD-AB51-66D30943E294}" type="datetimeFigureOut">
              <a:rPr lang="ru-RU" smtClean="0"/>
              <a:pPr/>
              <a:t>13.06.2017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51119-E941-42E2-9A09-3403620EC6A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1.jpeg"/><Relationship Id="rId3" Type="http://schemas.openxmlformats.org/officeDocument/2006/relationships/image" Target="../media/image19.pn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5.pn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6.pn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5" Type="http://schemas.openxmlformats.org/officeDocument/2006/relationships/image" Target="../media/image28.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 Id="rId1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9.pn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9.png"/><Relationship Id="rId7" Type="http://schemas.openxmlformats.org/officeDocument/2006/relationships/image" Target="../media/image16.jpeg"/><Relationship Id="rId12"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45206" y="2060848"/>
            <a:ext cx="8429684" cy="2008244"/>
          </a:xfrm>
          <a:prstGeom prst="rect">
            <a:avLst/>
          </a:prstGeom>
          <a:noFill/>
          <a:ln w="76200">
            <a:noFill/>
          </a:ln>
        </p:spPr>
        <p:txBody>
          <a:bodyPr wrap="square" rtlCol="0" anchor="ctr">
            <a:noAutofit/>
          </a:bodyPr>
          <a:lstStyle/>
          <a:p>
            <a:pPr algn="ctr" eaLnBrk="0" fontAlgn="auto" hangingPunct="0">
              <a:spcBef>
                <a:spcPts val="0"/>
              </a:spcBef>
              <a:spcAft>
                <a:spcPts val="0"/>
              </a:spcAft>
              <a:defRPr/>
            </a:pPr>
            <a:r>
              <a:rPr lang="ru-RU" sz="2400" b="1" dirty="0">
                <a:solidFill>
                  <a:srgbClr val="C00000"/>
                </a:solidFill>
                <a:latin typeface="Arial" pitchFamily="34" charset="0"/>
                <a:cs typeface="Arial" pitchFamily="34" charset="0"/>
              </a:rPr>
              <a:t>ПРОФЕССИОНАЛЬНЫЙ </a:t>
            </a:r>
            <a:r>
              <a:rPr lang="ru-RU" sz="2400" b="1" dirty="0" smtClean="0">
                <a:solidFill>
                  <a:srgbClr val="C00000"/>
                </a:solidFill>
                <a:latin typeface="Arial" pitchFamily="34" charset="0"/>
                <a:cs typeface="Arial" pitchFamily="34" charset="0"/>
              </a:rPr>
              <a:t>СТАНДАРТ </a:t>
            </a:r>
          </a:p>
          <a:p>
            <a:pPr algn="ctr" eaLnBrk="0" fontAlgn="auto" hangingPunct="0">
              <a:spcBef>
                <a:spcPts val="0"/>
              </a:spcBef>
              <a:spcAft>
                <a:spcPts val="0"/>
              </a:spcAft>
              <a:defRPr/>
            </a:pPr>
            <a:r>
              <a:rPr lang="ru-RU" sz="2000" b="1" dirty="0" smtClean="0">
                <a:solidFill>
                  <a:srgbClr val="C00000"/>
                </a:solidFill>
                <a:latin typeface="Arial" pitchFamily="34" charset="0"/>
                <a:cs typeface="Arial" pitchFamily="34" charset="0"/>
              </a:rPr>
              <a:t>СПЕЦИАЛИСТА В ОБЛАСТИ ЛЕЧЕБНОГО ДЕЛА (ФЕЛЬДШЕР):</a:t>
            </a:r>
          </a:p>
          <a:p>
            <a:pPr algn="ctr" eaLnBrk="0" fontAlgn="auto" hangingPunct="0">
              <a:spcBef>
                <a:spcPts val="0"/>
              </a:spcBef>
              <a:spcAft>
                <a:spcPts val="0"/>
              </a:spcAft>
              <a:defRPr/>
            </a:pPr>
            <a:r>
              <a:rPr lang="ru-RU" sz="2400" b="1" dirty="0" smtClean="0">
                <a:solidFill>
                  <a:srgbClr val="C00000"/>
                </a:solidFill>
                <a:latin typeface="Arial" pitchFamily="34" charset="0"/>
                <a:cs typeface="Arial" pitchFamily="34" charset="0"/>
              </a:rPr>
              <a:t> </a:t>
            </a:r>
            <a:r>
              <a:rPr lang="ru-RU" b="1" dirty="0">
                <a:solidFill>
                  <a:srgbClr val="C00000"/>
                </a:solidFill>
                <a:latin typeface="Arial" pitchFamily="34" charset="0"/>
                <a:cs typeface="Arial" pitchFamily="34" charset="0"/>
              </a:rPr>
              <a:t>ЗАДАЧИ И </a:t>
            </a:r>
            <a:r>
              <a:rPr lang="ru-RU" b="1" dirty="0" smtClean="0">
                <a:solidFill>
                  <a:srgbClr val="C00000"/>
                </a:solidFill>
                <a:latin typeface="Arial" pitchFamily="34" charset="0"/>
                <a:cs typeface="Arial" pitchFamily="34" charset="0"/>
              </a:rPr>
              <a:t>ПЕРСПЕКТИВЫ ПО </a:t>
            </a:r>
            <a:r>
              <a:rPr lang="ru-RU" b="1" dirty="0">
                <a:solidFill>
                  <a:srgbClr val="C00000"/>
                </a:solidFill>
                <a:latin typeface="Arial" pitchFamily="34" charset="0"/>
                <a:cs typeface="Arial" pitchFamily="34" charset="0"/>
              </a:rPr>
              <a:t>ЕГО </a:t>
            </a:r>
            <a:r>
              <a:rPr lang="ru-RU" b="1" dirty="0" smtClean="0">
                <a:solidFill>
                  <a:srgbClr val="C00000"/>
                </a:solidFill>
                <a:latin typeface="Arial" pitchFamily="34" charset="0"/>
                <a:cs typeface="Arial" pitchFamily="34" charset="0"/>
              </a:rPr>
              <a:t>РЕАЛИЗАЦИИ</a:t>
            </a:r>
            <a:endParaRPr lang="ru-RU" sz="1600" b="1" dirty="0">
              <a:solidFill>
                <a:srgbClr val="C00000"/>
              </a:solidFill>
              <a:latin typeface="Arial" pitchFamily="34" charset="0"/>
              <a:cs typeface="Arial" pitchFamily="34" charset="0"/>
            </a:endParaRPr>
          </a:p>
        </p:txBody>
      </p:sp>
      <p:grpSp>
        <p:nvGrpSpPr>
          <p:cNvPr id="23" name="Группа 22"/>
          <p:cNvGrpSpPr/>
          <p:nvPr/>
        </p:nvGrpSpPr>
        <p:grpSpPr>
          <a:xfrm>
            <a:off x="71406" y="6011250"/>
            <a:ext cx="9001188" cy="846749"/>
            <a:chOff x="71406" y="6215082"/>
            <a:chExt cx="9001188" cy="642918"/>
          </a:xfrm>
        </p:grpSpPr>
        <p:sp>
          <p:nvSpPr>
            <p:cNvPr id="20" name="Прямоугольник 19"/>
            <p:cNvSpPr/>
            <p:nvPr/>
          </p:nvSpPr>
          <p:spPr>
            <a:xfrm>
              <a:off x="214282" y="6215082"/>
              <a:ext cx="8715436" cy="642918"/>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71406" y="6215082"/>
              <a:ext cx="71406" cy="6429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9001188" y="6215082"/>
              <a:ext cx="71406" cy="6429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8" name="Прямая соединительная линия 27"/>
          <p:cNvCxnSpPr/>
          <p:nvPr/>
        </p:nvCxnSpPr>
        <p:spPr>
          <a:xfrm>
            <a:off x="0" y="578414"/>
            <a:ext cx="3581400" cy="0"/>
          </a:xfrm>
          <a:prstGeom prst="line">
            <a:avLst/>
          </a:prstGeom>
          <a:ln w="38100" cmpd="dbl">
            <a:solidFill>
              <a:srgbClr val="006C00"/>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0" y="1447622"/>
            <a:ext cx="3581400" cy="0"/>
          </a:xfrm>
          <a:prstGeom prst="line">
            <a:avLst/>
          </a:prstGeom>
          <a:ln w="38100" cmpd="dbl">
            <a:solidFill>
              <a:srgbClr val="006C0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5562600" y="608020"/>
            <a:ext cx="3581400" cy="0"/>
          </a:xfrm>
          <a:prstGeom prst="line">
            <a:avLst/>
          </a:prstGeom>
          <a:ln w="38100" cmpd="dbl">
            <a:solidFill>
              <a:srgbClr val="006C00"/>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5562600" y="1471252"/>
            <a:ext cx="3581400" cy="0"/>
          </a:xfrm>
          <a:prstGeom prst="line">
            <a:avLst/>
          </a:prstGeom>
          <a:ln w="38100" cmpd="dbl">
            <a:solidFill>
              <a:srgbClr val="006C00"/>
            </a:solidFill>
          </a:ln>
        </p:spPr>
        <p:style>
          <a:lnRef idx="1">
            <a:schemeClr val="accent1"/>
          </a:lnRef>
          <a:fillRef idx="0">
            <a:schemeClr val="accent1"/>
          </a:fillRef>
          <a:effectRef idx="0">
            <a:schemeClr val="accent1"/>
          </a:effectRef>
          <a:fontRef idx="minor">
            <a:schemeClr val="tx1"/>
          </a:fontRef>
        </p:style>
      </p:cxnSp>
      <p:sp>
        <p:nvSpPr>
          <p:cNvPr id="39" name="Прямоугольник 38"/>
          <p:cNvSpPr/>
          <p:nvPr/>
        </p:nvSpPr>
        <p:spPr>
          <a:xfrm>
            <a:off x="219866" y="4637798"/>
            <a:ext cx="6852465" cy="1261884"/>
          </a:xfrm>
          <a:prstGeom prst="rect">
            <a:avLst/>
          </a:prstGeom>
        </p:spPr>
        <p:txBody>
          <a:bodyPr wrap="square">
            <a:spAutoFit/>
          </a:bodyPr>
          <a:lstStyle/>
          <a:p>
            <a:r>
              <a:rPr lang="ru-RU" sz="1600" b="1" dirty="0">
                <a:solidFill>
                  <a:srgbClr val="006C00"/>
                </a:solidFill>
                <a:latin typeface="Arial" pitchFamily="34" charset="0"/>
                <a:cs typeface="Arial" pitchFamily="34" charset="0"/>
              </a:rPr>
              <a:t>Ирина Анатольевна ЛЕВИНА</a:t>
            </a:r>
          </a:p>
          <a:p>
            <a:r>
              <a:rPr lang="ru-RU" sz="1200" b="1" i="1" dirty="0">
                <a:solidFill>
                  <a:srgbClr val="006C00"/>
                </a:solidFill>
                <a:latin typeface="Arial" pitchFamily="34" charset="0"/>
                <a:cs typeface="Arial" pitchFamily="34" charset="0"/>
              </a:rPr>
              <a:t>Директор ГБПОУ «Свердловский областной медицинский колледж»,</a:t>
            </a:r>
          </a:p>
          <a:p>
            <a:r>
              <a:rPr lang="ru-RU" sz="1200" b="1" i="1" dirty="0">
                <a:solidFill>
                  <a:srgbClr val="006C00"/>
                </a:solidFill>
                <a:latin typeface="Arial" pitchFamily="34" charset="0"/>
                <a:cs typeface="Arial" pitchFamily="34" charset="0"/>
              </a:rPr>
              <a:t>Главный внештатный специалист по управлению сестринской деятельностью Минздрава  РФ в </a:t>
            </a:r>
            <a:r>
              <a:rPr lang="ru-RU" sz="1200" b="1" i="1" dirty="0" err="1">
                <a:solidFill>
                  <a:srgbClr val="006C00"/>
                </a:solidFill>
                <a:latin typeface="Arial" pitchFamily="34" charset="0"/>
                <a:cs typeface="Arial" pitchFamily="34" charset="0"/>
              </a:rPr>
              <a:t>УрФО</a:t>
            </a:r>
            <a:r>
              <a:rPr lang="ru-RU" sz="1200" b="1" i="1" dirty="0">
                <a:solidFill>
                  <a:srgbClr val="006C00"/>
                </a:solidFill>
                <a:latin typeface="Arial" pitchFamily="34" charset="0"/>
                <a:cs typeface="Arial" pitchFamily="34" charset="0"/>
              </a:rPr>
              <a:t> и  Министерства здравоохранения Свердловской области </a:t>
            </a:r>
            <a:r>
              <a:rPr lang="ru-RU" sz="1200" b="1" i="1" dirty="0" smtClean="0">
                <a:solidFill>
                  <a:srgbClr val="006C00"/>
                </a:solidFill>
                <a:latin typeface="Arial" pitchFamily="34" charset="0"/>
                <a:cs typeface="Arial" pitchFamily="34" charset="0"/>
              </a:rPr>
              <a:t>,</a:t>
            </a:r>
            <a:endParaRPr lang="en-US" sz="1200" b="1" i="1" dirty="0" smtClean="0">
              <a:solidFill>
                <a:srgbClr val="006C00"/>
              </a:solidFill>
              <a:latin typeface="Arial" pitchFamily="34" charset="0"/>
              <a:cs typeface="Arial" pitchFamily="34" charset="0"/>
            </a:endParaRPr>
          </a:p>
          <a:p>
            <a:r>
              <a:rPr lang="ru-RU" sz="1200" b="1" i="1" dirty="0" smtClean="0">
                <a:solidFill>
                  <a:srgbClr val="006C00"/>
                </a:solidFill>
                <a:latin typeface="Arial" pitchFamily="34" charset="0"/>
                <a:cs typeface="Arial" pitchFamily="34" charset="0"/>
              </a:rPr>
              <a:t>Президент Ассоциации «Союз медицинских профессиональных организаций»</a:t>
            </a:r>
            <a:endParaRPr lang="en-US" sz="1200" b="1" i="1" dirty="0">
              <a:solidFill>
                <a:srgbClr val="006C00"/>
              </a:solidFill>
              <a:latin typeface="Arial" pitchFamily="34" charset="0"/>
              <a:cs typeface="Arial" pitchFamily="34" charset="0"/>
            </a:endParaRPr>
          </a:p>
          <a:p>
            <a:r>
              <a:rPr lang="ru-RU" sz="1200" b="1" i="1" dirty="0" smtClean="0">
                <a:solidFill>
                  <a:srgbClr val="006C00"/>
                </a:solidFill>
                <a:latin typeface="Arial" pitchFamily="34" charset="0"/>
                <a:cs typeface="Arial" pitchFamily="34" charset="0"/>
              </a:rPr>
              <a:t> </a:t>
            </a:r>
            <a:r>
              <a:rPr lang="ru-RU" sz="1200" b="1" i="1" dirty="0">
                <a:solidFill>
                  <a:srgbClr val="006C00"/>
                </a:solidFill>
                <a:latin typeface="Arial" pitchFamily="34" charset="0"/>
                <a:cs typeface="Arial" pitchFamily="34" charset="0"/>
              </a:rPr>
              <a:t>Заслуженный учитель России</a:t>
            </a:r>
            <a:endParaRPr lang="ru-RU" sz="1200" b="1" dirty="0">
              <a:solidFill>
                <a:srgbClr val="006C00"/>
              </a:solidFill>
              <a:latin typeface="Arial" pitchFamily="34" charset="0"/>
              <a:cs typeface="Arial" pitchFamily="34" charset="0"/>
            </a:endParaRPr>
          </a:p>
        </p:txBody>
      </p:sp>
      <p:sp>
        <p:nvSpPr>
          <p:cNvPr id="40" name="Text Box 8"/>
          <p:cNvSpPr txBox="1">
            <a:spLocks noChangeArrowheads="1"/>
          </p:cNvSpPr>
          <p:nvPr/>
        </p:nvSpPr>
        <p:spPr bwMode="auto">
          <a:xfrm>
            <a:off x="245472" y="6165304"/>
            <a:ext cx="8706157" cy="492443"/>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ru-RU" sz="2600" b="1" i="1" dirty="0">
                <a:solidFill>
                  <a:schemeClr val="bg1"/>
                </a:solidFill>
                <a:latin typeface="Arial" pitchFamily="34" charset="0"/>
                <a:cs typeface="Arial" pitchFamily="34" charset="0"/>
              </a:rPr>
              <a:t>С традициями милосердия</a:t>
            </a:r>
            <a:r>
              <a:rPr lang="ru-RU" sz="2600" b="1" dirty="0">
                <a:solidFill>
                  <a:schemeClr val="bg1"/>
                </a:solidFill>
                <a:latin typeface="Arial" pitchFamily="34" charset="0"/>
                <a:cs typeface="Arial" pitchFamily="34" charset="0"/>
              </a:rPr>
              <a:t> </a:t>
            </a:r>
            <a:r>
              <a:rPr lang="ru-RU" sz="2600" b="1" dirty="0" smtClean="0">
                <a:solidFill>
                  <a:schemeClr val="bg1"/>
                </a:solidFill>
                <a:latin typeface="Arial" pitchFamily="34" charset="0"/>
                <a:cs typeface="Arial" pitchFamily="34" charset="0"/>
              </a:rPr>
              <a:t>– В </a:t>
            </a:r>
            <a:r>
              <a:rPr lang="ru-RU" sz="2600" b="1" dirty="0">
                <a:solidFill>
                  <a:schemeClr val="bg1"/>
                </a:solidFill>
                <a:latin typeface="Arial" pitchFamily="34" charset="0"/>
                <a:cs typeface="Arial" pitchFamily="34" charset="0"/>
              </a:rPr>
              <a:t>ВЕК ИННОВАЦИЙ! </a:t>
            </a:r>
          </a:p>
        </p:txBody>
      </p:sp>
      <p:pic>
        <p:nvPicPr>
          <p:cNvPr id="41" name="Рисунок 40" descr="img899.jpg"/>
          <p:cNvPicPr>
            <a:picLocks noChangeAspect="1"/>
          </p:cNvPicPr>
          <p:nvPr/>
        </p:nvPicPr>
        <p:blipFill>
          <a:blip r:embed="rId2" cstate="print">
            <a:clrChange>
              <a:clrFrom>
                <a:srgbClr val="FFFFFF"/>
              </a:clrFrom>
              <a:clrTo>
                <a:srgbClr val="FFFFFF">
                  <a:alpha val="0"/>
                </a:srgbClr>
              </a:clrTo>
            </a:clrChange>
          </a:blip>
          <a:stretch>
            <a:fillRect/>
          </a:stretch>
        </p:blipFill>
        <p:spPr>
          <a:xfrm>
            <a:off x="7054402" y="3571876"/>
            <a:ext cx="1683548" cy="2373094"/>
          </a:xfrm>
          <a:prstGeom prst="rect">
            <a:avLst/>
          </a:prstGeom>
        </p:spPr>
      </p:pic>
      <p:pic>
        <p:nvPicPr>
          <p:cNvPr id="42"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8518" y="756872"/>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4612" y="745194"/>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2331" y="727046"/>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Рисунок 44" descr="снг.jpg"/>
          <p:cNvPicPr>
            <a:picLocks noChangeAspect="1"/>
          </p:cNvPicPr>
          <p:nvPr/>
        </p:nvPicPr>
        <p:blipFill>
          <a:blip r:embed="rId6" cstate="print"/>
          <a:stretch>
            <a:fillRect/>
          </a:stretch>
        </p:blipFill>
        <p:spPr>
          <a:xfrm>
            <a:off x="1261948" y="715314"/>
            <a:ext cx="571504" cy="571504"/>
          </a:xfrm>
          <a:prstGeom prst="rect">
            <a:avLst/>
          </a:prstGeom>
        </p:spPr>
      </p:pic>
      <p:cxnSp>
        <p:nvCxnSpPr>
          <p:cNvPr id="46" name="Прямая соединительная линия 45"/>
          <p:cNvCxnSpPr/>
          <p:nvPr/>
        </p:nvCxnSpPr>
        <p:spPr>
          <a:xfrm>
            <a:off x="0" y="578414"/>
            <a:ext cx="3581400" cy="0"/>
          </a:xfrm>
          <a:prstGeom prst="line">
            <a:avLst/>
          </a:prstGeom>
          <a:ln w="38100" cmpd="dbl">
            <a:solidFill>
              <a:srgbClr val="006C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0" y="1447622"/>
            <a:ext cx="3581400" cy="0"/>
          </a:xfrm>
          <a:prstGeom prst="line">
            <a:avLst/>
          </a:prstGeom>
          <a:ln w="38100" cmpd="dbl">
            <a:solidFill>
              <a:srgbClr val="006C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5562600" y="608020"/>
            <a:ext cx="3581400" cy="0"/>
          </a:xfrm>
          <a:prstGeom prst="line">
            <a:avLst/>
          </a:prstGeom>
          <a:ln w="38100" cmpd="dbl">
            <a:solidFill>
              <a:srgbClr val="006C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5562600" y="1471252"/>
            <a:ext cx="3581400" cy="0"/>
          </a:xfrm>
          <a:prstGeom prst="line">
            <a:avLst/>
          </a:prstGeom>
          <a:ln w="3810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50" name="Picture 4" descr="BZ_VEBLIDER15_vik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0022" y="734714"/>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51" name="Рисунок 50" descr="100 лучших.jpg"/>
          <p:cNvPicPr>
            <a:picLocks noChangeAspect="1"/>
          </p:cNvPicPr>
          <p:nvPr/>
        </p:nvPicPr>
        <p:blipFill>
          <a:blip r:embed="rId8"/>
          <a:stretch>
            <a:fillRect/>
          </a:stretch>
        </p:blipFill>
        <p:spPr>
          <a:xfrm>
            <a:off x="8489138" y="772774"/>
            <a:ext cx="571504" cy="573530"/>
          </a:xfrm>
          <a:prstGeom prst="rect">
            <a:avLst/>
          </a:prstGeom>
        </p:spPr>
      </p:pic>
      <p:pic>
        <p:nvPicPr>
          <p:cNvPr id="52" name="Рисунок 51" descr="смк.jpg"/>
          <p:cNvPicPr>
            <a:picLocks noChangeAspect="1"/>
          </p:cNvPicPr>
          <p:nvPr/>
        </p:nvPicPr>
        <p:blipFill>
          <a:blip r:embed="rId9"/>
          <a:stretch>
            <a:fillRect/>
          </a:stretch>
        </p:blipFill>
        <p:spPr>
          <a:xfrm>
            <a:off x="1857356" y="840262"/>
            <a:ext cx="726746" cy="404450"/>
          </a:xfrm>
          <a:prstGeom prst="rect">
            <a:avLst/>
          </a:prstGeom>
        </p:spPr>
      </p:pic>
      <p:pic>
        <p:nvPicPr>
          <p:cNvPr id="53" name="Рисунок 52"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697386"/>
            <a:ext cx="546363" cy="642942"/>
          </a:xfrm>
          <a:prstGeom prst="rect">
            <a:avLst/>
          </a:prstGeom>
        </p:spPr>
      </p:pic>
      <p:pic>
        <p:nvPicPr>
          <p:cNvPr id="54" name="Рисунок 53" descr="Всероссийский реестр Книга почета.jpg"/>
          <p:cNvPicPr>
            <a:picLocks noChangeAspect="1"/>
          </p:cNvPicPr>
          <p:nvPr/>
        </p:nvPicPr>
        <p:blipFill>
          <a:blip r:embed="rId11" cstate="print"/>
          <a:stretch>
            <a:fillRect/>
          </a:stretch>
        </p:blipFill>
        <p:spPr>
          <a:xfrm>
            <a:off x="613030" y="703362"/>
            <a:ext cx="630486" cy="571504"/>
          </a:xfrm>
          <a:prstGeom prst="rect">
            <a:avLst/>
          </a:prstGeom>
        </p:spPr>
      </p:pic>
      <p:pic>
        <p:nvPicPr>
          <p:cNvPr id="55" name="Рисунок 54" descr="logo.jpg"/>
          <p:cNvPicPr>
            <a:picLocks noChangeAspect="1"/>
          </p:cNvPicPr>
          <p:nvPr/>
        </p:nvPicPr>
        <p:blipFill>
          <a:blip r:embed="rId12" cstate="print"/>
          <a:stretch>
            <a:fillRect/>
          </a:stretch>
        </p:blipFill>
        <p:spPr>
          <a:xfrm>
            <a:off x="7697344" y="770611"/>
            <a:ext cx="642942" cy="581669"/>
          </a:xfrm>
          <a:prstGeom prst="rect">
            <a:avLst/>
          </a:prstGeom>
        </p:spPr>
      </p:pic>
      <p:pic>
        <p:nvPicPr>
          <p:cNvPr id="56" name="Рисунок 55" descr="logo1.jpg"/>
          <p:cNvPicPr>
            <a:picLocks noChangeAspect="1"/>
          </p:cNvPicPr>
          <p:nvPr/>
        </p:nvPicPr>
        <p:blipFill>
          <a:blip r:embed="rId13">
            <a:clrChange>
              <a:clrFrom>
                <a:srgbClr val="FFFFFE"/>
              </a:clrFrom>
              <a:clrTo>
                <a:srgbClr val="FFFFFE">
                  <a:alpha val="0"/>
                </a:srgbClr>
              </a:clrTo>
            </a:clrChange>
          </a:blip>
          <a:stretch>
            <a:fillRect/>
          </a:stretch>
        </p:blipFill>
        <p:spPr>
          <a:xfrm>
            <a:off x="3687134" y="71414"/>
            <a:ext cx="1813560" cy="2197608"/>
          </a:xfrm>
          <a:prstGeom prst="rect">
            <a:avLst/>
          </a:prstGeom>
        </p:spPr>
      </p:pic>
    </p:spTree>
    <p:extLst>
      <p:ext uri="{BB962C8B-B14F-4D97-AF65-F5344CB8AC3E}">
        <p14:creationId xmlns:p14="http://schemas.microsoft.com/office/powerpoint/2010/main" val="4220157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8"/>
          <p:cNvGrpSpPr/>
          <p:nvPr/>
        </p:nvGrpSpPr>
        <p:grpSpPr>
          <a:xfrm>
            <a:off x="5976" y="71414"/>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72559" y="12144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sp>
        <p:nvSpPr>
          <p:cNvPr id="29" name="Прямоугольник 28"/>
          <p:cNvSpPr/>
          <p:nvPr/>
        </p:nvSpPr>
        <p:spPr>
          <a:xfrm>
            <a:off x="1134738" y="222528"/>
            <a:ext cx="7786742" cy="646331"/>
          </a:xfrm>
          <a:prstGeom prst="rect">
            <a:avLst/>
          </a:prstGeom>
        </p:spPr>
        <p:txBody>
          <a:bodyPr wrap="square">
            <a:spAutoFit/>
          </a:bodyPr>
          <a:lstStyle/>
          <a:p>
            <a:pPr algn="ctr"/>
            <a:r>
              <a:rPr lang="ru-RU" b="1" dirty="0" smtClean="0">
                <a:solidFill>
                  <a:srgbClr val="C00000"/>
                </a:solidFill>
                <a:latin typeface="Arial" pitchFamily="34" charset="0"/>
                <a:cs typeface="Arial" pitchFamily="34" charset="0"/>
              </a:rPr>
              <a:t>ДОПУСК К ПРОФЕССИОНАЛЬНОЙ ДЕЯТЕЛЬНОСТИ СПЕЦИАЛИСТОВ СО </a:t>
            </a:r>
            <a:r>
              <a:rPr lang="ru-RU" b="1" dirty="0">
                <a:solidFill>
                  <a:srgbClr val="C00000"/>
                </a:solidFill>
                <a:latin typeface="Arial" pitchFamily="34" charset="0"/>
                <a:cs typeface="Arial" pitchFamily="34" charset="0"/>
              </a:rPr>
              <a:t>СРЕДНИМ МЕДИЦИНСКИМ ОБРАЗОВАНИЕМ </a:t>
            </a:r>
            <a:endParaRPr lang="ru-RU" b="1" dirty="0" smtClean="0">
              <a:solidFill>
                <a:srgbClr val="C00000"/>
              </a:solidFill>
              <a:latin typeface="Arial" pitchFamily="34" charset="0"/>
              <a:cs typeface="Arial" pitchFamily="34" charset="0"/>
            </a:endParaRPr>
          </a:p>
        </p:txBody>
      </p:sp>
      <p:sp>
        <p:nvSpPr>
          <p:cNvPr id="39" name="Прямоугольник 38"/>
          <p:cNvSpPr/>
          <p:nvPr/>
        </p:nvSpPr>
        <p:spPr>
          <a:xfrm>
            <a:off x="2500298" y="1142984"/>
            <a:ext cx="6276847" cy="830997"/>
          </a:xfrm>
          <a:prstGeom prst="rect">
            <a:avLst/>
          </a:prstGeom>
          <a:ln w="19050" cmpd="dbl">
            <a:solidFill>
              <a:srgbClr val="006600"/>
            </a:solidFill>
          </a:ln>
        </p:spPr>
        <p:txBody>
          <a:bodyPr wrap="square">
            <a:spAutoFit/>
          </a:bodyPr>
          <a:lstStyle/>
          <a:p>
            <a:pPr algn="ctr" eaLnBrk="1" hangingPunct="1"/>
            <a:r>
              <a:rPr lang="ru-RU" sz="1200" b="1" dirty="0" smtClean="0">
                <a:solidFill>
                  <a:srgbClr val="006600"/>
                </a:solidFill>
                <a:latin typeface="Arial" pitchFamily="34" charset="0"/>
                <a:cs typeface="Arial" pitchFamily="34" charset="0"/>
              </a:rPr>
              <a:t>ПРИКАЗ МИНИСТЕРСТВА ЗДРАВООХРАНЕНИЯ РФ </a:t>
            </a:r>
          </a:p>
          <a:p>
            <a:pPr algn="ctr" eaLnBrk="1" hangingPunct="1"/>
            <a:r>
              <a:rPr lang="ru-RU" sz="1200" b="1" dirty="0" smtClean="0">
                <a:solidFill>
                  <a:srgbClr val="006600"/>
                </a:solidFill>
                <a:latin typeface="Arial" pitchFamily="34" charset="0"/>
                <a:cs typeface="Arial" pitchFamily="34" charset="0"/>
              </a:rPr>
              <a:t>ОТ 10.02.2016 Г. № 83Н «ОБ УТВЕРЖДЕНИИ КВАЛИФИКАЦИОННЫХ ТРЕБОВАНИЙ К МЕДИЦИНСКИМ И ФАРМАЦЕВТИЧЕСКИМ РАБОТНИКАМ СО СРЕДНИМ МЕДИЦИНСКИМ И ФАРМАЦЕВТИЧЕСКИМ ОБРАЗОВАНИЕМ»</a:t>
            </a:r>
            <a:endParaRPr lang="ru-RU" sz="1200" b="1" dirty="0">
              <a:solidFill>
                <a:srgbClr val="006600"/>
              </a:solidFill>
              <a:latin typeface="Arial" pitchFamily="34" charset="0"/>
              <a:cs typeface="Arial" pitchFamily="34" charset="0"/>
            </a:endParaRPr>
          </a:p>
        </p:txBody>
      </p:sp>
      <p:pic>
        <p:nvPicPr>
          <p:cNvPr id="43" name="Picture 2" descr="http://disuria.ru/_ld/1/8823031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8662" y="1142984"/>
            <a:ext cx="1425250" cy="2015393"/>
          </a:xfrm>
          <a:prstGeom prst="rect">
            <a:avLst/>
          </a:prstGeom>
          <a:noFill/>
          <a:extLst>
            <a:ext uri="{909E8E84-426E-40DD-AFC4-6F175D3DCCD1}">
              <a14:hiddenFill xmlns:a14="http://schemas.microsoft.com/office/drawing/2010/main">
                <a:solidFill>
                  <a:srgbClr val="FFFFFF"/>
                </a:solidFill>
              </a14:hiddenFill>
            </a:ext>
          </a:extLst>
        </p:spPr>
      </p:pic>
      <p:sp>
        <p:nvSpPr>
          <p:cNvPr id="50" name="Прямоугольник 49"/>
          <p:cNvSpPr/>
          <p:nvPr/>
        </p:nvSpPr>
        <p:spPr>
          <a:xfrm rot="16200000">
            <a:off x="-692944" y="4193351"/>
            <a:ext cx="3814717" cy="428626"/>
          </a:xfrm>
          <a:prstGeom prst="rect">
            <a:avLst/>
          </a:prstGeom>
          <a:solidFill>
            <a:srgbClr val="008000"/>
          </a:solidFill>
          <a:ln w="38100" cmpd="dbl">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bg1"/>
                </a:solidFill>
                <a:latin typeface="Arial" pitchFamily="34" charset="0"/>
                <a:cs typeface="Arial" pitchFamily="34" charset="0"/>
              </a:rPr>
              <a:t>СПО по специальности «Лечебное дело»</a:t>
            </a:r>
            <a:endParaRPr lang="ru-RU" sz="1200" b="1" dirty="0">
              <a:solidFill>
                <a:schemeClr val="bg1"/>
              </a:solidFill>
              <a:latin typeface="Arial" pitchFamily="34" charset="0"/>
              <a:cs typeface="Arial" pitchFamily="34" charset="0"/>
            </a:endParaRPr>
          </a:p>
        </p:txBody>
      </p:sp>
      <p:graphicFrame>
        <p:nvGraphicFramePr>
          <p:cNvPr id="52" name="Таблица 51"/>
          <p:cNvGraphicFramePr>
            <a:graphicFrameLocks noGrp="1"/>
          </p:cNvGraphicFramePr>
          <p:nvPr>
            <p:extLst>
              <p:ext uri="{D42A27DB-BD31-4B8C-83A1-F6EECF244321}">
                <p14:modId xmlns:p14="http://schemas.microsoft.com/office/powerpoint/2010/main" val="1511804208"/>
              </p:ext>
            </p:extLst>
          </p:nvPr>
        </p:nvGraphicFramePr>
        <p:xfrm>
          <a:off x="1633345" y="2330574"/>
          <a:ext cx="7143800" cy="3571239"/>
        </p:xfrm>
        <a:graphic>
          <a:graphicData uri="http://schemas.openxmlformats.org/drawingml/2006/table">
            <a:tbl>
              <a:tblPr firstRow="1" bandRow="1">
                <a:tableStyleId>{5C22544A-7EE6-4342-B048-85BDC9FD1C3A}</a:tableStyleId>
              </a:tblPr>
              <a:tblGrid>
                <a:gridCol w="2381267"/>
                <a:gridCol w="555660"/>
                <a:gridCol w="4206873"/>
              </a:tblGrid>
              <a:tr h="856104">
                <a:tc>
                  <a:txBody>
                    <a:bodyPr/>
                    <a:lstStyle/>
                    <a:p>
                      <a:pPr algn="ctr"/>
                      <a:r>
                        <a:rPr lang="ru-RU" sz="1600" b="1" i="0" dirty="0" smtClean="0">
                          <a:solidFill>
                            <a:schemeClr val="tx1"/>
                          </a:solidFill>
                          <a:latin typeface="Arial" pitchFamily="34" charset="0"/>
                          <a:cs typeface="Arial" pitchFamily="34" charset="0"/>
                        </a:rPr>
                        <a:t>АКУШЕРСКОЕ ДЕЛО</a:t>
                      </a:r>
                      <a:endParaRPr lang="ru-RU" sz="1600" b="1" i="0" dirty="0">
                        <a:solidFill>
                          <a:schemeClr val="tx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ru-RU" sz="1600" b="0" i="0" dirty="0" smtClean="0">
                          <a:solidFill>
                            <a:schemeClr val="tx1"/>
                          </a:solidFill>
                          <a:latin typeface="Arial" pitchFamily="34" charset="0"/>
                          <a:cs typeface="Arial" pitchFamily="34" charset="0"/>
                        </a:rPr>
                        <a:t>ПП</a:t>
                      </a:r>
                      <a:endParaRPr lang="ru-RU" sz="1600" b="0" i="0" dirty="0">
                        <a:solidFill>
                          <a:schemeClr val="tx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38100" marR="38100" indent="0" algn="l" defTabSz="914400" rtl="0" eaLnBrk="1" fontAlgn="auto" latinLnBrk="0" hangingPunct="1">
                        <a:lnSpc>
                          <a:spcPct val="100000"/>
                        </a:lnSpc>
                        <a:spcBef>
                          <a:spcPts val="500"/>
                        </a:spcBef>
                        <a:spcAft>
                          <a:spcPts val="500"/>
                        </a:spcAft>
                        <a:buClrTx/>
                        <a:buSzTx/>
                        <a:buFontTx/>
                        <a:buNone/>
                        <a:tabLst/>
                        <a:defRPr/>
                      </a:pPr>
                      <a:r>
                        <a:rPr lang="ru-RU" sz="1400" b="0" i="0" dirty="0" smtClean="0">
                          <a:solidFill>
                            <a:schemeClr val="tx1"/>
                          </a:solidFill>
                          <a:effectLst/>
                          <a:latin typeface="Arial" pitchFamily="34" charset="0"/>
                          <a:cs typeface="Arial" pitchFamily="34" charset="0"/>
                        </a:rPr>
                        <a:t>Акушер (акушерка), старший акушер (старшая акушерка), </a:t>
                      </a:r>
                      <a:r>
                        <a:rPr lang="ru-RU" sz="1400" b="0" i="0" dirty="0" err="1" smtClean="0">
                          <a:solidFill>
                            <a:schemeClr val="tx1"/>
                          </a:solidFill>
                          <a:effectLst/>
                          <a:latin typeface="Arial" pitchFamily="34" charset="0"/>
                          <a:cs typeface="Arial" pitchFamily="34" charset="0"/>
                        </a:rPr>
                        <a:t>заведующий</a:t>
                      </a:r>
                      <a:r>
                        <a:rPr lang="ru-RU" sz="1400" i="1" dirty="0" err="1" smtClean="0">
                          <a:effectLst/>
                          <a:latin typeface="Arial" pitchFamily="34" charset="0"/>
                          <a:cs typeface="Arial" pitchFamily="34" charset="0"/>
                        </a:rPr>
                        <a:t>С</a:t>
                      </a:r>
                      <a:r>
                        <a:rPr lang="ru-RU" sz="1400" i="1" dirty="0" smtClean="0">
                          <a:effectLst/>
                          <a:latin typeface="Arial" pitchFamily="34" charset="0"/>
                          <a:cs typeface="Arial" pitchFamily="34" charset="0"/>
                        </a:rPr>
                        <a:t> учетом требований соответствующих профессиональных стандартов</a:t>
                      </a:r>
                    </a:p>
                    <a:p>
                      <a:pPr marL="38100" marR="38100" indent="0" algn="l" defTabSz="914400" rtl="0" eaLnBrk="1" fontAlgn="auto" latinLnBrk="0" hangingPunct="1">
                        <a:lnSpc>
                          <a:spcPct val="100000"/>
                        </a:lnSpc>
                        <a:spcBef>
                          <a:spcPts val="500"/>
                        </a:spcBef>
                        <a:spcAft>
                          <a:spcPts val="500"/>
                        </a:spcAft>
                        <a:buClrTx/>
                        <a:buSzTx/>
                        <a:buFontTx/>
                        <a:buNone/>
                        <a:tabLst/>
                        <a:defRPr/>
                      </a:pPr>
                      <a:r>
                        <a:rPr lang="ru-RU" sz="1400" b="0" i="0" dirty="0" smtClean="0">
                          <a:solidFill>
                            <a:schemeClr val="tx1"/>
                          </a:solidFill>
                          <a:effectLst/>
                          <a:latin typeface="Arial" pitchFamily="34" charset="0"/>
                          <a:cs typeface="Arial" pitchFamily="34" charset="0"/>
                        </a:rPr>
                        <a:t> фельдшерско-акушерским пунктом - акушер</a:t>
                      </a:r>
                      <a:endParaRPr lang="ru-RU" sz="1400" b="0" i="0" dirty="0">
                        <a:solidFill>
                          <a:schemeClr val="tx1"/>
                        </a:solidFill>
                        <a:effectLst/>
                        <a:latin typeface="Arial" pitchFamily="34" charset="0"/>
                        <a:cs typeface="Arial" pitchFamily="34"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70840">
                <a:tc>
                  <a:txBody>
                    <a:bodyPr/>
                    <a:lstStyle/>
                    <a:p>
                      <a:r>
                        <a:rPr lang="ru-RU" sz="1600" b="1" i="0" dirty="0" smtClean="0">
                          <a:latin typeface="Arial" pitchFamily="34" charset="0"/>
                          <a:cs typeface="Arial" pitchFamily="34" charset="0"/>
                        </a:rPr>
                        <a:t>СЕСТРИНСКОЕ ДЕЛО</a:t>
                      </a:r>
                      <a:endParaRPr lang="ru-RU" sz="1600" b="1" i="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lang="ru-RU" sz="1600" i="0" dirty="0" smtClean="0">
                          <a:latin typeface="Arial" pitchFamily="34" charset="0"/>
                          <a:cs typeface="Arial" pitchFamily="34" charset="0"/>
                        </a:rPr>
                        <a:t>ПП</a:t>
                      </a:r>
                      <a:endParaRPr lang="ru-RU" sz="1600" i="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38100" marR="38100">
                        <a:spcBef>
                          <a:spcPts val="500"/>
                        </a:spcBef>
                        <a:spcAft>
                          <a:spcPts val="500"/>
                        </a:spcAft>
                      </a:pPr>
                      <a:r>
                        <a:rPr lang="ru-RU" sz="1200" i="0" dirty="0" smtClean="0">
                          <a:latin typeface="Arial" pitchFamily="34" charset="0"/>
                          <a:cs typeface="Arial" pitchFamily="34" charset="0"/>
                        </a:rPr>
                        <a:t>Медицинская сестра, старшая медицинская сестра, медицинская сестра палатная (постовая), медицинская сестра процедурной, медицинская сестра перевязочной, медицинская сестра участковая, медицинская сестра приемного отделения, медицинская сестра патронажная, медицинская сестра по приему вызовов скорой медицинской помощи и передаче их выездным бригадам скорой медицинской помощи, медицинская сестра стерилизационной, заведующий фельдшерско-акушерским пунктом - медицинская сестра, заведующий здравпунктом - медицинская сестра, заведующий кабинетом медицинской профилактики - медицинская сестра</a:t>
                      </a:r>
                      <a:endParaRPr lang="ru-RU" sz="1200" i="0" dirty="0">
                        <a:effectLst/>
                        <a:latin typeface="Arial" pitchFamily="34" charset="0"/>
                        <a:cs typeface="Arial" pitchFamily="34" charset="0"/>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sp>
        <p:nvSpPr>
          <p:cNvPr id="6" name="Прямоугольник 5"/>
          <p:cNvSpPr/>
          <p:nvPr/>
        </p:nvSpPr>
        <p:spPr>
          <a:xfrm>
            <a:off x="1641286" y="5933626"/>
            <a:ext cx="7035169" cy="523220"/>
          </a:xfrm>
          <a:prstGeom prst="rect">
            <a:avLst/>
          </a:prstGeom>
        </p:spPr>
        <p:txBody>
          <a:bodyPr wrap="square">
            <a:spAutoFit/>
          </a:bodyPr>
          <a:lstStyle/>
          <a:p>
            <a:pPr algn="just"/>
            <a:r>
              <a:rPr lang="ru-RU" sz="1400" i="1" dirty="0" smtClean="0">
                <a:solidFill>
                  <a:srgbClr val="C00000"/>
                </a:solidFill>
                <a:latin typeface="Arial" panose="020B0604020202020204" pitchFamily="34" charset="0"/>
                <a:cs typeface="Arial" panose="020B0604020202020204" pitchFamily="34" charset="0"/>
              </a:rPr>
              <a:t>допуск  </a:t>
            </a:r>
            <a:r>
              <a:rPr lang="ru-RU" sz="1400" i="1" dirty="0">
                <a:solidFill>
                  <a:srgbClr val="C00000"/>
                </a:solidFill>
                <a:latin typeface="Arial" panose="020B0604020202020204" pitchFamily="34" charset="0"/>
                <a:cs typeface="Arial" panose="020B0604020202020204" pitchFamily="34" charset="0"/>
              </a:rPr>
              <a:t>к 18 </a:t>
            </a:r>
            <a:r>
              <a:rPr lang="ru-RU" sz="1400" i="1" dirty="0" smtClean="0">
                <a:solidFill>
                  <a:srgbClr val="C00000"/>
                </a:solidFill>
                <a:latin typeface="Arial" panose="020B0604020202020204" pitchFamily="34" charset="0"/>
                <a:cs typeface="Arial" panose="020B0604020202020204" pitchFamily="34" charset="0"/>
              </a:rPr>
              <a:t>специальностям </a:t>
            </a:r>
            <a:r>
              <a:rPr lang="ru-RU" sz="1400" i="1" dirty="0">
                <a:solidFill>
                  <a:srgbClr val="C00000"/>
                </a:solidFill>
                <a:latin typeface="Arial" panose="020B0604020202020204" pitchFamily="34" charset="0"/>
                <a:cs typeface="Arial" panose="020B0604020202020204" pitchFamily="34" charset="0"/>
              </a:rPr>
              <a:t>ДПО через профессиональную </a:t>
            </a:r>
            <a:r>
              <a:rPr lang="ru-RU" sz="1400" i="1" dirty="0" smtClean="0">
                <a:solidFill>
                  <a:srgbClr val="C00000"/>
                </a:solidFill>
                <a:latin typeface="Arial" panose="020B0604020202020204" pitchFamily="34" charset="0"/>
                <a:cs typeface="Arial" panose="020B0604020202020204" pitchFamily="34" charset="0"/>
              </a:rPr>
              <a:t>переподготовку  с учетом требований соответствующего профессионального стандарта</a:t>
            </a:r>
            <a:endParaRPr lang="ru-RU" sz="1400"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8"/>
          <p:cNvGrpSpPr/>
          <p:nvPr/>
        </p:nvGrpSpPr>
        <p:grpSpPr>
          <a:xfrm>
            <a:off x="5976" y="71414"/>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sp>
        <p:nvSpPr>
          <p:cNvPr id="48" name="Заголовок 1"/>
          <p:cNvSpPr txBox="1">
            <a:spLocks/>
          </p:cNvSpPr>
          <p:nvPr/>
        </p:nvSpPr>
        <p:spPr>
          <a:xfrm>
            <a:off x="1071538" y="285728"/>
            <a:ext cx="7786742" cy="536994"/>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ПОДХОДЫ К ОПРЕДЕЛЕНИЮ СОДЕРЖАНИЯ</a:t>
            </a:r>
            <a:endParaRPr kumimoji="0" lang="ru-RU" sz="3600" b="1" i="0"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53" name="Объект 2"/>
          <p:cNvSpPr txBox="1">
            <a:spLocks/>
          </p:cNvSpPr>
          <p:nvPr/>
        </p:nvSpPr>
        <p:spPr>
          <a:xfrm>
            <a:off x="1000100" y="1142984"/>
            <a:ext cx="7715304" cy="3071834"/>
          </a:xfrm>
          <a:prstGeom prst="rect">
            <a:avLst/>
          </a:prstGeom>
        </p:spPr>
        <p:txBody>
          <a:bodyPr vert="horz" lIns="91440" tIns="45720" rIns="91440" bIns="45720" rtlCol="0">
            <a:noAutofit/>
          </a:bodyPr>
          <a:lstStyle/>
          <a:p>
            <a:pPr marL="0" marR="0" lvl="0" indent="0" defTabSz="914400" rtl="0" eaLnBrk="1" fontAlgn="auto" latinLnBrk="0" hangingPunct="1">
              <a:lnSpc>
                <a:spcPct val="120000"/>
              </a:lnSpc>
              <a:spcAft>
                <a:spcPts val="0"/>
              </a:spcAft>
              <a:buClrTx/>
              <a:buSzTx/>
              <a:buFont typeface="Arial" pitchFamily="34" charset="0"/>
              <a:buNone/>
              <a:tabLst/>
              <a:defRPr/>
            </a:pPr>
            <a:r>
              <a:rPr kumimoji="0" lang="ru-RU" sz="1500" b="1" i="0" u="none" strike="noStrike" kern="1200" cap="none" spc="0" normalizeH="0" baseline="0" noProof="0" dirty="0" smtClean="0">
                <a:ln>
                  <a:noFill/>
                </a:ln>
                <a:effectLst/>
                <a:uLnTx/>
                <a:uFillTx/>
                <a:latin typeface="Arial" pitchFamily="34" charset="0"/>
                <a:cs typeface="Arial" pitchFamily="34" charset="0"/>
              </a:rPr>
              <a:t>Отбор трудовых действий, необходимых знаний и умений при описании трудовых функций в проекте ПС «Специалист в области лечебного дела (фельдшер)» осуществлялся с учетом:</a:t>
            </a:r>
          </a:p>
          <a:p>
            <a:pPr marL="0" marR="0" lvl="0" indent="0" defTabSz="914400" rtl="0" eaLnBrk="1" fontAlgn="auto" latinLnBrk="0" hangingPunct="1">
              <a:lnSpc>
                <a:spcPct val="120000"/>
              </a:lnSpc>
              <a:spcAft>
                <a:spcPts val="0"/>
              </a:spcAft>
              <a:buClrTx/>
              <a:buSzTx/>
              <a:buFont typeface="Arial" pitchFamily="34" charset="0"/>
              <a:buNone/>
              <a:tabLst/>
              <a:defRPr/>
            </a:pPr>
            <a:r>
              <a:rPr kumimoji="0" lang="ru-RU" sz="1500" b="1" i="0" u="none" strike="noStrike" kern="1200" cap="none" spc="0" normalizeH="0" baseline="0" noProof="0" dirty="0" smtClean="0">
                <a:ln>
                  <a:noFill/>
                </a:ln>
                <a:effectLst/>
                <a:uLnTx/>
                <a:uFillTx/>
                <a:latin typeface="Arial" pitchFamily="34" charset="0"/>
                <a:cs typeface="Arial" pitchFamily="34" charset="0"/>
              </a:rPr>
              <a:t>- нормативно-правовых документов, регулирующих вид профессиональной деятельности,</a:t>
            </a:r>
          </a:p>
          <a:p>
            <a:pPr marL="0" marR="0" lvl="0" indent="0" defTabSz="914400" rtl="0" eaLnBrk="1" fontAlgn="auto" latinLnBrk="0" hangingPunct="1">
              <a:lnSpc>
                <a:spcPct val="120000"/>
              </a:lnSpc>
              <a:spcAft>
                <a:spcPts val="0"/>
              </a:spcAft>
              <a:buClrTx/>
              <a:buSzTx/>
              <a:buFont typeface="Arial" pitchFamily="34" charset="0"/>
              <a:buNone/>
              <a:tabLst/>
              <a:defRPr/>
            </a:pPr>
            <a:r>
              <a:rPr kumimoji="0" lang="ru-RU" sz="1500" b="1" i="0" u="none" strike="noStrike" kern="1200" cap="none" spc="0" normalizeH="0" baseline="0" noProof="0" dirty="0" smtClean="0">
                <a:ln>
                  <a:noFill/>
                </a:ln>
                <a:effectLst/>
                <a:uLnTx/>
                <a:uFillTx/>
                <a:latin typeface="Arial" pitchFamily="34" charset="0"/>
                <a:cs typeface="Arial" pitchFamily="34" charset="0"/>
              </a:rPr>
              <a:t>- современных подходов к лечебно-диагностической деятельности, принятых в экономически развитых странах и критериев качества медицинской помощи</a:t>
            </a:r>
          </a:p>
          <a:p>
            <a:pPr marL="0" marR="0" lvl="0" indent="0" defTabSz="914400" rtl="0" eaLnBrk="1" fontAlgn="auto" latinLnBrk="0" hangingPunct="1">
              <a:lnSpc>
                <a:spcPct val="120000"/>
              </a:lnSpc>
              <a:spcAft>
                <a:spcPts val="0"/>
              </a:spcAft>
              <a:buClrTx/>
              <a:buSzTx/>
              <a:buFont typeface="Arial" pitchFamily="34" charset="0"/>
              <a:buNone/>
              <a:tabLst/>
              <a:defRPr/>
            </a:pPr>
            <a:r>
              <a:rPr kumimoji="0" lang="ru-RU" sz="1500" b="1" i="0" u="none" strike="noStrike" kern="1200" cap="none" spc="0" normalizeH="0" baseline="0" noProof="0" dirty="0" smtClean="0">
                <a:ln>
                  <a:noFill/>
                </a:ln>
                <a:effectLst/>
                <a:uLnTx/>
                <a:uFillTx/>
                <a:latin typeface="Arial" pitchFamily="34" charset="0"/>
                <a:cs typeface="Arial" pitchFamily="34" charset="0"/>
              </a:rPr>
              <a:t>- мнения профессионального сообщества фельдшеров, медицинских сестер и акушерок (работников и руководителей), преподавателей образовательных организаций профессионального образования различных регионов Российской Федерации.</a:t>
            </a:r>
            <a:endParaRPr kumimoji="0" lang="ru-RU" sz="1500" b="1" i="0" u="none" strike="noStrike" kern="1200" cap="none" spc="0" normalizeH="0" baseline="0" noProof="0" dirty="0">
              <a:ln>
                <a:noFill/>
              </a:ln>
              <a:effectLst/>
              <a:uLnTx/>
              <a:uFillTx/>
              <a:latin typeface="Arial" pitchFamily="34" charset="0"/>
              <a:cs typeface="Arial" pitchFamily="34" charset="0"/>
            </a:endParaRPr>
          </a:p>
        </p:txBody>
      </p:sp>
      <p:pic>
        <p:nvPicPr>
          <p:cNvPr id="5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3042" y="4357694"/>
            <a:ext cx="7000924" cy="192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Заголовок 1"/>
          <p:cNvSpPr txBox="1">
            <a:spLocks/>
          </p:cNvSpPr>
          <p:nvPr/>
        </p:nvSpPr>
        <p:spPr>
          <a:xfrm rot="16200000" flipH="1">
            <a:off x="488471" y="5155077"/>
            <a:ext cx="1809080" cy="357192"/>
          </a:xfrm>
          <a:prstGeom prst="rect">
            <a:avLst/>
          </a:prstGeom>
          <a:solidFill>
            <a:srgbClr val="C00000"/>
          </a:solidFill>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solidFill>
                  <a:schemeClr val="bg1"/>
                </a:solidFill>
                <a:latin typeface="Arial" pitchFamily="34" charset="0"/>
                <a:cs typeface="Arial" pitchFamily="34" charset="0"/>
              </a:rPr>
              <a:t>ПРИМЕР ЗАМЕЧАНИЙ </a:t>
            </a:r>
            <a:endParaRPr lang="ru-RU" sz="1800" b="1" dirty="0">
              <a:solidFill>
                <a:schemeClr val="bg1"/>
              </a:solidFill>
              <a:latin typeface="Arial" pitchFamily="34" charset="0"/>
              <a:cs typeface="Arial" pitchFamily="34" charset="0"/>
            </a:endParaRPr>
          </a:p>
        </p:txBody>
      </p:sp>
      <p:sp>
        <p:nvSpPr>
          <p:cNvPr id="56" name="Прямоугольник 55"/>
          <p:cNvSpPr/>
          <p:nvPr/>
        </p:nvSpPr>
        <p:spPr>
          <a:xfrm>
            <a:off x="1071538" y="4286256"/>
            <a:ext cx="7572428" cy="207170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8"/>
          <p:cNvGrpSpPr/>
          <p:nvPr/>
        </p:nvGrpSpPr>
        <p:grpSpPr>
          <a:xfrm>
            <a:off x="5976" y="71414"/>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3042" y="1214422"/>
            <a:ext cx="7072330" cy="385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1604" y="5286388"/>
            <a:ext cx="7036264" cy="114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Заголовок 1"/>
          <p:cNvSpPr txBox="1">
            <a:spLocks/>
          </p:cNvSpPr>
          <p:nvPr/>
        </p:nvSpPr>
        <p:spPr>
          <a:xfrm>
            <a:off x="1071538" y="285728"/>
            <a:ext cx="7786742" cy="536994"/>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ПОДХОДЫ К ОПРЕДЕЛЕНИЮ СОДЕРЖАНИЯ</a:t>
            </a:r>
            <a:endParaRPr kumimoji="0" lang="ru-RU" sz="3600" b="1" i="0"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50" name="Прямоугольник 49"/>
          <p:cNvSpPr/>
          <p:nvPr/>
        </p:nvSpPr>
        <p:spPr>
          <a:xfrm>
            <a:off x="1071538" y="1142984"/>
            <a:ext cx="7572428" cy="400052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52"/>
          <p:cNvSpPr/>
          <p:nvPr/>
        </p:nvSpPr>
        <p:spPr>
          <a:xfrm>
            <a:off x="1071538" y="5214950"/>
            <a:ext cx="7572428" cy="126387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Заголовок 1"/>
          <p:cNvSpPr txBox="1">
            <a:spLocks/>
          </p:cNvSpPr>
          <p:nvPr/>
        </p:nvSpPr>
        <p:spPr>
          <a:xfrm rot="16200000" flipH="1">
            <a:off x="-99041" y="2780330"/>
            <a:ext cx="3055538" cy="428627"/>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solidFill>
                  <a:schemeClr val="bg1"/>
                </a:solidFill>
                <a:latin typeface="Arial" pitchFamily="34" charset="0"/>
                <a:cs typeface="Arial" pitchFamily="34" charset="0"/>
              </a:rPr>
              <a:t>ПРИМЕР ЗАМЕЧАНИЙ </a:t>
            </a:r>
            <a:endParaRPr lang="ru-RU" sz="1800" b="1" dirty="0">
              <a:solidFill>
                <a:schemeClr val="bg1"/>
              </a:solidFill>
              <a:latin typeface="Arial" pitchFamily="34" charset="0"/>
              <a:cs typeface="Arial" pitchFamily="34" charset="0"/>
            </a:endParaRPr>
          </a:p>
        </p:txBody>
      </p:sp>
      <p:sp>
        <p:nvSpPr>
          <p:cNvPr id="54" name="Заголовок 1"/>
          <p:cNvSpPr txBox="1">
            <a:spLocks/>
          </p:cNvSpPr>
          <p:nvPr/>
        </p:nvSpPr>
        <p:spPr>
          <a:xfrm rot="16200000" flipH="1">
            <a:off x="797862" y="5631499"/>
            <a:ext cx="1261729" cy="428630"/>
          </a:xfrm>
          <a:prstGeom prst="rect">
            <a:avLst/>
          </a:prstGeom>
          <a:solidFill>
            <a:srgbClr val="C00000"/>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solidFill>
                  <a:schemeClr val="bg1"/>
                </a:solidFill>
                <a:latin typeface="Arial" pitchFamily="34" charset="0"/>
                <a:cs typeface="Arial" pitchFamily="34" charset="0"/>
              </a:rPr>
              <a:t>ПРИМЕР ЗАМЕЧАНИЙ </a:t>
            </a:r>
            <a:endParaRPr lang="ru-RU" sz="1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8"/>
          <p:cNvGrpSpPr/>
          <p:nvPr/>
        </p:nvGrpSpPr>
        <p:grpSpPr>
          <a:xfrm>
            <a:off x="5976" y="142828"/>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sp>
        <p:nvSpPr>
          <p:cNvPr id="28" name="TextBox 27"/>
          <p:cNvSpPr txBox="1"/>
          <p:nvPr/>
        </p:nvSpPr>
        <p:spPr>
          <a:xfrm>
            <a:off x="1116372" y="285728"/>
            <a:ext cx="7858180" cy="642942"/>
          </a:xfrm>
          <a:prstGeom prst="rect">
            <a:avLst/>
          </a:prstGeom>
          <a:noFill/>
          <a:ln w="76200">
            <a:noFill/>
          </a:ln>
        </p:spPr>
        <p:txBody>
          <a:bodyPr wrap="square" rtlCol="0" anchor="ctr">
            <a:noAutofit/>
          </a:bodyPr>
          <a:lstStyle/>
          <a:p>
            <a:pPr algn="ctr"/>
            <a:r>
              <a:rPr lang="ru-RU" b="1" dirty="0" smtClean="0">
                <a:solidFill>
                  <a:srgbClr val="C00000"/>
                </a:solidFill>
                <a:latin typeface="Arial" pitchFamily="34" charset="0"/>
                <a:cs typeface="Arial" pitchFamily="34" charset="0"/>
              </a:rPr>
              <a:t>НАПРАВЛЕНИЯ ПРИМЕНЕНИЯ  </a:t>
            </a:r>
            <a:r>
              <a:rPr lang="ru-RU" b="1" dirty="0">
                <a:solidFill>
                  <a:srgbClr val="C00000"/>
                </a:solidFill>
                <a:latin typeface="Arial" pitchFamily="34" charset="0"/>
                <a:cs typeface="Arial" pitchFamily="34" charset="0"/>
              </a:rPr>
              <a:t>ПРОФЕССИОНАЛЬНОГО </a:t>
            </a:r>
            <a:r>
              <a:rPr lang="ru-RU" b="1" dirty="0" smtClean="0">
                <a:solidFill>
                  <a:srgbClr val="C00000"/>
                </a:solidFill>
                <a:latin typeface="Arial" pitchFamily="34" charset="0"/>
                <a:cs typeface="Arial" pitchFamily="34" charset="0"/>
              </a:rPr>
              <a:t>СТАНДАРТА  </a:t>
            </a:r>
            <a:r>
              <a:rPr lang="ru-RU" b="1" dirty="0">
                <a:solidFill>
                  <a:srgbClr val="C00000"/>
                </a:solidFill>
                <a:latin typeface="Arial" pitchFamily="34" charset="0"/>
                <a:cs typeface="Arial" pitchFamily="34" charset="0"/>
              </a:rPr>
              <a:t>специалиста в области лечебного дела (ФЕЛЬДШЕР) </a:t>
            </a:r>
          </a:p>
        </p:txBody>
      </p:sp>
      <p:sp>
        <p:nvSpPr>
          <p:cNvPr id="31" name="Прямоугольник 30"/>
          <p:cNvSpPr/>
          <p:nvPr/>
        </p:nvSpPr>
        <p:spPr>
          <a:xfrm>
            <a:off x="1054498" y="1339390"/>
            <a:ext cx="7500990" cy="523220"/>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sz="1400" b="1" dirty="0" smtClean="0">
                <a:latin typeface="Arial" pitchFamily="34" charset="0"/>
                <a:cs typeface="Arial" pitchFamily="34" charset="0"/>
              </a:rPr>
              <a:t>Решение кадровых стратегий по управлению фельдшерами в медицинских организациях </a:t>
            </a:r>
            <a:endParaRPr lang="ru-RU" sz="1400" b="1" dirty="0">
              <a:latin typeface="Arial" pitchFamily="34" charset="0"/>
              <a:cs typeface="Arial" pitchFamily="34" charset="0"/>
            </a:endParaRPr>
          </a:p>
        </p:txBody>
      </p:sp>
      <p:sp>
        <p:nvSpPr>
          <p:cNvPr id="39" name="Прямоугольник 38"/>
          <p:cNvSpPr/>
          <p:nvPr/>
        </p:nvSpPr>
        <p:spPr>
          <a:xfrm>
            <a:off x="1035487" y="2083263"/>
            <a:ext cx="7500990" cy="954107"/>
          </a:xfrm>
          <a:prstGeom prst="rect">
            <a:avLst/>
          </a:prstGeom>
          <a:gradFill>
            <a:gsLst>
              <a:gs pos="0">
                <a:srgbClr val="C00000">
                  <a:alpha val="26000"/>
                </a:srgbClr>
              </a:gs>
              <a:gs pos="100000">
                <a:schemeClr val="bg1"/>
              </a:gs>
            </a:gsLst>
            <a:lin ang="0" scaled="0"/>
          </a:gradFill>
          <a:ln>
            <a:solidFill>
              <a:schemeClr val="tx1"/>
            </a:solidFill>
          </a:ln>
        </p:spPr>
        <p:txBody>
          <a:bodyPr wrap="square">
            <a:spAutoFit/>
          </a:bodyPr>
          <a:lstStyle/>
          <a:p>
            <a:r>
              <a:rPr lang="ru-RU" sz="1400" b="1" dirty="0" smtClean="0">
                <a:solidFill>
                  <a:srgbClr val="C00000"/>
                </a:solidFill>
                <a:latin typeface="Arial" pitchFamily="34" charset="0"/>
                <a:cs typeface="Arial" pitchFamily="34" charset="0"/>
              </a:rPr>
              <a:t>Разработка и модернизация федерального государственного образовательного стандарта по специальности «Лечебное дело» и программ дополнительного профессионального образования по специальностям» Лечебное дело», «Наркология», «Скорая и неотложная помощь»</a:t>
            </a:r>
            <a:endParaRPr lang="ru-RU" sz="1400" b="1" dirty="0">
              <a:latin typeface="Arial" pitchFamily="34" charset="0"/>
              <a:cs typeface="Arial" pitchFamily="34" charset="0"/>
            </a:endParaRPr>
          </a:p>
        </p:txBody>
      </p:sp>
      <p:sp>
        <p:nvSpPr>
          <p:cNvPr id="43" name="Прямоугольник 42"/>
          <p:cNvSpPr/>
          <p:nvPr/>
        </p:nvSpPr>
        <p:spPr>
          <a:xfrm>
            <a:off x="1022820" y="4054034"/>
            <a:ext cx="7500990" cy="523220"/>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sz="1400" b="1" dirty="0" smtClean="0">
                <a:latin typeface="Arial" pitchFamily="34" charset="0"/>
                <a:cs typeface="Arial" pitchFamily="34" charset="0"/>
              </a:rPr>
              <a:t>Разработка процедур и методов профессионально-общественной аккредитации образовательных программ в области Лечебного дела</a:t>
            </a:r>
            <a:endParaRPr lang="ru-RU" sz="1400" b="1" dirty="0">
              <a:latin typeface="Arial" pitchFamily="34" charset="0"/>
              <a:cs typeface="Arial" pitchFamily="34" charset="0"/>
            </a:endParaRPr>
          </a:p>
        </p:txBody>
      </p:sp>
      <p:sp>
        <p:nvSpPr>
          <p:cNvPr id="48" name="Прямоугольник 47"/>
          <p:cNvSpPr/>
          <p:nvPr/>
        </p:nvSpPr>
        <p:spPr>
          <a:xfrm>
            <a:off x="1020418" y="4808608"/>
            <a:ext cx="7500990" cy="523220"/>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sz="1400" b="1" dirty="0" smtClean="0">
                <a:latin typeface="Arial" pitchFamily="34" charset="0"/>
                <a:cs typeface="Arial" pitchFamily="34" charset="0"/>
              </a:rPr>
              <a:t>Определение профессиональных квалификаций, разработка оценочных средств в системе независимой оценки квалификаций фельдшера</a:t>
            </a:r>
            <a:endParaRPr lang="ru-RU" sz="1400" b="1" dirty="0">
              <a:latin typeface="Arial" pitchFamily="34" charset="0"/>
              <a:cs typeface="Arial" pitchFamily="34" charset="0"/>
            </a:endParaRPr>
          </a:p>
        </p:txBody>
      </p:sp>
      <p:sp>
        <p:nvSpPr>
          <p:cNvPr id="50" name="Прямоугольник 49"/>
          <p:cNvSpPr/>
          <p:nvPr/>
        </p:nvSpPr>
        <p:spPr>
          <a:xfrm>
            <a:off x="1028500" y="5620424"/>
            <a:ext cx="7500990" cy="523220"/>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sz="1400" b="1" dirty="0" smtClean="0">
                <a:latin typeface="Arial" pitchFamily="34" charset="0"/>
                <a:cs typeface="Arial" pitchFamily="34" charset="0"/>
              </a:rPr>
              <a:t>Выбор профессии, планирование карьерного роста, траекторий профессионального образования и обучения для обучающихся</a:t>
            </a:r>
            <a:endParaRPr lang="ru-RU" sz="1400" b="1" dirty="0">
              <a:latin typeface="Arial" pitchFamily="34" charset="0"/>
              <a:cs typeface="Arial" pitchFamily="34" charset="0"/>
            </a:endParaRPr>
          </a:p>
        </p:txBody>
      </p:sp>
      <p:sp>
        <p:nvSpPr>
          <p:cNvPr id="52" name="Прямоугольник 51"/>
          <p:cNvSpPr/>
          <p:nvPr/>
        </p:nvSpPr>
        <p:spPr>
          <a:xfrm>
            <a:off x="1020418" y="3280010"/>
            <a:ext cx="7500990" cy="523220"/>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sz="1400" b="1" dirty="0" smtClean="0">
                <a:latin typeface="Arial" pitchFamily="34" charset="0"/>
                <a:cs typeface="Arial" pitchFamily="34" charset="0"/>
              </a:rPr>
              <a:t>Разработка и реализация процедуры аккредитации специалистов со средним медицинским образованием</a:t>
            </a:r>
            <a:endParaRPr lang="ru-RU" sz="1400" b="1" dirty="0">
              <a:latin typeface="Arial" pitchFamily="34" charset="0"/>
              <a:cs typeface="Arial" pitchFamily="34" charset="0"/>
            </a:endParaRPr>
          </a:p>
        </p:txBody>
      </p:sp>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8"/>
          <p:cNvGrpSpPr/>
          <p:nvPr/>
        </p:nvGrpSpPr>
        <p:grpSpPr>
          <a:xfrm>
            <a:off x="5976" y="71414"/>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sp>
        <p:nvSpPr>
          <p:cNvPr id="28" name="TextBox 27"/>
          <p:cNvSpPr txBox="1"/>
          <p:nvPr/>
        </p:nvSpPr>
        <p:spPr>
          <a:xfrm>
            <a:off x="987113" y="214290"/>
            <a:ext cx="7942605" cy="785818"/>
          </a:xfrm>
          <a:prstGeom prst="rect">
            <a:avLst/>
          </a:prstGeom>
          <a:noFill/>
          <a:ln w="76200">
            <a:noFill/>
          </a:ln>
        </p:spPr>
        <p:txBody>
          <a:bodyPr wrap="square" rtlCol="0" anchor="ctr">
            <a:noAutofit/>
          </a:bodyPr>
          <a:lstStyle/>
          <a:p>
            <a:pPr algn="ctr"/>
            <a:r>
              <a:rPr lang="ru-RU" sz="2000" b="1" dirty="0" smtClean="0">
                <a:solidFill>
                  <a:srgbClr val="C00000"/>
                </a:solidFill>
                <a:latin typeface="Arial" pitchFamily="34" charset="0"/>
                <a:cs typeface="Arial" pitchFamily="34" charset="0"/>
              </a:rPr>
              <a:t>СИСТЕМА КЛАССИФИКАТОРОВ СОЦИАЛЬНО-ТРУДОВОЙ ИНФОРМАЦИИ  в Российской Федерации</a:t>
            </a:r>
            <a:endParaRPr lang="ru-RU" sz="2000" dirty="0" smtClean="0">
              <a:solidFill>
                <a:srgbClr val="C00000"/>
              </a:solidFill>
              <a:latin typeface="Arial" pitchFamily="34" charset="0"/>
              <a:cs typeface="Arial" pitchFamily="34" charset="0"/>
            </a:endParaRPr>
          </a:p>
        </p:txBody>
      </p:sp>
      <p:pic>
        <p:nvPicPr>
          <p:cNvPr id="31"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42519" y="4114058"/>
            <a:ext cx="3464598" cy="239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Прямоугольник 38"/>
          <p:cNvSpPr/>
          <p:nvPr/>
        </p:nvSpPr>
        <p:spPr>
          <a:xfrm>
            <a:off x="1285852" y="5386245"/>
            <a:ext cx="3786214" cy="1169551"/>
          </a:xfrm>
          <a:prstGeom prst="rect">
            <a:avLst/>
          </a:prstGeom>
        </p:spPr>
        <p:txBody>
          <a:bodyPr wrap="square">
            <a:spAutoFit/>
          </a:bodyPr>
          <a:lstStyle/>
          <a:p>
            <a:pPr algn="r"/>
            <a:r>
              <a:rPr lang="ru-RU" sz="1000" b="1" dirty="0">
                <a:latin typeface="Arial" pitchFamily="34" charset="0"/>
                <a:cs typeface="Arial" pitchFamily="34" charset="0"/>
              </a:rPr>
              <a:t>МЕТОДИЧЕСКИЕ РЕКОМЕНДАЦИИ</a:t>
            </a:r>
            <a:endParaRPr lang="ru-RU" sz="1000" dirty="0">
              <a:latin typeface="Arial" pitchFamily="34" charset="0"/>
              <a:cs typeface="Arial" pitchFamily="34" charset="0"/>
            </a:endParaRPr>
          </a:p>
          <a:p>
            <a:pPr algn="r"/>
            <a:r>
              <a:rPr lang="ru-RU" sz="1000" b="1" dirty="0">
                <a:latin typeface="Arial" pitchFamily="34" charset="0"/>
                <a:cs typeface="Arial" pitchFamily="34" charset="0"/>
              </a:rPr>
              <a:t>ПО РАЗРАБОТКЕ ОСНОВНЫХ ПРОФЕССИОНАЛЬНЫХ ОБРАЗОВАТЕЛЬНЫХ ПРОГРАММ И ДОПОЛНИТЕЛЬНЫХ ПРОФЕССИОНАЛЬНЫХ ПРОГРАММ С УЧЕТОМ</a:t>
            </a:r>
            <a:endParaRPr lang="ru-RU" sz="1000" dirty="0">
              <a:latin typeface="Arial" pitchFamily="34" charset="0"/>
              <a:cs typeface="Arial" pitchFamily="34" charset="0"/>
            </a:endParaRPr>
          </a:p>
          <a:p>
            <a:pPr algn="r"/>
            <a:r>
              <a:rPr lang="ru-RU" sz="1000" b="1" dirty="0">
                <a:latin typeface="Arial" pitchFamily="34" charset="0"/>
                <a:cs typeface="Arial" pitchFamily="34" charset="0"/>
              </a:rPr>
              <a:t>СООТВЕТСТВУЮЩИХ ПРОФЕССИОНАЛЬНЫХ </a:t>
            </a:r>
            <a:r>
              <a:rPr lang="ru-RU" sz="1000" b="1" dirty="0" smtClean="0">
                <a:latin typeface="Arial" pitchFamily="34" charset="0"/>
                <a:cs typeface="Arial" pitchFamily="34" charset="0"/>
              </a:rPr>
              <a:t>СТАНДАРТОВ (</a:t>
            </a:r>
            <a:r>
              <a:rPr lang="ru-RU" sz="1000" dirty="0">
                <a:latin typeface="Arial" pitchFamily="34" charset="0"/>
                <a:cs typeface="Arial" pitchFamily="34" charset="0"/>
              </a:rPr>
              <a:t>22 января 2015 г. N </a:t>
            </a:r>
            <a:r>
              <a:rPr lang="ru-RU" sz="1000" dirty="0" smtClean="0">
                <a:latin typeface="Arial" pitchFamily="34" charset="0"/>
                <a:cs typeface="Arial" pitchFamily="34" charset="0"/>
              </a:rPr>
              <a:t>ДЛ-1/05вн)</a:t>
            </a:r>
            <a:endParaRPr lang="ru-RU" sz="1000" dirty="0">
              <a:latin typeface="Arial" pitchFamily="34" charset="0"/>
              <a:cs typeface="Arial" pitchFamily="34" charset="0"/>
            </a:endParaRPr>
          </a:p>
          <a:p>
            <a:pPr algn="r"/>
            <a:endParaRPr lang="ru-RU" sz="1000" dirty="0">
              <a:latin typeface="Arial" pitchFamily="34" charset="0"/>
              <a:cs typeface="Arial" pitchFamily="34" charset="0"/>
            </a:endParaRPr>
          </a:p>
        </p:txBody>
      </p:sp>
      <p:graphicFrame>
        <p:nvGraphicFramePr>
          <p:cNvPr id="43" name="Таблица 42"/>
          <p:cNvGraphicFramePr>
            <a:graphicFrameLocks noGrp="1"/>
          </p:cNvGraphicFramePr>
          <p:nvPr/>
        </p:nvGraphicFramePr>
        <p:xfrm>
          <a:off x="928662" y="1188720"/>
          <a:ext cx="7715304" cy="4028439"/>
        </p:xfrm>
        <a:graphic>
          <a:graphicData uri="http://schemas.openxmlformats.org/drawingml/2006/table">
            <a:tbl>
              <a:tblPr firstRow="1" bandRow="1">
                <a:tableStyleId>{5C22544A-7EE6-4342-B048-85BDC9FD1C3A}</a:tableStyleId>
              </a:tblPr>
              <a:tblGrid>
                <a:gridCol w="3857652"/>
                <a:gridCol w="3857652"/>
              </a:tblGrid>
              <a:tr h="370840">
                <a:tc>
                  <a:txBody>
                    <a:bodyPr/>
                    <a:lstStyle/>
                    <a:p>
                      <a:r>
                        <a:rPr lang="ru-RU" sz="1400" b="1" dirty="0" smtClean="0">
                          <a:solidFill>
                            <a:srgbClr val="C00000"/>
                          </a:solidFill>
                          <a:latin typeface="Arial" pitchFamily="34" charset="0"/>
                          <a:cs typeface="Arial" pitchFamily="34" charset="0"/>
                        </a:rPr>
                        <a:t>ДЕЙСТВУЮЩАЯ СИСТЕМА</a:t>
                      </a:r>
                      <a:endParaRPr lang="ru-RU" sz="1400" dirty="0"/>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solidFill>
                            <a:srgbClr val="C00000"/>
                          </a:solidFill>
                          <a:latin typeface="Arial" pitchFamily="34" charset="0"/>
                          <a:cs typeface="Arial" pitchFamily="34" charset="0"/>
                        </a:rPr>
                        <a:t>ДОПОЛНИТЕЛЬНЫЕ ЭЛЕМЕНТЫ</a:t>
                      </a:r>
                      <a:endParaRPr lang="ru-RU" sz="1400" dirty="0"/>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r>
                        <a:rPr lang="ru-RU" sz="1400" dirty="0" smtClean="0">
                          <a:latin typeface="Arial" pitchFamily="34" charset="0"/>
                          <a:cs typeface="Arial" pitchFamily="34" charset="0"/>
                        </a:rPr>
                        <a:t>Общероссийский классификатор видов </a:t>
                      </a:r>
                    </a:p>
                    <a:p>
                      <a:r>
                        <a:rPr lang="ru-RU" sz="1400" dirty="0" smtClean="0">
                          <a:latin typeface="Arial" pitchFamily="34" charset="0"/>
                          <a:cs typeface="Arial" pitchFamily="34" charset="0"/>
                        </a:rPr>
                        <a:t>экономической деятельности (</a:t>
                      </a:r>
                      <a:r>
                        <a:rPr lang="ru-RU" sz="1400" b="1" dirty="0" smtClean="0">
                          <a:latin typeface="Arial" pitchFamily="34" charset="0"/>
                          <a:cs typeface="Arial" pitchFamily="34" charset="0"/>
                        </a:rPr>
                        <a:t>ОКВЭД</a:t>
                      </a:r>
                      <a:r>
                        <a:rPr lang="ru-RU" sz="1400" dirty="0" smtClean="0">
                          <a:latin typeface="Arial" pitchFamily="34" charset="0"/>
                          <a:cs typeface="Arial" pitchFamily="34" charset="0"/>
                        </a:rPr>
                        <a:t>)</a:t>
                      </a:r>
                      <a:endParaRPr lang="ru-RU" sz="1400"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ru-RU" sz="1400" b="1" dirty="0" smtClean="0">
                          <a:latin typeface="Arial" pitchFamily="34" charset="0"/>
                          <a:cs typeface="Arial" pitchFamily="34" charset="0"/>
                        </a:rPr>
                        <a:t>Профессиональные стандарты </a:t>
                      </a:r>
                      <a:endParaRPr lang="ru-RU" sz="1400" dirty="0"/>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r>
                        <a:rPr lang="ru-RU" sz="1400" dirty="0" smtClean="0">
                          <a:latin typeface="Arial" pitchFamily="34" charset="0"/>
                          <a:cs typeface="Arial" pitchFamily="34" charset="0"/>
                        </a:rPr>
                        <a:t>Общероссийский классификатор </a:t>
                      </a:r>
                    </a:p>
                    <a:p>
                      <a:r>
                        <a:rPr lang="ru-RU" sz="1400" dirty="0" smtClean="0">
                          <a:latin typeface="Arial" pitchFamily="34" charset="0"/>
                          <a:cs typeface="Arial" pitchFamily="34" charset="0"/>
                        </a:rPr>
                        <a:t>занятий </a:t>
                      </a:r>
                      <a:r>
                        <a:rPr lang="ru-RU" sz="1400" b="1" dirty="0" smtClean="0">
                          <a:latin typeface="Arial" pitchFamily="34" charset="0"/>
                          <a:cs typeface="Arial" pitchFamily="34" charset="0"/>
                        </a:rPr>
                        <a:t>(ОКЗ) </a:t>
                      </a:r>
                      <a:endParaRPr lang="ru-RU" sz="1400" b="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ru-RU" sz="1400" b="1" dirty="0" smtClean="0">
                          <a:latin typeface="Arial" pitchFamily="34" charset="0"/>
                          <a:cs typeface="Arial" pitchFamily="34" charset="0"/>
                        </a:rPr>
                        <a:t>Реестр профессиональных стандартов </a:t>
                      </a:r>
                      <a:endParaRPr lang="ru-RU" sz="14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ru-RU" sz="1400" dirty="0" smtClean="0">
                          <a:latin typeface="Arial" pitchFamily="34" charset="0"/>
                          <a:cs typeface="Arial" pitchFamily="34" charset="0"/>
                        </a:rPr>
                        <a:t>Единый тарифно-квалификационный</a:t>
                      </a:r>
                    </a:p>
                    <a:p>
                      <a:r>
                        <a:rPr lang="ru-RU" sz="1400" dirty="0" smtClean="0">
                          <a:latin typeface="Arial" pitchFamily="34" charset="0"/>
                          <a:cs typeface="Arial" pitchFamily="34" charset="0"/>
                        </a:rPr>
                        <a:t> справочник работ и профессий рабочих </a:t>
                      </a:r>
                    </a:p>
                    <a:p>
                      <a:r>
                        <a:rPr lang="ru-RU" sz="1400" dirty="0" smtClean="0">
                          <a:latin typeface="Arial" pitchFamily="34" charset="0"/>
                          <a:cs typeface="Arial" pitchFamily="34" charset="0"/>
                        </a:rPr>
                        <a:t>(</a:t>
                      </a:r>
                      <a:r>
                        <a:rPr lang="ru-RU" sz="1400" b="1" dirty="0" smtClean="0">
                          <a:latin typeface="Arial" pitchFamily="34" charset="0"/>
                          <a:cs typeface="Arial" pitchFamily="34" charset="0"/>
                        </a:rPr>
                        <a:t>ЕТКС</a:t>
                      </a:r>
                      <a:r>
                        <a:rPr lang="ru-RU" sz="1400" dirty="0" smtClean="0">
                          <a:latin typeface="Arial" pitchFamily="34" charset="0"/>
                          <a:cs typeface="Arial" pitchFamily="34" charset="0"/>
                        </a:rPr>
                        <a:t>)</a:t>
                      </a:r>
                      <a:endParaRPr lang="ru-RU" sz="1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ru-RU" sz="1400" dirty="0" smtClean="0">
                          <a:latin typeface="Arial" pitchFamily="34" charset="0"/>
                          <a:cs typeface="Arial" pitchFamily="34" charset="0"/>
                        </a:rPr>
                        <a:t>Сайт Минтруда России «Профессиональные стандарты» </a:t>
                      </a:r>
                      <a:r>
                        <a:rPr lang="en-US" sz="1400" dirty="0" smtClean="0">
                          <a:latin typeface="Arial" pitchFamily="34" charset="0"/>
                          <a:cs typeface="Arial" pitchFamily="34" charset="0"/>
                        </a:rPr>
                        <a:t>http://profstandart.rosmintrud.ru</a:t>
                      </a:r>
                      <a:endParaRPr lang="ru-RU" sz="14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Arial" pitchFamily="34" charset="0"/>
                          <a:cs typeface="Arial" pitchFamily="34" charset="0"/>
                        </a:rPr>
                        <a:t>Единый квалификационный справочник должностей руководителей, специалистов и других служащих (</a:t>
                      </a:r>
                      <a:r>
                        <a:rPr lang="ru-RU" sz="1400" b="1" dirty="0" smtClean="0">
                          <a:latin typeface="Arial" pitchFamily="34" charset="0"/>
                          <a:cs typeface="Arial" pitchFamily="34" charset="0"/>
                        </a:rPr>
                        <a:t>ЕКС</a:t>
                      </a:r>
                      <a:r>
                        <a:rPr lang="ru-RU" sz="1400" dirty="0" smtClean="0">
                          <a:latin typeface="Arial" pitchFamily="34" charset="0"/>
                          <a:cs typeface="Arial" pitchFamily="34" charset="0"/>
                        </a:rPr>
                        <a:t>) </a:t>
                      </a:r>
                      <a:endParaRPr lang="ru-RU" sz="1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ru-RU" sz="1400" b="1" dirty="0" smtClean="0">
                          <a:latin typeface="Arial" pitchFamily="34" charset="0"/>
                          <a:cs typeface="Arial" pitchFamily="34" charset="0"/>
                        </a:rPr>
                        <a:t>Справочник востребованных и перспективных профессий </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ru-RU" sz="1400" dirty="0" smtClean="0">
                          <a:latin typeface="Arial" pitchFamily="34" charset="0"/>
                          <a:cs typeface="Arial" pitchFamily="34" charset="0"/>
                        </a:rPr>
                        <a:t>Общероссийский классификатор профессий</a:t>
                      </a:r>
                    </a:p>
                    <a:p>
                      <a:r>
                        <a:rPr lang="ru-RU" sz="1400" dirty="0" smtClean="0">
                          <a:latin typeface="Arial" pitchFamily="34" charset="0"/>
                          <a:cs typeface="Arial" pitchFamily="34" charset="0"/>
                        </a:rPr>
                        <a:t> рабочих, должностей служащих и тарифных </a:t>
                      </a:r>
                    </a:p>
                    <a:p>
                      <a:r>
                        <a:rPr lang="ru-RU" sz="1400" dirty="0" smtClean="0">
                          <a:latin typeface="Arial" pitchFamily="34" charset="0"/>
                          <a:cs typeface="Arial" pitchFamily="34" charset="0"/>
                        </a:rPr>
                        <a:t>разрядов (</a:t>
                      </a:r>
                      <a:r>
                        <a:rPr lang="ru-RU" sz="1400" b="1" dirty="0" smtClean="0">
                          <a:latin typeface="Arial" pitchFamily="34" charset="0"/>
                          <a:cs typeface="Arial" pitchFamily="34" charset="0"/>
                        </a:rPr>
                        <a:t>ОКПДТР</a:t>
                      </a:r>
                      <a:r>
                        <a:rPr lang="ru-RU" sz="1400" dirty="0" smtClean="0">
                          <a:latin typeface="Arial" pitchFamily="34" charset="0"/>
                          <a:cs typeface="Arial" pitchFamily="34" charset="0"/>
                        </a:rPr>
                        <a:t>)</a:t>
                      </a:r>
                      <a:endParaRPr lang="ru-RU" sz="1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ru-RU" sz="14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48" name="Стрелка вправо 47"/>
          <p:cNvSpPr/>
          <p:nvPr/>
        </p:nvSpPr>
        <p:spPr>
          <a:xfrm>
            <a:off x="4500562" y="1714488"/>
            <a:ext cx="214314" cy="214314"/>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Стрелка вправо 49"/>
          <p:cNvSpPr/>
          <p:nvPr/>
        </p:nvSpPr>
        <p:spPr>
          <a:xfrm>
            <a:off x="4500562" y="2214554"/>
            <a:ext cx="214314" cy="214314"/>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Стрелка вправо 51"/>
          <p:cNvSpPr/>
          <p:nvPr/>
        </p:nvSpPr>
        <p:spPr>
          <a:xfrm>
            <a:off x="4500562" y="2714620"/>
            <a:ext cx="214314" cy="214314"/>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Стрелка вниз 52"/>
          <p:cNvSpPr/>
          <p:nvPr/>
        </p:nvSpPr>
        <p:spPr>
          <a:xfrm>
            <a:off x="6072198" y="3857628"/>
            <a:ext cx="214314" cy="214314"/>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Стрелка вниз 53"/>
          <p:cNvSpPr/>
          <p:nvPr/>
        </p:nvSpPr>
        <p:spPr>
          <a:xfrm>
            <a:off x="6786578" y="3857628"/>
            <a:ext cx="214314" cy="214314"/>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Стрелка вниз 54"/>
          <p:cNvSpPr/>
          <p:nvPr/>
        </p:nvSpPr>
        <p:spPr>
          <a:xfrm>
            <a:off x="7500958" y="3851948"/>
            <a:ext cx="214314" cy="214314"/>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975286" y="1143778"/>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1071538" y="189576"/>
            <a:ext cx="7858180" cy="785818"/>
          </a:xfrm>
          <a:prstGeom prst="rect">
            <a:avLst/>
          </a:prstGeom>
          <a:noFill/>
          <a:ln w="76200">
            <a:noFill/>
          </a:ln>
        </p:spPr>
        <p:txBody>
          <a:bodyPr wrap="square" rtlCol="0" anchor="ctr">
            <a:noAutofit/>
          </a:bodyPr>
          <a:lstStyle/>
          <a:p>
            <a:pPr algn="ctr"/>
            <a:r>
              <a:rPr lang="ru-RU" sz="2000" b="1" dirty="0" smtClean="0">
                <a:solidFill>
                  <a:srgbClr val="C00000"/>
                </a:solidFill>
                <a:latin typeface="Arial" pitchFamily="34" charset="0"/>
                <a:cs typeface="Arial" pitchFamily="34" charset="0"/>
              </a:rPr>
              <a:t>ПЛАНИРУЕМЫЕ КОНЦЕПТУАЛЬНО-СОДЕРЖАТЕЛЬНЫЕ ТРАНСФОРМАЦИИ ОБРАЗОВАТЕЛЬНОГО  СТАНДАРТА </a:t>
            </a:r>
          </a:p>
        </p:txBody>
      </p:sp>
      <p:graphicFrame>
        <p:nvGraphicFramePr>
          <p:cNvPr id="39" name="Таблица 38"/>
          <p:cNvGraphicFramePr>
            <a:graphicFrameLocks noGrp="1"/>
          </p:cNvGraphicFramePr>
          <p:nvPr>
            <p:extLst>
              <p:ext uri="{D42A27DB-BD31-4B8C-83A1-F6EECF244321}">
                <p14:modId xmlns:p14="http://schemas.microsoft.com/office/powerpoint/2010/main" val="3591766621"/>
              </p:ext>
            </p:extLst>
          </p:nvPr>
        </p:nvGraphicFramePr>
        <p:xfrm>
          <a:off x="1000101" y="1240013"/>
          <a:ext cx="7715303" cy="5544243"/>
        </p:xfrm>
        <a:graphic>
          <a:graphicData uri="http://schemas.openxmlformats.org/drawingml/2006/table">
            <a:tbl>
              <a:tblPr firstRow="1" firstCol="1" bandRow="1" bandCol="1">
                <a:tableStyleId>{5C22544A-7EE6-4342-B048-85BDC9FD1C3A}</a:tableStyleId>
              </a:tblPr>
              <a:tblGrid>
                <a:gridCol w="1207614"/>
                <a:gridCol w="1543061"/>
                <a:gridCol w="2540180"/>
                <a:gridCol w="2424448"/>
              </a:tblGrid>
              <a:tr h="349017">
                <a:tc>
                  <a:txBody>
                    <a:bodyPr/>
                    <a:lstStyle/>
                    <a:p>
                      <a:pPr algn="ctr">
                        <a:lnSpc>
                          <a:spcPct val="115000"/>
                        </a:lnSpc>
                        <a:spcAft>
                          <a:spcPts val="0"/>
                        </a:spcAft>
                      </a:pPr>
                      <a:r>
                        <a:rPr lang="ru-RU" sz="800" dirty="0" smtClean="0">
                          <a:effectLst/>
                          <a:latin typeface="Arial" pitchFamily="34" charset="0"/>
                          <a:cs typeface="Arial" pitchFamily="34" charset="0"/>
                        </a:rPr>
                        <a:t>ОТФ</a:t>
                      </a:r>
                      <a:endParaRPr lang="ru-RU" sz="8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800" dirty="0" smtClean="0">
                          <a:effectLst/>
                          <a:latin typeface="Arial" pitchFamily="34" charset="0"/>
                          <a:cs typeface="Arial" pitchFamily="34" charset="0"/>
                        </a:rPr>
                        <a:t>Трудовые</a:t>
                      </a:r>
                      <a:r>
                        <a:rPr lang="ru-RU" sz="800" baseline="0" dirty="0" smtClean="0">
                          <a:effectLst/>
                          <a:latin typeface="Arial" pitchFamily="34" charset="0"/>
                          <a:cs typeface="Arial" pitchFamily="34" charset="0"/>
                        </a:rPr>
                        <a:t> функции</a:t>
                      </a:r>
                      <a:endParaRPr lang="ru-RU" sz="8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800" dirty="0" smtClean="0">
                          <a:effectLst/>
                          <a:latin typeface="Arial" pitchFamily="34" charset="0"/>
                          <a:cs typeface="Arial" pitchFamily="34" charset="0"/>
                        </a:rPr>
                        <a:t> наименование модулей  </a:t>
                      </a:r>
                      <a:r>
                        <a:rPr lang="ru-RU" sz="800" dirty="0" err="1" smtClean="0">
                          <a:effectLst/>
                          <a:latin typeface="Arial" pitchFamily="34" charset="0"/>
                          <a:cs typeface="Arial" pitchFamily="34" charset="0"/>
                        </a:rPr>
                        <a:t>фгос</a:t>
                      </a:r>
                      <a:r>
                        <a:rPr lang="ru-RU" sz="800" dirty="0" smtClean="0">
                          <a:effectLst/>
                          <a:latin typeface="Arial" pitchFamily="34" charset="0"/>
                          <a:cs typeface="Arial" pitchFamily="34" charset="0"/>
                        </a:rPr>
                        <a:t> </a:t>
                      </a:r>
                      <a:r>
                        <a:rPr lang="ru-RU" sz="800" dirty="0" err="1" smtClean="0">
                          <a:effectLst/>
                          <a:latin typeface="Arial" pitchFamily="34" charset="0"/>
                          <a:cs typeface="Arial" pitchFamily="34" charset="0"/>
                        </a:rPr>
                        <a:t>спо</a:t>
                      </a:r>
                      <a:r>
                        <a:rPr lang="ru-RU" sz="800" dirty="0" smtClean="0">
                          <a:effectLst/>
                          <a:latin typeface="Arial" pitchFamily="34" charset="0"/>
                          <a:cs typeface="Arial" pitchFamily="34" charset="0"/>
                        </a:rPr>
                        <a:t> специальности «лечебное дело», 209г.</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800" dirty="0" smtClean="0">
                          <a:effectLst/>
                          <a:latin typeface="Arial" pitchFamily="34" charset="0"/>
                          <a:ea typeface="Calibri"/>
                          <a:cs typeface="Arial" pitchFamily="34" charset="0"/>
                        </a:rPr>
                        <a:t>Предлагаемая модель</a:t>
                      </a:r>
                      <a:r>
                        <a:rPr lang="ru-RU" sz="800" baseline="0" dirty="0" smtClean="0">
                          <a:effectLst/>
                          <a:latin typeface="Arial" pitchFamily="34" charset="0"/>
                          <a:ea typeface="Calibri"/>
                          <a:cs typeface="Arial" pitchFamily="34" charset="0"/>
                        </a:rPr>
                        <a:t> ФГОС 4 по специальности «Лечебное дело</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r>
              <a:tr h="849688">
                <a:tc rowSpan="6">
                  <a:txBody>
                    <a:bodyPr/>
                    <a:lstStyle/>
                    <a:p>
                      <a:pPr>
                        <a:lnSpc>
                          <a:spcPct val="115000"/>
                        </a:lnSpc>
                        <a:spcAft>
                          <a:spcPts val="0"/>
                        </a:spcAft>
                      </a:pPr>
                      <a:r>
                        <a:rPr lang="ru-RU" sz="800" dirty="0" smtClean="0">
                          <a:effectLst/>
                          <a:latin typeface="Arial" pitchFamily="34" charset="0"/>
                          <a:cs typeface="Arial" pitchFamily="34" charset="0"/>
                        </a:rPr>
                        <a:t>Оказание первичной медико-санитарной   помощи населению   на фельдшерском участке  (в амбулатории,  фельдшерско-акушерском пункте, здравпункте, кабинете медицинской профилактики)</a:t>
                      </a:r>
                    </a:p>
                    <a:p>
                      <a:pPr>
                        <a:lnSpc>
                          <a:spcPct val="115000"/>
                        </a:lnSpc>
                        <a:spcAft>
                          <a:spcPts val="0"/>
                        </a:spcAft>
                      </a:pPr>
                      <a:r>
                        <a:rPr lang="ru-RU" sz="800" dirty="0" smtClean="0">
                          <a:effectLst/>
                          <a:latin typeface="Arial" pitchFamily="34" charset="0"/>
                          <a:cs typeface="Arial" pitchFamily="34" charset="0"/>
                        </a:rPr>
                        <a:t> </a:t>
                      </a:r>
                      <a:endParaRPr lang="ru-RU" sz="8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6C00"/>
                    </a:solidFill>
                  </a:tcPr>
                </a:tc>
                <a:tc>
                  <a:txBody>
                    <a:bodyPr/>
                    <a:lstStyle/>
                    <a:p>
                      <a:pPr marL="72000" algn="just">
                        <a:lnSpc>
                          <a:spcPct val="115000"/>
                        </a:lnSpc>
                        <a:spcAft>
                          <a:spcPts val="0"/>
                        </a:spcAft>
                      </a:pPr>
                      <a:r>
                        <a:rPr lang="ru-RU" sz="800" dirty="0">
                          <a:effectLst/>
                          <a:latin typeface="Arial" pitchFamily="34" charset="0"/>
                          <a:cs typeface="Arial" pitchFamily="34" charset="0"/>
                        </a:rPr>
                        <a:t>Проведение профилактических мероприятий в рамках первичной   медико-санитарной помощи</a:t>
                      </a:r>
                      <a:endParaRPr lang="ru-RU" sz="8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r>
                        <a:rPr lang="ru-RU" sz="800" dirty="0">
                          <a:effectLst/>
                          <a:latin typeface="Arial" pitchFamily="34" charset="0"/>
                          <a:cs typeface="Arial" pitchFamily="34" charset="0"/>
                        </a:rPr>
                        <a:t> </a:t>
                      </a:r>
                      <a:r>
                        <a:rPr lang="ru-RU" sz="800" dirty="0" smtClean="0">
                          <a:effectLst/>
                          <a:latin typeface="Arial" pitchFamily="34" charset="0"/>
                          <a:cs typeface="Arial" pitchFamily="34" charset="0"/>
                        </a:rPr>
                        <a:t>ПМ.04 Профилактическая деятельность</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r>
                        <a:rPr lang="ru-RU" sz="800" dirty="0" smtClean="0">
                          <a:effectLst/>
                          <a:latin typeface="Arial" pitchFamily="34" charset="0"/>
                          <a:ea typeface="Calibri"/>
                          <a:cs typeface="Arial" pitchFamily="34" charset="0"/>
                        </a:rPr>
                        <a:t>ПМ Профилактическая деятельность</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196631">
                <a:tc vMerge="1">
                  <a:txBody>
                    <a:bodyPr/>
                    <a:lstStyle/>
                    <a:p>
                      <a:endParaRPr lang="ru-RU"/>
                    </a:p>
                  </a:txBody>
                  <a:tcPr/>
                </a:tc>
                <a:tc>
                  <a:txBody>
                    <a:bodyPr/>
                    <a:lstStyle/>
                    <a:p>
                      <a:pPr marL="72000" algn="just">
                        <a:lnSpc>
                          <a:spcPct val="115000"/>
                        </a:lnSpc>
                        <a:spcAft>
                          <a:spcPts val="0"/>
                        </a:spcAft>
                      </a:pPr>
                      <a:r>
                        <a:rPr lang="ru-RU" sz="800" dirty="0">
                          <a:effectLst/>
                          <a:latin typeface="Arial" pitchFamily="34" charset="0"/>
                          <a:cs typeface="Arial" pitchFamily="34" charset="0"/>
                        </a:rPr>
                        <a:t>Оказание </a:t>
                      </a:r>
                      <a:r>
                        <a:rPr lang="ru-RU" sz="800" dirty="0" err="1">
                          <a:effectLst/>
                          <a:latin typeface="Arial" pitchFamily="34" charset="0"/>
                          <a:cs typeface="Arial" pitchFamily="34" charset="0"/>
                        </a:rPr>
                        <a:t>лечебно</a:t>
                      </a:r>
                      <a:r>
                        <a:rPr lang="ru-RU" sz="800" dirty="0">
                          <a:effectLst/>
                          <a:latin typeface="Arial" pitchFamily="34" charset="0"/>
                          <a:cs typeface="Arial" pitchFamily="34" charset="0"/>
                        </a:rPr>
                        <a:t> - диагностической помощи   при заболеваниях, отравлениях и травмах на </a:t>
                      </a:r>
                      <a:r>
                        <a:rPr lang="ru-RU" sz="800" dirty="0" err="1">
                          <a:effectLst/>
                          <a:latin typeface="Arial" pitchFamily="34" charset="0"/>
                          <a:cs typeface="Arial" pitchFamily="34" charset="0"/>
                        </a:rPr>
                        <a:t>догоспитальном</a:t>
                      </a:r>
                      <a:r>
                        <a:rPr lang="ru-RU" sz="800" dirty="0">
                          <a:effectLst/>
                          <a:latin typeface="Arial" pitchFamily="34" charset="0"/>
                          <a:cs typeface="Arial" pitchFamily="34" charset="0"/>
                        </a:rPr>
                        <a:t> этапе</a:t>
                      </a:r>
                      <a:endParaRPr lang="ru-RU" sz="8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r>
                        <a:rPr lang="ru-RU" sz="800" dirty="0">
                          <a:effectLst/>
                          <a:latin typeface="Arial" pitchFamily="34" charset="0"/>
                          <a:cs typeface="Arial" pitchFamily="34" charset="0"/>
                        </a:rPr>
                        <a:t> </a:t>
                      </a:r>
                      <a:r>
                        <a:rPr lang="ru-RU" sz="800" dirty="0" smtClean="0">
                          <a:effectLst/>
                          <a:latin typeface="Arial" pitchFamily="34" charset="0"/>
                          <a:cs typeface="Arial" pitchFamily="34" charset="0"/>
                        </a:rPr>
                        <a:t>ПМ.01 Диагностическая деятельность</a:t>
                      </a:r>
                    </a:p>
                    <a:p>
                      <a:pPr marL="72000">
                        <a:lnSpc>
                          <a:spcPct val="115000"/>
                        </a:lnSpc>
                        <a:spcAft>
                          <a:spcPts val="0"/>
                        </a:spcAft>
                      </a:pPr>
                      <a:r>
                        <a:rPr lang="ru-RU" sz="800" dirty="0" smtClean="0">
                          <a:effectLst/>
                          <a:latin typeface="Arial" pitchFamily="34" charset="0"/>
                          <a:ea typeface="Calibri"/>
                          <a:cs typeface="Arial" pitchFamily="34" charset="0"/>
                        </a:rPr>
                        <a:t>ПМ.02 Лечебная деятельность</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r>
                        <a:rPr lang="ru-RU" sz="800" dirty="0" smtClean="0">
                          <a:effectLst/>
                          <a:latin typeface="Arial" pitchFamily="34" charset="0"/>
                          <a:ea typeface="Calibri"/>
                          <a:cs typeface="Arial" pitchFamily="34" charset="0"/>
                        </a:rPr>
                        <a:t>ПМ. Лечебно-диагностическая деятельность</a:t>
                      </a:r>
                    </a:p>
                    <a:p>
                      <a:pPr marL="72000" marR="0" indent="0" algn="l" defTabSz="914400" rtl="0" eaLnBrk="1" fontAlgn="auto" latinLnBrk="0" hangingPunct="1">
                        <a:lnSpc>
                          <a:spcPct val="115000"/>
                        </a:lnSpc>
                        <a:spcBef>
                          <a:spcPts val="0"/>
                        </a:spcBef>
                        <a:spcAft>
                          <a:spcPts val="0"/>
                        </a:spcAft>
                        <a:buClrTx/>
                        <a:buSzTx/>
                        <a:buFontTx/>
                        <a:buNone/>
                        <a:tabLst/>
                        <a:defRPr/>
                      </a:pPr>
                      <a:endParaRPr lang="en-US" sz="800" dirty="0" smtClean="0">
                        <a:effectLst/>
                        <a:latin typeface="Arial" pitchFamily="34" charset="0"/>
                        <a:ea typeface="Calibri"/>
                        <a:cs typeface="Arial" pitchFamily="34" charset="0"/>
                      </a:endParaRPr>
                    </a:p>
                    <a:p>
                      <a:pPr marL="72000" marR="0" indent="0" algn="l" defTabSz="914400" rtl="0" eaLnBrk="1" fontAlgn="auto" latinLnBrk="0" hangingPunct="1">
                        <a:lnSpc>
                          <a:spcPct val="115000"/>
                        </a:lnSpc>
                        <a:spcBef>
                          <a:spcPts val="0"/>
                        </a:spcBef>
                        <a:spcAft>
                          <a:spcPts val="0"/>
                        </a:spcAft>
                        <a:buClrTx/>
                        <a:buSzTx/>
                        <a:buFontTx/>
                        <a:buNone/>
                        <a:tabLst/>
                        <a:defRPr/>
                      </a:pPr>
                      <a:r>
                        <a:rPr lang="ru-RU" sz="800" dirty="0" smtClean="0">
                          <a:effectLst/>
                          <a:latin typeface="Arial" pitchFamily="34" charset="0"/>
                          <a:ea typeface="Calibri"/>
                          <a:cs typeface="Arial" pitchFamily="34" charset="0"/>
                        </a:rPr>
                        <a:t>МДК  </a:t>
                      </a:r>
                      <a:r>
                        <a:rPr lang="en-US" sz="800" dirty="0" smtClean="0">
                          <a:effectLst/>
                          <a:latin typeface="Arial" pitchFamily="34" charset="0"/>
                          <a:ea typeface="Calibri"/>
                          <a:cs typeface="Arial" pitchFamily="34" charset="0"/>
                        </a:rPr>
                        <a:t>n.</a:t>
                      </a:r>
                      <a:r>
                        <a:rPr lang="en-US" sz="800" baseline="0" dirty="0" smtClean="0">
                          <a:effectLst/>
                          <a:latin typeface="Arial" pitchFamily="34" charset="0"/>
                          <a:ea typeface="Calibri"/>
                          <a:cs typeface="Arial" pitchFamily="34" charset="0"/>
                        </a:rPr>
                        <a:t> </a:t>
                      </a:r>
                      <a:r>
                        <a:rPr lang="ru-RU" sz="800" dirty="0" err="1" smtClean="0">
                          <a:effectLst/>
                          <a:latin typeface="Arial" pitchFamily="34" charset="0"/>
                          <a:ea typeface="Calibri"/>
                          <a:cs typeface="Arial" pitchFamily="34" charset="0"/>
                        </a:rPr>
                        <a:t>Л</a:t>
                      </a:r>
                      <a:r>
                        <a:rPr lang="ru-RU" sz="800" dirty="0" err="1" smtClean="0">
                          <a:effectLst/>
                          <a:latin typeface="Arial" pitchFamily="34" charset="0"/>
                          <a:cs typeface="Arial" pitchFamily="34" charset="0"/>
                        </a:rPr>
                        <a:t>ечебно</a:t>
                      </a:r>
                      <a:r>
                        <a:rPr lang="ru-RU" sz="800" dirty="0" smtClean="0">
                          <a:effectLst/>
                          <a:latin typeface="Arial" pitchFamily="34" charset="0"/>
                          <a:cs typeface="Arial" pitchFamily="34" charset="0"/>
                        </a:rPr>
                        <a:t> – диагностическая деятельность  …………..на </a:t>
                      </a:r>
                      <a:r>
                        <a:rPr lang="ru-RU" sz="800" dirty="0" err="1" smtClean="0">
                          <a:effectLst/>
                          <a:latin typeface="Arial" pitchFamily="34" charset="0"/>
                          <a:cs typeface="Arial" pitchFamily="34" charset="0"/>
                        </a:rPr>
                        <a:t>догоспитальном</a:t>
                      </a:r>
                      <a:r>
                        <a:rPr lang="ru-RU" sz="800" dirty="0" smtClean="0">
                          <a:effectLst/>
                          <a:latin typeface="Arial" pitchFamily="34" charset="0"/>
                          <a:cs typeface="Arial" pitchFamily="34" charset="0"/>
                        </a:rPr>
                        <a:t> этапе</a:t>
                      </a:r>
                    </a:p>
                    <a:p>
                      <a:pPr marL="72000" marR="0" indent="0" algn="r" defTabSz="914400" rtl="0" eaLnBrk="1" fontAlgn="auto" latinLnBrk="0" hangingPunct="1">
                        <a:lnSpc>
                          <a:spcPct val="115000"/>
                        </a:lnSpc>
                        <a:spcBef>
                          <a:spcPts val="0"/>
                        </a:spcBef>
                        <a:spcAft>
                          <a:spcPts val="0"/>
                        </a:spcAft>
                        <a:buClrTx/>
                        <a:buSzTx/>
                        <a:buFontTx/>
                        <a:buNone/>
                        <a:tabLst/>
                        <a:defRPr/>
                      </a:pPr>
                      <a:r>
                        <a:rPr lang="ru-RU" sz="800" i="1" dirty="0" smtClean="0">
                          <a:effectLst/>
                          <a:latin typeface="Arial" pitchFamily="34" charset="0"/>
                          <a:ea typeface="Calibri"/>
                          <a:cs typeface="Arial" pitchFamily="34" charset="0"/>
                        </a:rPr>
                        <a:t>Увеличить</a:t>
                      </a:r>
                      <a:r>
                        <a:rPr lang="ru-RU" sz="800" i="1" baseline="0" dirty="0" smtClean="0">
                          <a:effectLst/>
                          <a:latin typeface="Arial" pitchFamily="34" charset="0"/>
                          <a:ea typeface="Calibri"/>
                          <a:cs typeface="Arial" pitchFamily="34" charset="0"/>
                        </a:rPr>
                        <a:t> время на подготовку по разделам: электрокардиография и клиническая фармакология</a:t>
                      </a:r>
                      <a:endParaRPr lang="ru-RU" sz="800" i="1"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995424">
                <a:tc vMerge="1">
                  <a:txBody>
                    <a:bodyPr/>
                    <a:lstStyle/>
                    <a:p>
                      <a:endParaRPr lang="ru-RU"/>
                    </a:p>
                  </a:txBody>
                  <a:tcPr/>
                </a:tc>
                <a:tc>
                  <a:txBody>
                    <a:bodyPr/>
                    <a:lstStyle/>
                    <a:p>
                      <a:pPr marL="72000" algn="just">
                        <a:lnSpc>
                          <a:spcPct val="115000"/>
                        </a:lnSpc>
                        <a:spcAft>
                          <a:spcPts val="0"/>
                        </a:spcAft>
                      </a:pPr>
                      <a:r>
                        <a:rPr lang="ru-RU" sz="800" dirty="0" smtClean="0">
                          <a:effectLst/>
                          <a:latin typeface="Arial" pitchFamily="34" charset="0"/>
                          <a:cs typeface="Arial" pitchFamily="34" charset="0"/>
                        </a:rPr>
                        <a:t>Оказание медицинской помощи беременным, роженицам, родильницам и новорождённым </a:t>
                      </a:r>
                      <a:endParaRPr lang="ru-RU" sz="8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r>
                        <a:rPr lang="ru-RU" sz="800" dirty="0" smtClean="0">
                          <a:effectLst/>
                          <a:latin typeface="Arial" pitchFamily="34" charset="0"/>
                          <a:cs typeface="Arial" pitchFamily="34" charset="0"/>
                        </a:rPr>
                        <a:t> ПМ.01 Диагностическая деятельность</a:t>
                      </a:r>
                    </a:p>
                    <a:p>
                      <a:pPr marL="72000">
                        <a:lnSpc>
                          <a:spcPct val="115000"/>
                        </a:lnSpc>
                        <a:spcAft>
                          <a:spcPts val="0"/>
                        </a:spcAft>
                      </a:pPr>
                      <a:r>
                        <a:rPr lang="ru-RU" sz="800" dirty="0" smtClean="0">
                          <a:effectLst/>
                          <a:latin typeface="Arial" pitchFamily="34" charset="0"/>
                          <a:ea typeface="Calibri"/>
                          <a:cs typeface="Arial" pitchFamily="34" charset="0"/>
                        </a:rPr>
                        <a:t>ПМ.02 Лечебная деятельность</a:t>
                      </a:r>
                    </a:p>
                    <a:p>
                      <a:pPr marL="72000">
                        <a:lnSpc>
                          <a:spcPct val="115000"/>
                        </a:lnSpc>
                        <a:spcAft>
                          <a:spcPts val="0"/>
                        </a:spcAft>
                      </a:pP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auto" latinLnBrk="0" hangingPunct="1">
                        <a:lnSpc>
                          <a:spcPct val="115000"/>
                        </a:lnSpc>
                        <a:spcBef>
                          <a:spcPts val="0"/>
                        </a:spcBef>
                        <a:spcAft>
                          <a:spcPts val="0"/>
                        </a:spcAft>
                        <a:buClrTx/>
                        <a:buSzTx/>
                        <a:buFontTx/>
                        <a:buNone/>
                        <a:tabLst/>
                        <a:defRPr/>
                      </a:pPr>
                      <a:r>
                        <a:rPr lang="ru-RU" sz="800" dirty="0" smtClean="0">
                          <a:effectLst/>
                          <a:latin typeface="Arial" pitchFamily="34" charset="0"/>
                          <a:ea typeface="Calibri"/>
                          <a:cs typeface="Arial" pitchFamily="34" charset="0"/>
                        </a:rPr>
                        <a:t>ПМ. Лечебно-диагностическая деятельность</a:t>
                      </a:r>
                      <a:br>
                        <a:rPr lang="ru-RU" sz="800" dirty="0" smtClean="0">
                          <a:effectLst/>
                          <a:latin typeface="Arial" pitchFamily="34" charset="0"/>
                          <a:ea typeface="Calibri"/>
                          <a:cs typeface="Arial" pitchFamily="34" charset="0"/>
                        </a:rPr>
                      </a:br>
                      <a:r>
                        <a:rPr lang="ru-RU" sz="800" dirty="0" smtClean="0">
                          <a:effectLst/>
                          <a:latin typeface="Arial" pitchFamily="34" charset="0"/>
                          <a:ea typeface="Calibri"/>
                          <a:cs typeface="Arial" pitchFamily="34" charset="0"/>
                        </a:rPr>
                        <a:t>МДК </a:t>
                      </a:r>
                      <a:r>
                        <a:rPr lang="ru-RU" sz="800" dirty="0" err="1" smtClean="0">
                          <a:effectLst/>
                          <a:latin typeface="Arial" pitchFamily="34" charset="0"/>
                          <a:ea typeface="Calibri"/>
                          <a:cs typeface="Arial" pitchFamily="34" charset="0"/>
                        </a:rPr>
                        <a:t>Л</a:t>
                      </a:r>
                      <a:r>
                        <a:rPr lang="ru-RU" sz="800" dirty="0" err="1" smtClean="0">
                          <a:effectLst/>
                          <a:latin typeface="Arial" pitchFamily="34" charset="0"/>
                          <a:cs typeface="Arial" pitchFamily="34" charset="0"/>
                        </a:rPr>
                        <a:t>ечебно</a:t>
                      </a:r>
                      <a:r>
                        <a:rPr lang="ru-RU" sz="800" dirty="0" smtClean="0">
                          <a:effectLst/>
                          <a:latin typeface="Arial" pitchFamily="34" charset="0"/>
                          <a:cs typeface="Arial" pitchFamily="34" charset="0"/>
                        </a:rPr>
                        <a:t> – диагностическая деятельность  при оказании помощи</a:t>
                      </a:r>
                      <a:r>
                        <a:rPr lang="ru-RU" sz="800" baseline="0" dirty="0" smtClean="0">
                          <a:effectLst/>
                          <a:latin typeface="Arial" pitchFamily="34" charset="0"/>
                          <a:cs typeface="Arial" pitchFamily="34" charset="0"/>
                        </a:rPr>
                        <a:t> и беременным, роженицам, родильницам, новорождённым</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663917">
                <a:tc vMerge="1">
                  <a:txBody>
                    <a:bodyPr/>
                    <a:lstStyle/>
                    <a:p>
                      <a:endParaRPr lang="ru-RU"/>
                    </a:p>
                  </a:txBody>
                  <a:tcPr/>
                </a:tc>
                <a:tc>
                  <a:txBody>
                    <a:bodyPr/>
                    <a:lstStyle/>
                    <a:p>
                      <a:pPr marL="72000">
                        <a:lnSpc>
                          <a:spcPct val="115000"/>
                        </a:lnSpc>
                        <a:spcAft>
                          <a:spcPts val="0"/>
                        </a:spcAft>
                      </a:pPr>
                      <a:r>
                        <a:rPr lang="ru-RU" sz="800">
                          <a:effectLst/>
                          <a:latin typeface="Arial" pitchFamily="34" charset="0"/>
                          <a:cs typeface="Arial" pitchFamily="34" charset="0"/>
                        </a:rPr>
                        <a:t>Оказание  лечебно - диагностической медицинской помощи детям </a:t>
                      </a:r>
                      <a:endParaRPr lang="ru-RU" sz="80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r>
                        <a:rPr lang="ru-RU" sz="800" dirty="0">
                          <a:effectLst/>
                          <a:latin typeface="Arial" pitchFamily="34" charset="0"/>
                          <a:cs typeface="Arial" pitchFamily="34" charset="0"/>
                        </a:rPr>
                        <a:t> </a:t>
                      </a:r>
                      <a:r>
                        <a:rPr lang="ru-RU" sz="800" dirty="0" smtClean="0">
                          <a:effectLst/>
                          <a:latin typeface="Arial" pitchFamily="34" charset="0"/>
                          <a:cs typeface="Arial" pitchFamily="34" charset="0"/>
                        </a:rPr>
                        <a:t>ПМ.01 Диагностическая деятельность</a:t>
                      </a:r>
                    </a:p>
                    <a:p>
                      <a:pPr marL="72000">
                        <a:lnSpc>
                          <a:spcPct val="115000"/>
                        </a:lnSpc>
                        <a:spcAft>
                          <a:spcPts val="0"/>
                        </a:spcAft>
                      </a:pPr>
                      <a:r>
                        <a:rPr lang="ru-RU" sz="800" dirty="0" smtClean="0">
                          <a:effectLst/>
                          <a:latin typeface="Arial" pitchFamily="34" charset="0"/>
                          <a:ea typeface="Calibri"/>
                          <a:cs typeface="Arial" pitchFamily="34" charset="0"/>
                        </a:rPr>
                        <a:t>ПМ.02 Лечебная деятельность</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auto" latinLnBrk="0" hangingPunct="1">
                        <a:lnSpc>
                          <a:spcPct val="115000"/>
                        </a:lnSpc>
                        <a:spcBef>
                          <a:spcPts val="0"/>
                        </a:spcBef>
                        <a:spcAft>
                          <a:spcPts val="0"/>
                        </a:spcAft>
                        <a:buClrTx/>
                        <a:buSzTx/>
                        <a:buFontTx/>
                        <a:buNone/>
                        <a:tabLst/>
                        <a:defRPr/>
                      </a:pPr>
                      <a:r>
                        <a:rPr lang="ru-RU" sz="800" dirty="0" smtClean="0">
                          <a:effectLst/>
                          <a:latin typeface="Arial" pitchFamily="34" charset="0"/>
                          <a:ea typeface="Calibri"/>
                          <a:cs typeface="Arial" pitchFamily="34" charset="0"/>
                        </a:rPr>
                        <a:t>ПМ. Лечебно-диагностическая деятельность</a:t>
                      </a:r>
                      <a:br>
                        <a:rPr lang="ru-RU" sz="800" dirty="0" smtClean="0">
                          <a:effectLst/>
                          <a:latin typeface="Arial" pitchFamily="34" charset="0"/>
                          <a:ea typeface="Calibri"/>
                          <a:cs typeface="Arial" pitchFamily="34" charset="0"/>
                        </a:rPr>
                      </a:br>
                      <a:r>
                        <a:rPr lang="ru-RU" sz="800" dirty="0" smtClean="0">
                          <a:effectLst/>
                          <a:latin typeface="Arial" pitchFamily="34" charset="0"/>
                          <a:ea typeface="Calibri"/>
                          <a:cs typeface="Arial" pitchFamily="34" charset="0"/>
                        </a:rPr>
                        <a:t>МДК </a:t>
                      </a:r>
                      <a:r>
                        <a:rPr lang="ru-RU" sz="800" dirty="0" err="1" smtClean="0">
                          <a:effectLst/>
                          <a:latin typeface="Arial" pitchFamily="34" charset="0"/>
                          <a:ea typeface="Calibri"/>
                          <a:cs typeface="Arial" pitchFamily="34" charset="0"/>
                        </a:rPr>
                        <a:t>Л</a:t>
                      </a:r>
                      <a:r>
                        <a:rPr lang="ru-RU" sz="800" dirty="0" err="1" smtClean="0">
                          <a:effectLst/>
                          <a:latin typeface="Arial" pitchFamily="34" charset="0"/>
                          <a:cs typeface="Arial" pitchFamily="34" charset="0"/>
                        </a:rPr>
                        <a:t>ечебно</a:t>
                      </a:r>
                      <a:r>
                        <a:rPr lang="ru-RU" sz="800" dirty="0" smtClean="0">
                          <a:effectLst/>
                          <a:latin typeface="Arial" pitchFamily="34" charset="0"/>
                          <a:cs typeface="Arial" pitchFamily="34" charset="0"/>
                        </a:rPr>
                        <a:t> – диагностическая деятельность  при оказании помощи детям</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508110">
                <a:tc vMerge="1">
                  <a:txBody>
                    <a:bodyPr/>
                    <a:lstStyle/>
                    <a:p>
                      <a:endParaRPr lang="ru-RU"/>
                    </a:p>
                  </a:txBody>
                  <a:tcPr/>
                </a:tc>
                <a:tc>
                  <a:txBody>
                    <a:bodyPr/>
                    <a:lstStyle/>
                    <a:p>
                      <a:pPr marL="72000" algn="just">
                        <a:lnSpc>
                          <a:spcPct val="115000"/>
                        </a:lnSpc>
                        <a:spcAft>
                          <a:spcPts val="0"/>
                        </a:spcAft>
                      </a:pPr>
                      <a:r>
                        <a:rPr lang="ru-RU" sz="800">
                          <a:effectLst/>
                          <a:latin typeface="Arial" pitchFamily="34" charset="0"/>
                          <a:cs typeface="Arial" pitchFamily="34" charset="0"/>
                        </a:rPr>
                        <a:t>Проведение медицинской реабилитации пациентов на догоспитальном этапе</a:t>
                      </a:r>
                      <a:endParaRPr lang="ru-RU" sz="80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r>
                        <a:rPr lang="ru-RU" sz="800" dirty="0">
                          <a:effectLst/>
                          <a:latin typeface="Arial" pitchFamily="34" charset="0"/>
                          <a:cs typeface="Arial" pitchFamily="34" charset="0"/>
                        </a:rPr>
                        <a:t> </a:t>
                      </a:r>
                      <a:r>
                        <a:rPr lang="ru-RU" sz="800" dirty="0" smtClean="0">
                          <a:effectLst/>
                          <a:latin typeface="Arial" pitchFamily="34" charset="0"/>
                          <a:cs typeface="Arial" pitchFamily="34" charset="0"/>
                        </a:rPr>
                        <a:t>ПМ 05 Медико-социальная деятельность</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auto" latinLnBrk="0" hangingPunct="1">
                        <a:lnSpc>
                          <a:spcPct val="115000"/>
                        </a:lnSpc>
                        <a:spcBef>
                          <a:spcPts val="0"/>
                        </a:spcBef>
                        <a:spcAft>
                          <a:spcPts val="0"/>
                        </a:spcAft>
                        <a:buClrTx/>
                        <a:buSzTx/>
                        <a:buFontTx/>
                        <a:buNone/>
                        <a:tabLst/>
                        <a:defRPr/>
                      </a:pPr>
                      <a:r>
                        <a:rPr lang="ru-RU" sz="800" dirty="0" smtClean="0">
                          <a:effectLst/>
                          <a:latin typeface="Arial" pitchFamily="34" charset="0"/>
                          <a:cs typeface="Arial" pitchFamily="34" charset="0"/>
                        </a:rPr>
                        <a:t>ПМ Медико-социальная деятельность</a:t>
                      </a:r>
                    </a:p>
                    <a:p>
                      <a:pPr marL="72000" marR="0" indent="0" algn="l" defTabSz="914400" rtl="0" eaLnBrk="1" fontAlgn="auto" latinLnBrk="0" hangingPunct="1">
                        <a:lnSpc>
                          <a:spcPct val="115000"/>
                        </a:lnSpc>
                        <a:spcBef>
                          <a:spcPts val="0"/>
                        </a:spcBef>
                        <a:spcAft>
                          <a:spcPts val="0"/>
                        </a:spcAft>
                        <a:buClrTx/>
                        <a:buSzTx/>
                        <a:buFontTx/>
                        <a:buNone/>
                        <a:tabLst/>
                        <a:defRPr/>
                      </a:pPr>
                      <a:r>
                        <a:rPr lang="ru-RU" sz="800" dirty="0" smtClean="0">
                          <a:effectLst/>
                          <a:latin typeface="Arial" pitchFamily="34" charset="0"/>
                          <a:cs typeface="Arial" pitchFamily="34" charset="0"/>
                        </a:rPr>
                        <a:t>МДК </a:t>
                      </a:r>
                      <a:r>
                        <a:rPr lang="ru-RU" sz="800" dirty="0" err="1" smtClean="0">
                          <a:effectLst/>
                          <a:latin typeface="Arial" pitchFamily="34" charset="0"/>
                          <a:cs typeface="Arial" pitchFamily="34" charset="0"/>
                        </a:rPr>
                        <a:t>Реабилитология</a:t>
                      </a:r>
                      <a:endParaRPr lang="ru-RU" sz="800" dirty="0" smtClean="0">
                        <a:effectLst/>
                        <a:latin typeface="Arial" pitchFamily="34" charset="0"/>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698035">
                <a:tc vMerge="1">
                  <a:txBody>
                    <a:bodyPr/>
                    <a:lstStyle/>
                    <a:p>
                      <a:endParaRPr lang="ru-RU"/>
                    </a:p>
                  </a:txBody>
                  <a:tcPr/>
                </a:tc>
                <a:tc>
                  <a:txBody>
                    <a:bodyPr/>
                    <a:lstStyle/>
                    <a:p>
                      <a:pPr marL="72000" algn="just">
                        <a:lnSpc>
                          <a:spcPct val="115000"/>
                        </a:lnSpc>
                        <a:spcAft>
                          <a:spcPts val="0"/>
                        </a:spcAft>
                      </a:pPr>
                      <a:r>
                        <a:rPr lang="ru-RU" sz="800">
                          <a:effectLst/>
                          <a:latin typeface="Arial" pitchFamily="34" charset="0"/>
                          <a:cs typeface="Arial" pitchFamily="34" charset="0"/>
                        </a:rPr>
                        <a:t>Оказание паллиативной медицинской помощи неизлечимо больным пациентам </a:t>
                      </a:r>
                      <a:endParaRPr lang="ru-RU" sz="80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r>
                        <a:rPr lang="ru-RU" sz="800" dirty="0">
                          <a:effectLst/>
                          <a:latin typeface="Arial" pitchFamily="34" charset="0"/>
                          <a:cs typeface="Arial" pitchFamily="34" charset="0"/>
                        </a:rPr>
                        <a:t> </a:t>
                      </a:r>
                      <a:r>
                        <a:rPr lang="ru-RU" sz="800" dirty="0" smtClean="0">
                          <a:effectLst/>
                          <a:latin typeface="Arial" pitchFamily="34" charset="0"/>
                          <a:cs typeface="Arial" pitchFamily="34" charset="0"/>
                        </a:rPr>
                        <a:t>ПМ.01Диагностическа деятельность</a:t>
                      </a:r>
                    </a:p>
                    <a:p>
                      <a:pPr marL="72000">
                        <a:lnSpc>
                          <a:spcPct val="115000"/>
                        </a:lnSpc>
                        <a:spcAft>
                          <a:spcPts val="0"/>
                        </a:spcAft>
                      </a:pPr>
                      <a:r>
                        <a:rPr lang="ru-RU" sz="800" dirty="0" smtClean="0">
                          <a:effectLst/>
                          <a:latin typeface="Arial" pitchFamily="34" charset="0"/>
                          <a:ea typeface="Calibri"/>
                          <a:cs typeface="Arial" pitchFamily="34" charset="0"/>
                        </a:rPr>
                        <a:t>ПМ.02Лечебная деятельность</a:t>
                      </a:r>
                      <a:endParaRPr lang="en-US" sz="800" dirty="0" smtClean="0">
                        <a:effectLst/>
                        <a:latin typeface="Arial" pitchFamily="34" charset="0"/>
                        <a:ea typeface="Calibri"/>
                        <a:cs typeface="Arial" pitchFamily="34" charset="0"/>
                      </a:endParaRPr>
                    </a:p>
                    <a:p>
                      <a:pPr marL="72000" marR="0" indent="0" algn="l" defTabSz="914400" rtl="0" eaLnBrk="1" fontAlgn="auto" latinLnBrk="0" hangingPunct="1">
                        <a:lnSpc>
                          <a:spcPct val="115000"/>
                        </a:lnSpc>
                        <a:spcBef>
                          <a:spcPts val="0"/>
                        </a:spcBef>
                        <a:spcAft>
                          <a:spcPts val="0"/>
                        </a:spcAft>
                        <a:buClrTx/>
                        <a:buSzTx/>
                        <a:buFontTx/>
                        <a:buNone/>
                        <a:tabLst/>
                        <a:defRPr/>
                      </a:pPr>
                      <a:r>
                        <a:rPr lang="ru-RU" sz="800" dirty="0" smtClean="0">
                          <a:effectLst/>
                          <a:latin typeface="Arial" pitchFamily="34" charset="0"/>
                          <a:cs typeface="Arial" pitchFamily="34" charset="0"/>
                        </a:rPr>
                        <a:t>ПМ Медико-социальная деятельность</a:t>
                      </a:r>
                    </a:p>
                    <a:p>
                      <a:pPr marL="72000">
                        <a:lnSpc>
                          <a:spcPct val="115000"/>
                        </a:lnSpc>
                        <a:spcAft>
                          <a:spcPts val="0"/>
                        </a:spcAft>
                      </a:pPr>
                      <a:endParaRPr lang="ru-RU" sz="800" dirty="0" smtClean="0">
                        <a:effectLst/>
                        <a:latin typeface="Arial" pitchFamily="34" charset="0"/>
                        <a:ea typeface="Calibri"/>
                        <a:cs typeface="Arial" pitchFamily="34" charset="0"/>
                      </a:endParaRPr>
                    </a:p>
                    <a:p>
                      <a:pPr marL="72000">
                        <a:lnSpc>
                          <a:spcPct val="115000"/>
                        </a:lnSpc>
                        <a:spcAft>
                          <a:spcPts val="0"/>
                        </a:spcAft>
                      </a:pPr>
                      <a:r>
                        <a:rPr lang="ru-RU" sz="800" dirty="0" smtClean="0">
                          <a:effectLst/>
                          <a:latin typeface="Arial" pitchFamily="34" charset="0"/>
                          <a:cs typeface="Arial" pitchFamily="34" charset="0"/>
                        </a:rPr>
                        <a:t>ПМ 07 Младшая</a:t>
                      </a:r>
                      <a:r>
                        <a:rPr lang="ru-RU" sz="800" baseline="0" dirty="0" smtClean="0">
                          <a:effectLst/>
                          <a:latin typeface="Arial" pitchFamily="34" charset="0"/>
                          <a:cs typeface="Arial" pitchFamily="34" charset="0"/>
                        </a:rPr>
                        <a:t> медицинская сестра по уходу</a:t>
                      </a: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2000">
                        <a:lnSpc>
                          <a:spcPct val="115000"/>
                        </a:lnSpc>
                        <a:spcAft>
                          <a:spcPts val="0"/>
                        </a:spcAft>
                      </a:pPr>
                      <a:endParaRPr lang="ru-RU" sz="800" dirty="0" smtClean="0">
                        <a:effectLst/>
                        <a:latin typeface="Arial" pitchFamily="34" charset="0"/>
                        <a:ea typeface="Calibri"/>
                        <a:cs typeface="Arial" pitchFamily="34" charset="0"/>
                      </a:endParaRPr>
                    </a:p>
                    <a:p>
                      <a:pPr marL="72000">
                        <a:lnSpc>
                          <a:spcPct val="115000"/>
                        </a:lnSpc>
                        <a:spcAft>
                          <a:spcPts val="0"/>
                        </a:spcAft>
                      </a:pPr>
                      <a:r>
                        <a:rPr lang="ru-RU" sz="800" dirty="0" smtClean="0">
                          <a:effectLst/>
                          <a:latin typeface="Arial" pitchFamily="34" charset="0"/>
                          <a:ea typeface="Calibri"/>
                          <a:cs typeface="Arial" pitchFamily="34" charset="0"/>
                        </a:rPr>
                        <a:t>ПМ. Лечебно-диагностическая деятельность</a:t>
                      </a:r>
                      <a:endParaRPr lang="en-US" sz="800" dirty="0" smtClean="0">
                        <a:effectLst/>
                        <a:latin typeface="Arial" pitchFamily="34" charset="0"/>
                        <a:ea typeface="Calibri"/>
                        <a:cs typeface="Arial" pitchFamily="34" charset="0"/>
                      </a:endParaRPr>
                    </a:p>
                    <a:p>
                      <a:pPr marL="72000" marR="0" indent="0" algn="l" defTabSz="914400" rtl="0" eaLnBrk="1" fontAlgn="auto" latinLnBrk="0" hangingPunct="1">
                        <a:lnSpc>
                          <a:spcPct val="115000"/>
                        </a:lnSpc>
                        <a:spcBef>
                          <a:spcPts val="0"/>
                        </a:spcBef>
                        <a:spcAft>
                          <a:spcPts val="0"/>
                        </a:spcAft>
                        <a:buClrTx/>
                        <a:buSzTx/>
                        <a:buFontTx/>
                        <a:buNone/>
                        <a:tabLst/>
                        <a:defRPr/>
                      </a:pPr>
                      <a:r>
                        <a:rPr lang="ru-RU" sz="800" dirty="0" smtClean="0">
                          <a:effectLst/>
                          <a:latin typeface="Arial" pitchFamily="34" charset="0"/>
                          <a:cs typeface="Arial" pitchFamily="34" charset="0"/>
                        </a:rPr>
                        <a:t>ПМ Медико-социальная деятельность</a:t>
                      </a:r>
                    </a:p>
                    <a:p>
                      <a:pPr marL="72000">
                        <a:lnSpc>
                          <a:spcPct val="115000"/>
                        </a:lnSpc>
                        <a:spcAft>
                          <a:spcPts val="0"/>
                        </a:spcAft>
                      </a:pPr>
                      <a:r>
                        <a:rPr lang="ru-RU" sz="800" dirty="0" smtClean="0">
                          <a:effectLst/>
                          <a:latin typeface="Arial" pitchFamily="34" charset="0"/>
                          <a:ea typeface="Calibri"/>
                          <a:cs typeface="Arial" pitchFamily="34" charset="0"/>
                        </a:rPr>
                        <a:t>МДК</a:t>
                      </a:r>
                      <a:r>
                        <a:rPr lang="ru-RU" sz="800" baseline="0" dirty="0" smtClean="0">
                          <a:effectLst/>
                          <a:latin typeface="Arial" pitchFamily="34" charset="0"/>
                          <a:ea typeface="Calibri"/>
                          <a:cs typeface="Arial" pitchFamily="34" charset="0"/>
                        </a:rPr>
                        <a:t> Социально-духовная реабилитация</a:t>
                      </a:r>
                      <a:endParaRPr lang="ru-RU" sz="800" dirty="0" smtClean="0">
                        <a:effectLst/>
                        <a:latin typeface="Arial" pitchFamily="34" charset="0"/>
                        <a:ea typeface="Calibri"/>
                        <a:cs typeface="Arial" pitchFamily="34" charset="0"/>
                      </a:endParaRPr>
                    </a:p>
                    <a:p>
                      <a:pPr marL="72000" marR="0" indent="0" algn="l" defTabSz="914400" rtl="0" eaLnBrk="1" fontAlgn="auto" latinLnBrk="0" hangingPunct="1">
                        <a:lnSpc>
                          <a:spcPct val="115000"/>
                        </a:lnSpc>
                        <a:spcBef>
                          <a:spcPts val="0"/>
                        </a:spcBef>
                        <a:spcAft>
                          <a:spcPts val="0"/>
                        </a:spcAft>
                        <a:buClrTx/>
                        <a:buSzTx/>
                        <a:buFontTx/>
                        <a:buNone/>
                        <a:tabLst/>
                        <a:defRPr/>
                      </a:pPr>
                      <a:endParaRPr lang="ru-RU" sz="800" dirty="0" smtClean="0">
                        <a:effectLst/>
                        <a:latin typeface="Arial" pitchFamily="34" charset="0"/>
                        <a:ea typeface="Calibri"/>
                        <a:cs typeface="Arial" pitchFamily="34" charset="0"/>
                      </a:endParaRPr>
                    </a:p>
                    <a:p>
                      <a:pPr marL="72000" marR="0" indent="0" algn="l" defTabSz="914400" rtl="0" eaLnBrk="1" fontAlgn="auto" latinLnBrk="0" hangingPunct="1">
                        <a:lnSpc>
                          <a:spcPct val="115000"/>
                        </a:lnSpc>
                        <a:spcBef>
                          <a:spcPts val="0"/>
                        </a:spcBef>
                        <a:spcAft>
                          <a:spcPts val="0"/>
                        </a:spcAft>
                        <a:buClrTx/>
                        <a:buSzTx/>
                        <a:buFontTx/>
                        <a:buNone/>
                        <a:tabLst/>
                        <a:defRPr/>
                      </a:pPr>
                      <a:r>
                        <a:rPr lang="ru-RU" sz="800" dirty="0" smtClean="0">
                          <a:effectLst/>
                          <a:latin typeface="Arial" pitchFamily="34" charset="0"/>
                          <a:ea typeface="Calibri"/>
                          <a:cs typeface="Arial" pitchFamily="34" charset="0"/>
                        </a:rPr>
                        <a:t>ПМ</a:t>
                      </a:r>
                      <a:r>
                        <a:rPr lang="ru-RU" sz="800" baseline="0" dirty="0" smtClean="0">
                          <a:effectLst/>
                          <a:latin typeface="Arial" pitchFamily="34" charset="0"/>
                          <a:ea typeface="Calibri"/>
                          <a:cs typeface="Arial" pitchFamily="34" charset="0"/>
                        </a:rPr>
                        <a:t> </a:t>
                      </a:r>
                      <a:r>
                        <a:rPr lang="ru-RU" sz="800" dirty="0" smtClean="0">
                          <a:effectLst/>
                          <a:latin typeface="Arial" pitchFamily="34" charset="0"/>
                          <a:cs typeface="Arial" pitchFamily="34" charset="0"/>
                        </a:rPr>
                        <a:t>Младшая</a:t>
                      </a:r>
                      <a:r>
                        <a:rPr lang="ru-RU" sz="800" baseline="0" dirty="0" smtClean="0">
                          <a:effectLst/>
                          <a:latin typeface="Arial" pitchFamily="34" charset="0"/>
                          <a:cs typeface="Arial" pitchFamily="34" charset="0"/>
                        </a:rPr>
                        <a:t> медицинская сестра по уходу</a:t>
                      </a:r>
                      <a:endParaRPr lang="ru-RU" sz="800" dirty="0" smtClean="0">
                        <a:effectLst/>
                        <a:latin typeface="Arial" pitchFamily="34" charset="0"/>
                        <a:ea typeface="Calibri"/>
                        <a:cs typeface="Arial" pitchFamily="34" charset="0"/>
                      </a:endParaRPr>
                    </a:p>
                    <a:p>
                      <a:pPr marL="72000">
                        <a:lnSpc>
                          <a:spcPct val="115000"/>
                        </a:lnSpc>
                        <a:spcAft>
                          <a:spcPts val="0"/>
                        </a:spcAft>
                      </a:pPr>
                      <a:endParaRPr lang="ru-RU" sz="8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047845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975286" y="1143778"/>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aphicFrame>
        <p:nvGraphicFramePr>
          <p:cNvPr id="39" name="Таблица 38"/>
          <p:cNvGraphicFramePr>
            <a:graphicFrameLocks noGrp="1"/>
          </p:cNvGraphicFramePr>
          <p:nvPr>
            <p:extLst>
              <p:ext uri="{D42A27DB-BD31-4B8C-83A1-F6EECF244321}">
                <p14:modId xmlns:p14="http://schemas.microsoft.com/office/powerpoint/2010/main" val="1955693847"/>
              </p:ext>
            </p:extLst>
          </p:nvPr>
        </p:nvGraphicFramePr>
        <p:xfrm>
          <a:off x="1043608" y="1184234"/>
          <a:ext cx="7604235" cy="4575548"/>
        </p:xfrm>
        <a:graphic>
          <a:graphicData uri="http://schemas.openxmlformats.org/drawingml/2006/table">
            <a:tbl>
              <a:tblPr firstRow="1" firstCol="1" bandRow="1" bandCol="1">
                <a:tableStyleId>{5C22544A-7EE6-4342-B048-85BDC9FD1C3A}</a:tableStyleId>
              </a:tblPr>
              <a:tblGrid>
                <a:gridCol w="1062939"/>
                <a:gridCol w="1889389"/>
                <a:gridCol w="2156774"/>
                <a:gridCol w="2495133"/>
              </a:tblGrid>
              <a:tr h="367560">
                <a:tc>
                  <a:txBody>
                    <a:bodyPr/>
                    <a:lstStyle/>
                    <a:p>
                      <a:pPr algn="ctr">
                        <a:lnSpc>
                          <a:spcPct val="115000"/>
                        </a:lnSpc>
                        <a:spcAft>
                          <a:spcPts val="0"/>
                        </a:spcAft>
                      </a:pPr>
                      <a:r>
                        <a:rPr lang="ru-RU" sz="1000" dirty="0" smtClean="0">
                          <a:effectLst/>
                          <a:latin typeface="Arial" pitchFamily="34" charset="0"/>
                          <a:cs typeface="Arial" pitchFamily="34" charset="0"/>
                        </a:rPr>
                        <a:t>ОТФ</a:t>
                      </a:r>
                      <a:endParaRPr lang="ru-RU" sz="10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1000" dirty="0" smtClean="0">
                          <a:effectLst/>
                          <a:latin typeface="Arial" pitchFamily="34" charset="0"/>
                          <a:cs typeface="Arial" pitchFamily="34" charset="0"/>
                        </a:rPr>
                        <a:t>Трудовые</a:t>
                      </a:r>
                      <a:r>
                        <a:rPr lang="ru-RU" sz="1000" baseline="0" dirty="0" smtClean="0">
                          <a:effectLst/>
                          <a:latin typeface="Arial" pitchFamily="34" charset="0"/>
                          <a:cs typeface="Arial" pitchFamily="34" charset="0"/>
                        </a:rPr>
                        <a:t> функции</a:t>
                      </a:r>
                      <a:endParaRPr lang="ru-RU" sz="10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1000" dirty="0">
                          <a:effectLst/>
                          <a:latin typeface="Arial" pitchFamily="34" charset="0"/>
                          <a:cs typeface="Arial" pitchFamily="34" charset="0"/>
                        </a:rPr>
                        <a:t> </a:t>
                      </a:r>
                      <a:r>
                        <a:rPr lang="ru-RU" sz="1000" dirty="0" smtClean="0">
                          <a:effectLst/>
                          <a:latin typeface="Arial" pitchFamily="34" charset="0"/>
                          <a:cs typeface="Arial" pitchFamily="34" charset="0"/>
                        </a:rPr>
                        <a:t>наименование модулей  ФГОС СПО специальности «Лечебное дело», 2013г.</a:t>
                      </a: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Предлагаемая модель</a:t>
                      </a:r>
                      <a:r>
                        <a:rPr lang="ru-RU" sz="1000" baseline="0" dirty="0" smtClean="0">
                          <a:effectLst/>
                          <a:latin typeface="Arial" pitchFamily="34" charset="0"/>
                          <a:ea typeface="Calibri"/>
                          <a:cs typeface="Arial" pitchFamily="34" charset="0"/>
                        </a:rPr>
                        <a:t> ФГОС 4 по специальности «Лечебное дело</a:t>
                      </a: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r>
              <a:tr h="896014">
                <a:tc rowSpan="4">
                  <a:txBody>
                    <a:bodyPr/>
                    <a:lstStyle/>
                    <a:p>
                      <a:pPr>
                        <a:lnSpc>
                          <a:spcPct val="115000"/>
                        </a:lnSpc>
                        <a:spcAft>
                          <a:spcPts val="0"/>
                        </a:spcAft>
                      </a:pPr>
                      <a:r>
                        <a:rPr lang="ru-RU" sz="1000" b="1" kern="1200" dirty="0" smtClean="0">
                          <a:solidFill>
                            <a:schemeClr val="lt1"/>
                          </a:solidFill>
                          <a:effectLst/>
                          <a:latin typeface="Arial" pitchFamily="34" charset="0"/>
                          <a:ea typeface="+mn-ea"/>
                          <a:cs typeface="Arial" pitchFamily="34" charset="0"/>
                        </a:rPr>
                        <a:t>Оказание  скорой, </a:t>
                      </a:r>
                      <a:br>
                        <a:rPr lang="ru-RU" sz="1000" b="1" kern="1200" dirty="0" smtClean="0">
                          <a:solidFill>
                            <a:schemeClr val="lt1"/>
                          </a:solidFill>
                          <a:effectLst/>
                          <a:latin typeface="Arial" pitchFamily="34" charset="0"/>
                          <a:ea typeface="+mn-ea"/>
                          <a:cs typeface="Arial" pitchFamily="34" charset="0"/>
                        </a:rPr>
                      </a:br>
                      <a:r>
                        <a:rPr lang="ru-RU" sz="1000" b="1" kern="1200" dirty="0" smtClean="0">
                          <a:solidFill>
                            <a:schemeClr val="lt1"/>
                          </a:solidFill>
                          <a:effectLst/>
                          <a:latin typeface="Arial" pitchFamily="34" charset="0"/>
                          <a:ea typeface="+mn-ea"/>
                          <a:cs typeface="Arial" pitchFamily="34" charset="0"/>
                        </a:rPr>
                        <a:t>в том числе скорой специализированной, медицинской помощи в экстренной и неотложной  формах</a:t>
                      </a:r>
                      <a:endParaRPr lang="ru-RU" sz="10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6C00"/>
                    </a:solidFill>
                  </a:tcPr>
                </a:tc>
                <a:tc>
                  <a:txBody>
                    <a:bodyPr/>
                    <a:lstStyle/>
                    <a:p>
                      <a:pPr algn="just">
                        <a:lnSpc>
                          <a:spcPct val="115000"/>
                        </a:lnSpc>
                        <a:spcAft>
                          <a:spcPts val="0"/>
                        </a:spcAft>
                      </a:pPr>
                      <a:r>
                        <a:rPr lang="ru-RU" sz="1000" dirty="0">
                          <a:effectLst/>
                          <a:latin typeface="Arial" pitchFamily="34" charset="0"/>
                          <a:ea typeface="Calibri"/>
                          <a:cs typeface="Arial" pitchFamily="34" charset="0"/>
                        </a:rPr>
                        <a:t>Приём и передача вызовов  выездным бригадам скорой медицинской  помощи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ru-RU" sz="1000" dirty="0">
                          <a:effectLst/>
                          <a:latin typeface="Arial" pitchFamily="34" charset="0"/>
                          <a:cs typeface="Arial" pitchFamily="34" charset="0"/>
                        </a:rPr>
                        <a:t> </a:t>
                      </a:r>
                      <a:r>
                        <a:rPr lang="ru-RU" sz="1000" dirty="0" smtClean="0">
                          <a:effectLst/>
                          <a:latin typeface="Arial" pitchFamily="34" charset="0"/>
                          <a:cs typeface="Arial" pitchFamily="34" charset="0"/>
                        </a:rPr>
                        <a:t>ПМ 03</a:t>
                      </a:r>
                      <a:r>
                        <a:rPr lang="ru-RU" sz="1000" baseline="0" dirty="0" smtClean="0">
                          <a:effectLst/>
                          <a:latin typeface="Arial" pitchFamily="34" charset="0"/>
                          <a:cs typeface="Arial" pitchFamily="34" charset="0"/>
                        </a:rPr>
                        <a:t> Неотложная медицинская помощь на </a:t>
                      </a:r>
                      <a:r>
                        <a:rPr lang="ru-RU" sz="1000" baseline="0" dirty="0" err="1" smtClean="0">
                          <a:effectLst/>
                          <a:latin typeface="Arial" pitchFamily="34" charset="0"/>
                          <a:cs typeface="Arial" pitchFamily="34" charset="0"/>
                        </a:rPr>
                        <a:t>догоспитальном</a:t>
                      </a:r>
                      <a:r>
                        <a:rPr lang="ru-RU" sz="1000" baseline="0" dirty="0" smtClean="0">
                          <a:effectLst/>
                          <a:latin typeface="Arial" pitchFamily="34" charset="0"/>
                          <a:cs typeface="Arial" pitchFamily="34" charset="0"/>
                        </a:rPr>
                        <a:t> этапе</a:t>
                      </a: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Скорая и неотложная медицинская помощь</a:t>
                      </a:r>
                    </a:p>
                    <a:p>
                      <a:pPr marL="0" marR="0" lvl="0" indent="0" algn="l" defTabSz="914400" rtl="0" eaLnBrk="1" fontAlgn="auto" latinLnBrk="0" hangingPunct="1">
                        <a:lnSpc>
                          <a:spcPct val="115000"/>
                        </a:lnSpc>
                        <a:spcBef>
                          <a:spcPts val="0"/>
                        </a:spcBef>
                        <a:spcAft>
                          <a:spcPts val="0"/>
                        </a:spcAft>
                        <a:buClrTx/>
                        <a:buSzTx/>
                        <a:buFontTx/>
                        <a:buNone/>
                        <a:tabLst/>
                        <a:defRPr/>
                      </a:pPr>
                      <a:r>
                        <a:rPr lang="ru-RU" sz="1000" kern="1200" dirty="0" smtClean="0">
                          <a:solidFill>
                            <a:schemeClr val="dk1"/>
                          </a:solidFill>
                          <a:effectLst/>
                          <a:latin typeface="Arial" pitchFamily="34" charset="0"/>
                          <a:ea typeface="+mn-ea"/>
                          <a:cs typeface="Arial" pitchFamily="34" charset="0"/>
                        </a:rPr>
                        <a:t>ввести дополнительно тему: Приём и передача вызовов  выездным бригадам скорой медицинской  помощи.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896014">
                <a:tc vMerge="1">
                  <a:txBody>
                    <a:bodyPr/>
                    <a:lstStyle/>
                    <a:p>
                      <a:endParaRPr lang="ru-RU"/>
                    </a:p>
                  </a:txBody>
                  <a:tcPr/>
                </a:tc>
                <a:tc>
                  <a:txBody>
                    <a:bodyPr/>
                    <a:lstStyle/>
                    <a:p>
                      <a:pPr algn="just">
                        <a:lnSpc>
                          <a:spcPct val="115000"/>
                        </a:lnSpc>
                        <a:spcAft>
                          <a:spcPts val="0"/>
                        </a:spcAft>
                      </a:pPr>
                      <a:r>
                        <a:rPr lang="ru-RU" sz="1000" dirty="0">
                          <a:effectLst/>
                          <a:latin typeface="Arial" pitchFamily="34" charset="0"/>
                          <a:ea typeface="Calibri"/>
                          <a:cs typeface="Arial" pitchFamily="34" charset="0"/>
                        </a:rPr>
                        <a:t>Оказание  скорой, в том числе скорой специализированной, медицинской помощи населению в экстренной и неотложной  формах на </a:t>
                      </a:r>
                      <a:r>
                        <a:rPr lang="ru-RU" sz="1000" dirty="0" err="1">
                          <a:effectLst/>
                          <a:latin typeface="Arial" pitchFamily="34" charset="0"/>
                          <a:ea typeface="Calibri"/>
                          <a:cs typeface="Arial" pitchFamily="34" charset="0"/>
                        </a:rPr>
                        <a:t>догоспитальном</a:t>
                      </a:r>
                      <a:r>
                        <a:rPr lang="ru-RU" sz="1000" dirty="0">
                          <a:effectLst/>
                          <a:latin typeface="Arial" pitchFamily="34" charset="0"/>
                          <a:ea typeface="Calibri"/>
                          <a:cs typeface="Arial" pitchFamily="34" charset="0"/>
                        </a:rPr>
                        <a:t> этапе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000" dirty="0">
                          <a:effectLst/>
                          <a:latin typeface="Arial" pitchFamily="34" charset="0"/>
                          <a:cs typeface="Arial" pitchFamily="34" charset="0"/>
                        </a:rPr>
                        <a:t> </a:t>
                      </a:r>
                      <a:r>
                        <a:rPr lang="ru-RU" sz="1000" dirty="0" smtClean="0">
                          <a:effectLst/>
                          <a:latin typeface="Arial" pitchFamily="34" charset="0"/>
                          <a:cs typeface="Arial" pitchFamily="34" charset="0"/>
                        </a:rPr>
                        <a:t>ПМ 03</a:t>
                      </a:r>
                      <a:r>
                        <a:rPr lang="ru-RU" sz="1000" baseline="0" dirty="0" smtClean="0">
                          <a:effectLst/>
                          <a:latin typeface="Arial" pitchFamily="34" charset="0"/>
                          <a:cs typeface="Arial" pitchFamily="34" charset="0"/>
                        </a:rPr>
                        <a:t> Неотложная медицинская помощь на </a:t>
                      </a:r>
                      <a:r>
                        <a:rPr lang="ru-RU" sz="1000" baseline="0" dirty="0" err="1" smtClean="0">
                          <a:effectLst/>
                          <a:latin typeface="Arial" pitchFamily="34" charset="0"/>
                          <a:cs typeface="Arial" pitchFamily="34" charset="0"/>
                        </a:rPr>
                        <a:t>догоспитальном</a:t>
                      </a:r>
                      <a:r>
                        <a:rPr lang="ru-RU" sz="1000" baseline="0" dirty="0" smtClean="0">
                          <a:effectLst/>
                          <a:latin typeface="Arial" pitchFamily="34" charset="0"/>
                          <a:cs typeface="Arial" pitchFamily="34" charset="0"/>
                        </a:rPr>
                        <a:t> этапе</a:t>
                      </a:r>
                      <a:endParaRPr lang="ru-RU" sz="1000" dirty="0" smtClean="0">
                        <a:effectLst/>
                        <a:latin typeface="Arial" pitchFamily="34" charset="0"/>
                        <a:ea typeface="Calibri"/>
                        <a:cs typeface="Arial" pitchFamily="34" charset="0"/>
                      </a:endParaRPr>
                    </a:p>
                    <a:p>
                      <a:pP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Скорая и неотложная медицинская помощь</a:t>
                      </a:r>
                    </a:p>
                    <a:p>
                      <a:pP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714510">
                <a:tc vMerge="1">
                  <a:txBody>
                    <a:bodyPr/>
                    <a:lstStyle/>
                    <a:p>
                      <a:endParaRPr lang="ru-RU"/>
                    </a:p>
                  </a:txBody>
                  <a:tcPr/>
                </a:tc>
                <a:tc>
                  <a:txBody>
                    <a:bodyPr/>
                    <a:lstStyle/>
                    <a:p>
                      <a:pPr algn="just">
                        <a:lnSpc>
                          <a:spcPct val="115000"/>
                        </a:lnSpc>
                        <a:spcAft>
                          <a:spcPts val="0"/>
                        </a:spcAft>
                      </a:pPr>
                      <a:r>
                        <a:rPr lang="ru-RU" sz="1000" dirty="0">
                          <a:effectLst/>
                          <a:latin typeface="Arial" pitchFamily="34" charset="0"/>
                          <a:ea typeface="Calibri"/>
                          <a:cs typeface="Arial" pitchFamily="34" charset="0"/>
                        </a:rPr>
                        <a:t>Оказание  скорой, в том числе скорой специализированной, медицинской помощи беременным, роженицам, родильницам и новорождённым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000" dirty="0">
                          <a:effectLst/>
                          <a:latin typeface="Arial" pitchFamily="34" charset="0"/>
                          <a:cs typeface="Arial" pitchFamily="34" charset="0"/>
                        </a:rPr>
                        <a:t> </a:t>
                      </a:r>
                      <a:r>
                        <a:rPr lang="ru-RU" sz="1000" dirty="0" smtClean="0">
                          <a:effectLst/>
                          <a:latin typeface="Arial" pitchFamily="34" charset="0"/>
                          <a:cs typeface="Arial" pitchFamily="34" charset="0"/>
                        </a:rPr>
                        <a:t>ПМ 03</a:t>
                      </a:r>
                      <a:r>
                        <a:rPr lang="ru-RU" sz="1000" baseline="0" dirty="0" smtClean="0">
                          <a:effectLst/>
                          <a:latin typeface="Arial" pitchFamily="34" charset="0"/>
                          <a:cs typeface="Arial" pitchFamily="34" charset="0"/>
                        </a:rPr>
                        <a:t> Неотложная медицинская помощь на </a:t>
                      </a:r>
                      <a:r>
                        <a:rPr lang="ru-RU" sz="1000" baseline="0" dirty="0" err="1" smtClean="0">
                          <a:effectLst/>
                          <a:latin typeface="Arial" pitchFamily="34" charset="0"/>
                          <a:cs typeface="Arial" pitchFamily="34" charset="0"/>
                        </a:rPr>
                        <a:t>догоспитальном</a:t>
                      </a:r>
                      <a:r>
                        <a:rPr lang="ru-RU" sz="1000" baseline="0" dirty="0" smtClean="0">
                          <a:effectLst/>
                          <a:latin typeface="Arial" pitchFamily="34" charset="0"/>
                          <a:cs typeface="Arial" pitchFamily="34" charset="0"/>
                        </a:rPr>
                        <a:t> этапе</a:t>
                      </a:r>
                      <a:endParaRPr lang="ru-RU" sz="1000" dirty="0" smtClean="0">
                        <a:effectLst/>
                        <a:latin typeface="Arial" pitchFamily="34" charset="0"/>
                        <a:ea typeface="Calibri"/>
                        <a:cs typeface="Arial" pitchFamily="34" charset="0"/>
                      </a:endParaRPr>
                    </a:p>
                    <a:p>
                      <a:pP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Скорая и неотложная медицинская помощь</a:t>
                      </a:r>
                    </a:p>
                    <a:p>
                      <a:pP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700114">
                <a:tc vMerge="1">
                  <a:txBody>
                    <a:bodyPr/>
                    <a:lstStyle/>
                    <a:p>
                      <a:endParaRPr lang="ru-RU"/>
                    </a:p>
                  </a:txBody>
                  <a:tcPr/>
                </a:tc>
                <a:tc>
                  <a:txBody>
                    <a:bodyPr/>
                    <a:lstStyle/>
                    <a:p>
                      <a:pPr algn="just">
                        <a:lnSpc>
                          <a:spcPct val="115000"/>
                        </a:lnSpc>
                        <a:spcAft>
                          <a:spcPts val="0"/>
                        </a:spcAft>
                      </a:pPr>
                      <a:r>
                        <a:rPr lang="ru-RU" sz="1000" dirty="0">
                          <a:effectLst/>
                          <a:latin typeface="Arial" pitchFamily="34" charset="0"/>
                          <a:ea typeface="Calibri"/>
                          <a:cs typeface="Arial" pitchFamily="34" charset="0"/>
                        </a:rPr>
                        <a:t>Проведение медицинской эвакуации (транспортировки)  пациентов и  пострадавших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000" dirty="0">
                          <a:effectLst/>
                          <a:latin typeface="Arial" pitchFamily="34" charset="0"/>
                          <a:cs typeface="Arial" pitchFamily="34" charset="0"/>
                        </a:rPr>
                        <a:t> </a:t>
                      </a:r>
                      <a:r>
                        <a:rPr lang="ru-RU" sz="1000" dirty="0" smtClean="0">
                          <a:effectLst/>
                          <a:latin typeface="Arial" pitchFamily="34" charset="0"/>
                          <a:cs typeface="Arial" pitchFamily="34" charset="0"/>
                        </a:rPr>
                        <a:t>ПМ 03</a:t>
                      </a:r>
                      <a:r>
                        <a:rPr lang="ru-RU" sz="1000" baseline="0" dirty="0" smtClean="0">
                          <a:effectLst/>
                          <a:latin typeface="Arial" pitchFamily="34" charset="0"/>
                          <a:cs typeface="Arial" pitchFamily="34" charset="0"/>
                        </a:rPr>
                        <a:t> Неотложная медицинская помощь на </a:t>
                      </a:r>
                      <a:r>
                        <a:rPr lang="ru-RU" sz="1000" baseline="0" dirty="0" err="1" smtClean="0">
                          <a:effectLst/>
                          <a:latin typeface="Arial" pitchFamily="34" charset="0"/>
                          <a:cs typeface="Arial" pitchFamily="34" charset="0"/>
                        </a:rPr>
                        <a:t>догоспитальном</a:t>
                      </a:r>
                      <a:r>
                        <a:rPr lang="ru-RU" sz="1000" baseline="0" dirty="0" smtClean="0">
                          <a:effectLst/>
                          <a:latin typeface="Arial" pitchFamily="34" charset="0"/>
                          <a:cs typeface="Arial" pitchFamily="34" charset="0"/>
                        </a:rPr>
                        <a:t> этапе</a:t>
                      </a:r>
                      <a:endParaRPr lang="ru-RU" sz="1000" dirty="0" smtClean="0">
                        <a:effectLst/>
                        <a:latin typeface="Arial" pitchFamily="34" charset="0"/>
                        <a:ea typeface="Calibri"/>
                        <a:cs typeface="Arial" pitchFamily="34" charset="0"/>
                      </a:endParaRPr>
                    </a:p>
                    <a:p>
                      <a:pP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Скорая и неотложная медицинская помощь</a:t>
                      </a:r>
                    </a:p>
                    <a:p>
                      <a:pP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sp>
        <p:nvSpPr>
          <p:cNvPr id="28" name="TextBox 27"/>
          <p:cNvSpPr txBox="1"/>
          <p:nvPr/>
        </p:nvSpPr>
        <p:spPr>
          <a:xfrm>
            <a:off x="1060190" y="5929330"/>
            <a:ext cx="7655214" cy="571504"/>
          </a:xfrm>
          <a:prstGeom prst="rect">
            <a:avLst/>
          </a:prstGeom>
          <a:noFill/>
          <a:ln w="76200">
            <a:noFill/>
          </a:ln>
        </p:spPr>
        <p:txBody>
          <a:bodyPr wrap="square" rtlCol="0" anchor="ctr">
            <a:noAutofit/>
          </a:bodyPr>
          <a:lstStyle/>
          <a:p>
            <a:pPr algn="ctr"/>
            <a:r>
              <a:rPr lang="ru-RU" sz="1400" b="1" i="1" dirty="0" smtClean="0">
                <a:solidFill>
                  <a:srgbClr val="C00000"/>
                </a:solidFill>
                <a:latin typeface="Arial" pitchFamily="34" charset="0"/>
                <a:cs typeface="Arial" pitchFamily="34" charset="0"/>
              </a:rPr>
              <a:t>Специалисты Российского общества скорой медицинской помощи выступают с предложением разработки отдельного профессионального стандарта</a:t>
            </a:r>
          </a:p>
        </p:txBody>
      </p:sp>
      <p:sp>
        <p:nvSpPr>
          <p:cNvPr id="29" name="TextBox 28"/>
          <p:cNvSpPr txBox="1"/>
          <p:nvPr/>
        </p:nvSpPr>
        <p:spPr>
          <a:xfrm>
            <a:off x="1071538" y="189576"/>
            <a:ext cx="7858180" cy="785818"/>
          </a:xfrm>
          <a:prstGeom prst="rect">
            <a:avLst/>
          </a:prstGeom>
          <a:noFill/>
          <a:ln w="76200">
            <a:noFill/>
          </a:ln>
        </p:spPr>
        <p:txBody>
          <a:bodyPr wrap="square" rtlCol="0" anchor="ctr">
            <a:noAutofit/>
          </a:bodyPr>
          <a:lstStyle/>
          <a:p>
            <a:pPr algn="ctr"/>
            <a:r>
              <a:rPr lang="ru-RU" sz="2000" b="1" dirty="0" smtClean="0">
                <a:solidFill>
                  <a:srgbClr val="C00000"/>
                </a:solidFill>
                <a:latin typeface="Arial" pitchFamily="34" charset="0"/>
                <a:cs typeface="Arial" pitchFamily="34" charset="0"/>
              </a:rPr>
              <a:t>ПЛАНИРУЕМЫЕ КОНЦЕПТУАЛЬНО-СОДЕРЖАТЕЛЬНЫЕ ТРАНСФОРМАЦИИ ОБРАЗОВАТЕЛЬНОГО  СТАНДАРТА </a:t>
            </a:r>
          </a:p>
        </p:txBody>
      </p:sp>
    </p:spTree>
    <p:extLst>
      <p:ext uri="{BB962C8B-B14F-4D97-AF65-F5344CB8AC3E}">
        <p14:creationId xmlns:p14="http://schemas.microsoft.com/office/powerpoint/2010/main" val="3531588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975286" y="1143778"/>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aphicFrame>
        <p:nvGraphicFramePr>
          <p:cNvPr id="39" name="Таблица 38"/>
          <p:cNvGraphicFramePr>
            <a:graphicFrameLocks noGrp="1"/>
          </p:cNvGraphicFramePr>
          <p:nvPr>
            <p:extLst>
              <p:ext uri="{D42A27DB-BD31-4B8C-83A1-F6EECF244321}">
                <p14:modId xmlns:p14="http://schemas.microsoft.com/office/powerpoint/2010/main" val="4208046527"/>
              </p:ext>
            </p:extLst>
          </p:nvPr>
        </p:nvGraphicFramePr>
        <p:xfrm>
          <a:off x="1000100" y="1109159"/>
          <a:ext cx="7647743" cy="4648505"/>
        </p:xfrm>
        <a:graphic>
          <a:graphicData uri="http://schemas.openxmlformats.org/drawingml/2006/table">
            <a:tbl>
              <a:tblPr firstRow="1" firstCol="1" bandRow="1" bandCol="1">
                <a:tableStyleId>{5C22544A-7EE6-4342-B048-85BDC9FD1C3A}</a:tableStyleId>
              </a:tblPr>
              <a:tblGrid>
                <a:gridCol w="1197039"/>
                <a:gridCol w="1650190"/>
                <a:gridCol w="2339937"/>
                <a:gridCol w="2460577"/>
              </a:tblGrid>
              <a:tr h="367560">
                <a:tc>
                  <a:txBody>
                    <a:bodyPr/>
                    <a:lstStyle/>
                    <a:p>
                      <a:pPr algn="ctr">
                        <a:lnSpc>
                          <a:spcPct val="115000"/>
                        </a:lnSpc>
                        <a:spcAft>
                          <a:spcPts val="0"/>
                        </a:spcAft>
                      </a:pPr>
                      <a:r>
                        <a:rPr lang="ru-RU" sz="1000" dirty="0" smtClean="0">
                          <a:effectLst/>
                          <a:latin typeface="Arial" pitchFamily="34" charset="0"/>
                          <a:cs typeface="Arial" pitchFamily="34" charset="0"/>
                        </a:rPr>
                        <a:t>ОТФ</a:t>
                      </a:r>
                      <a:endParaRPr lang="ru-RU" sz="10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1000" dirty="0" smtClean="0">
                          <a:effectLst/>
                          <a:latin typeface="Arial" pitchFamily="34" charset="0"/>
                          <a:cs typeface="Arial" pitchFamily="34" charset="0"/>
                        </a:rPr>
                        <a:t>Трудовые</a:t>
                      </a:r>
                      <a:r>
                        <a:rPr lang="ru-RU" sz="1000" baseline="0" dirty="0" smtClean="0">
                          <a:effectLst/>
                          <a:latin typeface="Arial" pitchFamily="34" charset="0"/>
                          <a:cs typeface="Arial" pitchFamily="34" charset="0"/>
                        </a:rPr>
                        <a:t> функции</a:t>
                      </a:r>
                      <a:endParaRPr lang="ru-RU" sz="10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1000" dirty="0">
                          <a:effectLst/>
                          <a:latin typeface="Arial" pitchFamily="34" charset="0"/>
                          <a:cs typeface="Arial" pitchFamily="34" charset="0"/>
                        </a:rPr>
                        <a:t> </a:t>
                      </a:r>
                      <a:r>
                        <a:rPr lang="ru-RU" sz="1000" dirty="0" smtClean="0">
                          <a:effectLst/>
                          <a:latin typeface="Arial" pitchFamily="34" charset="0"/>
                          <a:cs typeface="Arial" pitchFamily="34" charset="0"/>
                        </a:rPr>
                        <a:t>наименование модулей  ФГОС СПО специальности «Лечебное дело», 2013г.</a:t>
                      </a: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Предлагаемая модель</a:t>
                      </a:r>
                      <a:r>
                        <a:rPr lang="ru-RU" sz="1000" baseline="0" dirty="0" smtClean="0">
                          <a:effectLst/>
                          <a:latin typeface="Arial" pitchFamily="34" charset="0"/>
                          <a:ea typeface="Calibri"/>
                          <a:cs typeface="Arial" pitchFamily="34" charset="0"/>
                        </a:rPr>
                        <a:t> ФГОС 4 по специальности «Лечебное дело</a:t>
                      </a:r>
                      <a:endParaRPr lang="ru-RU" sz="1000" dirty="0" smtClean="0">
                        <a:effectLst/>
                        <a:latin typeface="Arial" pitchFamily="34" charset="0"/>
                        <a:ea typeface="Calibri"/>
                        <a:cs typeface="Arial" pitchFamily="34" charset="0"/>
                      </a:endParaRPr>
                    </a:p>
                    <a:p>
                      <a:pPr algn="ct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r>
              <a:tr h="2370125">
                <a:tc rowSpan="2">
                  <a:txBody>
                    <a:bodyPr/>
                    <a:lstStyle/>
                    <a:p>
                      <a:pPr>
                        <a:lnSpc>
                          <a:spcPct val="115000"/>
                        </a:lnSpc>
                        <a:spcAft>
                          <a:spcPts val="0"/>
                        </a:spcAft>
                      </a:pPr>
                      <a:r>
                        <a:rPr lang="ru-RU" sz="1000" b="1" kern="1200" dirty="0" smtClean="0">
                          <a:solidFill>
                            <a:schemeClr val="lt1"/>
                          </a:solidFill>
                          <a:effectLst/>
                          <a:latin typeface="Arial" pitchFamily="34" charset="0"/>
                          <a:ea typeface="+mn-ea"/>
                          <a:cs typeface="Arial" pitchFamily="34" charset="0"/>
                        </a:rPr>
                        <a:t>Оказание наркологической помощи населению</a:t>
                      </a:r>
                      <a:r>
                        <a:rPr lang="ru-RU" sz="1000" dirty="0" smtClean="0">
                          <a:effectLst/>
                          <a:latin typeface="Arial" pitchFamily="34" charset="0"/>
                          <a:cs typeface="Arial" pitchFamily="34" charset="0"/>
                        </a:rPr>
                        <a:t> </a:t>
                      </a:r>
                      <a:endParaRPr lang="ru-RU" sz="10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6C00"/>
                    </a:solidFill>
                  </a:tcPr>
                </a:tc>
                <a:tc>
                  <a:txBody>
                    <a:bodyPr/>
                    <a:lstStyle/>
                    <a:p>
                      <a:pPr algn="just">
                        <a:lnSpc>
                          <a:spcPct val="115000"/>
                        </a:lnSpc>
                        <a:spcAft>
                          <a:spcPts val="0"/>
                        </a:spcAft>
                      </a:pPr>
                      <a:r>
                        <a:rPr lang="ru-RU" sz="1000">
                          <a:effectLst/>
                          <a:latin typeface="Arial" pitchFamily="34" charset="0"/>
                          <a:ea typeface="Calibri"/>
                          <a:cs typeface="Arial" pitchFamily="34" charset="0"/>
                        </a:rPr>
                        <a:t>Осуществление медицинской деятельности в соответствии со стандартами оказания наркологической помощи</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ru-RU" sz="1000" dirty="0">
                          <a:effectLst/>
                          <a:latin typeface="Arial" pitchFamily="34" charset="0"/>
                          <a:cs typeface="Arial" pitchFamily="34" charset="0"/>
                        </a:rPr>
                        <a:t> </a:t>
                      </a:r>
                      <a:r>
                        <a:rPr lang="ru-RU" sz="1000" dirty="0" smtClean="0">
                          <a:effectLst/>
                          <a:latin typeface="Arial" pitchFamily="34" charset="0"/>
                          <a:cs typeface="Arial" pitchFamily="34" charset="0"/>
                        </a:rPr>
                        <a:t>ПМ.01Диагностическаядеяьельность</a:t>
                      </a:r>
                    </a:p>
                    <a:p>
                      <a:pPr>
                        <a:lnSpc>
                          <a:spcPct val="115000"/>
                        </a:lnSpc>
                        <a:spcAft>
                          <a:spcPts val="0"/>
                        </a:spcAft>
                      </a:pPr>
                      <a:endParaRPr lang="ru-RU" sz="1000" dirty="0" smtClean="0">
                        <a:effectLst/>
                        <a:latin typeface="Arial" pitchFamily="34" charset="0"/>
                        <a:cs typeface="Arial" pitchFamily="34" charset="0"/>
                      </a:endParaRPr>
                    </a:p>
                    <a:p>
                      <a:pPr>
                        <a:lnSpc>
                          <a:spcPct val="115000"/>
                        </a:lnSpc>
                        <a:spcAft>
                          <a:spcPts val="0"/>
                        </a:spcAft>
                      </a:pPr>
                      <a:r>
                        <a:rPr lang="ru-RU" sz="1000" dirty="0" smtClean="0">
                          <a:effectLst/>
                          <a:latin typeface="Arial" pitchFamily="34" charset="0"/>
                          <a:ea typeface="Calibri"/>
                          <a:cs typeface="Arial" pitchFamily="34" charset="0"/>
                        </a:rPr>
                        <a:t>ПМ.02Лечебная деятельность</a:t>
                      </a:r>
                    </a:p>
                    <a:p>
                      <a:pPr>
                        <a:lnSpc>
                          <a:spcPct val="115000"/>
                        </a:lnSpc>
                        <a:spcAft>
                          <a:spcPts val="0"/>
                        </a:spcAft>
                      </a:pPr>
                      <a:r>
                        <a:rPr lang="ru-RU" sz="1000" dirty="0" smtClean="0">
                          <a:effectLst/>
                          <a:latin typeface="Arial" pitchFamily="34" charset="0"/>
                          <a:cs typeface="Arial" pitchFamily="34" charset="0"/>
                        </a:rPr>
                        <a:t>ПМ.04 Профилактическая деятельность</a:t>
                      </a: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Лечебно-диагностическая деятельность</a:t>
                      </a:r>
                    </a:p>
                    <a:p>
                      <a:pPr marL="0" marR="0" lvl="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Профилактическая деятельность</a:t>
                      </a:r>
                    </a:p>
                    <a:p>
                      <a:pPr marL="0" marR="0" lvl="0" indent="0" algn="l" defTabSz="914400" rtl="0" eaLnBrk="1" fontAlgn="auto" latinLnBrk="0" hangingPunct="1">
                        <a:lnSpc>
                          <a:spcPct val="115000"/>
                        </a:lnSpc>
                        <a:spcBef>
                          <a:spcPts val="0"/>
                        </a:spcBef>
                        <a:spcAft>
                          <a:spcPts val="0"/>
                        </a:spcAft>
                        <a:buClrTx/>
                        <a:buSzTx/>
                        <a:buFontTx/>
                        <a:buNone/>
                        <a:tabLst/>
                        <a:defRPr/>
                      </a:pPr>
                      <a:r>
                        <a:rPr lang="ru-RU" sz="1000" kern="1200" dirty="0" smtClean="0">
                          <a:solidFill>
                            <a:schemeClr val="dk1"/>
                          </a:solidFill>
                          <a:effectLst/>
                          <a:latin typeface="Arial" pitchFamily="34" charset="0"/>
                          <a:ea typeface="+mn-ea"/>
                          <a:cs typeface="Arial" pitchFamily="34" charset="0"/>
                        </a:rPr>
                        <a:t>Выделить раздел профилактика в наркологии (учет и диспансеризация граждан, нуждающихся в специализированной наркологической помощи, первичная и вторичная профилактика зависимостей).</a:t>
                      </a:r>
                    </a:p>
                    <a:p>
                      <a:pPr marL="0" marR="0" lvl="0" indent="0" algn="l" defTabSz="914400" rtl="0" eaLnBrk="1" fontAlgn="auto" latinLnBrk="0" hangingPunct="1">
                        <a:lnSpc>
                          <a:spcPct val="115000"/>
                        </a:lnSpc>
                        <a:spcBef>
                          <a:spcPts val="0"/>
                        </a:spcBef>
                        <a:spcAft>
                          <a:spcPts val="0"/>
                        </a:spcAft>
                        <a:buClrTx/>
                        <a:buSzTx/>
                        <a:buFontTx/>
                        <a:buNone/>
                        <a:tabLst/>
                        <a:defRPr/>
                      </a:pPr>
                      <a:endParaRPr lang="ru-RU" sz="1000" dirty="0" smtClean="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896014">
                <a:tc vMerge="1">
                  <a:txBody>
                    <a:bodyPr/>
                    <a:lstStyle/>
                    <a:p>
                      <a:endParaRPr lang="ru-RU"/>
                    </a:p>
                  </a:txBody>
                  <a:tcPr/>
                </a:tc>
                <a:tc>
                  <a:txBody>
                    <a:bodyPr/>
                    <a:lstStyle/>
                    <a:p>
                      <a:pPr algn="just">
                        <a:lnSpc>
                          <a:spcPct val="115000"/>
                        </a:lnSpc>
                        <a:spcAft>
                          <a:spcPts val="0"/>
                        </a:spcAft>
                      </a:pPr>
                      <a:r>
                        <a:rPr lang="ru-RU" sz="1000" dirty="0">
                          <a:effectLst/>
                          <a:latin typeface="Arial" pitchFamily="34" charset="0"/>
                          <a:ea typeface="Calibri"/>
                          <a:cs typeface="Arial" pitchFamily="34" charset="0"/>
                        </a:rPr>
                        <a:t>Учет и диспансеризация граждан, нуждающихся в медико-социальной помощи, квалифицированной и специализированной наркологической помощи</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ru-RU" sz="1000" dirty="0">
                          <a:effectLst/>
                          <a:latin typeface="Arial" pitchFamily="34" charset="0"/>
                          <a:cs typeface="Arial" pitchFamily="34" charset="0"/>
                        </a:rPr>
                        <a:t> </a:t>
                      </a:r>
                      <a:r>
                        <a:rPr lang="ru-RU" sz="1000" dirty="0" smtClean="0">
                          <a:effectLst/>
                          <a:latin typeface="Arial" pitchFamily="34" charset="0"/>
                          <a:cs typeface="Arial" pitchFamily="34" charset="0"/>
                        </a:rPr>
                        <a:t>ПМ.01Диагностическая </a:t>
                      </a:r>
                      <a:r>
                        <a:rPr lang="ru-RU" sz="1000" dirty="0" err="1" smtClean="0">
                          <a:effectLst/>
                          <a:latin typeface="Arial" pitchFamily="34" charset="0"/>
                          <a:cs typeface="Arial" pitchFamily="34" charset="0"/>
                        </a:rPr>
                        <a:t>деяьельность</a:t>
                      </a:r>
                      <a:endParaRPr lang="ru-RU" sz="1000" dirty="0" smtClean="0">
                        <a:effectLst/>
                        <a:latin typeface="Arial" pitchFamily="34" charset="0"/>
                        <a:cs typeface="Arial" pitchFamily="34" charset="0"/>
                      </a:endParaRPr>
                    </a:p>
                    <a:p>
                      <a:pPr>
                        <a:lnSpc>
                          <a:spcPct val="115000"/>
                        </a:lnSpc>
                        <a:spcAft>
                          <a:spcPts val="0"/>
                        </a:spcAft>
                      </a:pPr>
                      <a:endParaRPr lang="ru-RU" sz="1000" dirty="0" smtClean="0">
                        <a:effectLst/>
                        <a:latin typeface="Arial" pitchFamily="34" charset="0"/>
                        <a:cs typeface="Arial" pitchFamily="34" charset="0"/>
                      </a:endParaRPr>
                    </a:p>
                    <a:p>
                      <a:pPr>
                        <a:lnSpc>
                          <a:spcPct val="115000"/>
                        </a:lnSpc>
                        <a:spcAft>
                          <a:spcPts val="0"/>
                        </a:spcAft>
                      </a:pPr>
                      <a:r>
                        <a:rPr lang="ru-RU" sz="1000" dirty="0" smtClean="0">
                          <a:effectLst/>
                          <a:latin typeface="Arial" pitchFamily="34" charset="0"/>
                          <a:ea typeface="Calibri"/>
                          <a:cs typeface="Arial" pitchFamily="34" charset="0"/>
                        </a:rPr>
                        <a:t>ПМ.02Лечебная деятельность</a:t>
                      </a:r>
                    </a:p>
                    <a:p>
                      <a:pPr>
                        <a:lnSpc>
                          <a:spcPct val="115000"/>
                        </a:lnSpc>
                        <a:spcAft>
                          <a:spcPts val="0"/>
                        </a:spcAft>
                      </a:pPr>
                      <a:r>
                        <a:rPr lang="ru-RU" sz="1000" dirty="0" smtClean="0">
                          <a:effectLst/>
                          <a:latin typeface="Arial" pitchFamily="34" charset="0"/>
                          <a:ea typeface="Calibri"/>
                          <a:cs typeface="Arial" pitchFamily="34" charset="0"/>
                        </a:rPr>
                        <a:t>ПМ .05 медико-социальная деятельность</a:t>
                      </a:r>
                    </a:p>
                    <a:p>
                      <a:pPr>
                        <a:lnSpc>
                          <a:spcPct val="115000"/>
                        </a:lnSpc>
                        <a:spcAft>
                          <a:spcPts val="0"/>
                        </a:spcAft>
                      </a:pPr>
                      <a:r>
                        <a:rPr lang="ru-RU" sz="1000" dirty="0" smtClean="0">
                          <a:effectLst/>
                          <a:latin typeface="Arial" pitchFamily="34" charset="0"/>
                          <a:ea typeface="Calibri"/>
                          <a:cs typeface="Arial" pitchFamily="34" charset="0"/>
                        </a:rPr>
                        <a:t>ПМ.06 Организационно-аналитическая деятельность</a:t>
                      </a:r>
                    </a:p>
                    <a:p>
                      <a:pP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Лечебно-диагностическая деятельность</a:t>
                      </a:r>
                    </a:p>
                    <a:p>
                      <a:pPr marL="0" marR="0" lvl="0" indent="0" algn="l" defTabSz="914400" rtl="0" eaLnBrk="1" fontAlgn="auto" latinLnBrk="0" hangingPunct="1">
                        <a:lnSpc>
                          <a:spcPct val="115000"/>
                        </a:lnSpc>
                        <a:spcBef>
                          <a:spcPts val="0"/>
                        </a:spcBef>
                        <a:spcAft>
                          <a:spcPts val="0"/>
                        </a:spcAft>
                        <a:buClrTx/>
                        <a:buSzTx/>
                        <a:buFontTx/>
                        <a:buNone/>
                        <a:tabLst/>
                        <a:defRPr/>
                      </a:pPr>
                      <a:r>
                        <a:rPr lang="ru-RU" sz="1000" kern="1200" dirty="0" smtClean="0">
                          <a:solidFill>
                            <a:schemeClr val="dk1"/>
                          </a:solidFill>
                          <a:effectLst/>
                          <a:latin typeface="Arial" pitchFamily="34" charset="0"/>
                          <a:ea typeface="+mn-ea"/>
                          <a:cs typeface="Arial" pitchFamily="34" charset="0"/>
                        </a:rPr>
                        <a:t>выделить как самостоятельный раздел НАРКОЛОГИЮ, с целью расширения курса психических болезней с курсом наркологии или в пределах ПМ. </a:t>
                      </a:r>
                    </a:p>
                    <a:p>
                      <a:pPr marL="0" marR="0" lvl="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Медико-социальная деятельность</a:t>
                      </a:r>
                      <a:endParaRPr lang="ru-RU" sz="1000" kern="1200" dirty="0" smtClean="0">
                        <a:solidFill>
                          <a:schemeClr val="dk1"/>
                        </a:solidFill>
                        <a:effectLst/>
                        <a:latin typeface="Arial" pitchFamily="34" charset="0"/>
                        <a:ea typeface="+mn-ea"/>
                        <a:cs typeface="Arial"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pitchFamily="34" charset="0"/>
                          <a:ea typeface="Calibri"/>
                          <a:cs typeface="Arial" pitchFamily="34" charset="0"/>
                        </a:rPr>
                        <a:t>ПМ, Организационно-аналитическая деятельность</a:t>
                      </a:r>
                    </a:p>
                    <a:p>
                      <a:pPr>
                        <a:lnSpc>
                          <a:spcPct val="115000"/>
                        </a:lnSpc>
                        <a:spcAft>
                          <a:spcPts val="0"/>
                        </a:spcAft>
                      </a:pPr>
                      <a:endParaRPr lang="ru-RU" sz="10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sp>
        <p:nvSpPr>
          <p:cNvPr id="28" name="TextBox 27"/>
          <p:cNvSpPr txBox="1"/>
          <p:nvPr/>
        </p:nvSpPr>
        <p:spPr>
          <a:xfrm>
            <a:off x="1071538" y="189576"/>
            <a:ext cx="7858180" cy="785818"/>
          </a:xfrm>
          <a:prstGeom prst="rect">
            <a:avLst/>
          </a:prstGeom>
          <a:noFill/>
          <a:ln w="76200">
            <a:noFill/>
          </a:ln>
        </p:spPr>
        <p:txBody>
          <a:bodyPr wrap="square" rtlCol="0" anchor="ctr">
            <a:noAutofit/>
          </a:bodyPr>
          <a:lstStyle/>
          <a:p>
            <a:pPr algn="ctr"/>
            <a:r>
              <a:rPr lang="ru-RU" sz="2000" b="1" dirty="0" smtClean="0">
                <a:solidFill>
                  <a:srgbClr val="C00000"/>
                </a:solidFill>
                <a:latin typeface="Arial" pitchFamily="34" charset="0"/>
                <a:cs typeface="Arial" pitchFamily="34" charset="0"/>
              </a:rPr>
              <a:t>ПЛАНИРУЕМЫЕ КОНЦЕПТУАЛЬНО-СОДЕРЖАТЕЛЬНЫЕ ТРАНСФОРМАЦИИ ОБРАЗОВАТЕЛЬНОГО  СТАНДАРТА </a:t>
            </a:r>
          </a:p>
        </p:txBody>
      </p:sp>
      <p:sp>
        <p:nvSpPr>
          <p:cNvPr id="29" name="Прямоугольник 28"/>
          <p:cNvSpPr/>
          <p:nvPr/>
        </p:nvSpPr>
        <p:spPr>
          <a:xfrm>
            <a:off x="1083410" y="5891904"/>
            <a:ext cx="7643866" cy="584775"/>
          </a:xfrm>
          <a:prstGeom prst="rect">
            <a:avLst/>
          </a:prstGeom>
        </p:spPr>
        <p:txBody>
          <a:bodyPr wrap="square">
            <a:spAutoFit/>
          </a:bodyPr>
          <a:lstStyle/>
          <a:p>
            <a:pPr lvl="0"/>
            <a:r>
              <a:rPr lang="ru-RU" sz="1600" dirty="0">
                <a:latin typeface="Arial" pitchFamily="34" charset="0"/>
                <a:cs typeface="Arial" pitchFamily="34" charset="0"/>
              </a:rPr>
              <a:t>Организовать практическое обучение (ПП) по направлению нервные, психические болезни с курсом наркологии (2 </a:t>
            </a:r>
            <a:r>
              <a:rPr lang="ru-RU" sz="1600" dirty="0" err="1">
                <a:latin typeface="Arial" pitchFamily="34" charset="0"/>
                <a:cs typeface="Arial" pitchFamily="34" charset="0"/>
              </a:rPr>
              <a:t>нед</a:t>
            </a:r>
            <a:r>
              <a:rPr lang="ru-RU" sz="1600" dirty="0" smtClean="0">
                <a:latin typeface="Arial" pitchFamily="34" charset="0"/>
                <a:cs typeface="Arial" pitchFamily="34" charset="0"/>
              </a:rPr>
              <a:t>.) </a:t>
            </a:r>
            <a:endParaRPr lang="ru-RU" sz="1600" dirty="0">
              <a:latin typeface="Arial" pitchFamily="34" charset="0"/>
              <a:cs typeface="Arial" pitchFamily="34" charset="0"/>
            </a:endParaRPr>
          </a:p>
        </p:txBody>
      </p:sp>
    </p:spTree>
    <p:extLst>
      <p:ext uri="{BB962C8B-B14F-4D97-AF65-F5344CB8AC3E}">
        <p14:creationId xmlns:p14="http://schemas.microsoft.com/office/powerpoint/2010/main" val="3531588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975286" y="1143778"/>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1071538" y="181338"/>
            <a:ext cx="7858180" cy="785818"/>
          </a:xfrm>
          <a:prstGeom prst="rect">
            <a:avLst/>
          </a:prstGeom>
          <a:noFill/>
          <a:ln w="76200">
            <a:noFill/>
          </a:ln>
        </p:spPr>
        <p:txBody>
          <a:bodyPr wrap="square" rtlCol="0" anchor="ctr">
            <a:noAutofit/>
          </a:bodyPr>
          <a:lstStyle/>
          <a:p>
            <a:pPr algn="ctr"/>
            <a:r>
              <a:rPr lang="ru-RU" sz="2000" b="1" dirty="0" smtClean="0">
                <a:solidFill>
                  <a:srgbClr val="C00000"/>
                </a:solidFill>
                <a:latin typeface="Arial" pitchFamily="34" charset="0"/>
                <a:cs typeface="Arial" pitchFamily="34" charset="0"/>
              </a:rPr>
              <a:t>КОНЦЕПТУАЛЬНО-СОДЕРЖАТЕЛЬНЫЕ ТРАНСФОРМАЦИИ ПРОФЕССИОНАЛЬНОГО СТАНДАРТА </a:t>
            </a:r>
          </a:p>
        </p:txBody>
      </p:sp>
      <p:graphicFrame>
        <p:nvGraphicFramePr>
          <p:cNvPr id="39" name="Таблица 38"/>
          <p:cNvGraphicFramePr>
            <a:graphicFrameLocks noGrp="1"/>
          </p:cNvGraphicFramePr>
          <p:nvPr>
            <p:extLst>
              <p:ext uri="{D42A27DB-BD31-4B8C-83A1-F6EECF244321}">
                <p14:modId xmlns:p14="http://schemas.microsoft.com/office/powerpoint/2010/main" val="3007805493"/>
              </p:ext>
            </p:extLst>
          </p:nvPr>
        </p:nvGraphicFramePr>
        <p:xfrm>
          <a:off x="1071537" y="1214422"/>
          <a:ext cx="7576305" cy="5224184"/>
        </p:xfrm>
        <a:graphic>
          <a:graphicData uri="http://schemas.openxmlformats.org/drawingml/2006/table">
            <a:tbl>
              <a:tblPr firstRow="1" firstCol="1" bandRow="1" bandCol="1">
                <a:tableStyleId>{5C22544A-7EE6-4342-B048-85BDC9FD1C3A}</a:tableStyleId>
              </a:tblPr>
              <a:tblGrid>
                <a:gridCol w="1185857"/>
                <a:gridCol w="1916165"/>
                <a:gridCol w="1758686"/>
                <a:gridCol w="2715597"/>
              </a:tblGrid>
              <a:tr h="443541">
                <a:tc>
                  <a:txBody>
                    <a:bodyPr/>
                    <a:lstStyle/>
                    <a:p>
                      <a:pPr algn="ctr">
                        <a:lnSpc>
                          <a:spcPct val="115000"/>
                        </a:lnSpc>
                        <a:spcAft>
                          <a:spcPts val="0"/>
                        </a:spcAft>
                      </a:pPr>
                      <a:r>
                        <a:rPr lang="ru-RU" sz="900" dirty="0" smtClean="0">
                          <a:effectLst/>
                          <a:latin typeface="Arial" pitchFamily="34" charset="0"/>
                          <a:cs typeface="Arial" pitchFamily="34" charset="0"/>
                        </a:rPr>
                        <a:t>ОТФ</a:t>
                      </a:r>
                      <a:endParaRPr lang="ru-RU" sz="9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900" dirty="0" smtClean="0">
                          <a:effectLst/>
                          <a:latin typeface="Arial" pitchFamily="34" charset="0"/>
                          <a:cs typeface="Arial" pitchFamily="34" charset="0"/>
                        </a:rPr>
                        <a:t>Трудовые</a:t>
                      </a:r>
                      <a:r>
                        <a:rPr lang="ru-RU" sz="900" baseline="0" dirty="0" smtClean="0">
                          <a:effectLst/>
                          <a:latin typeface="Arial" pitchFamily="34" charset="0"/>
                          <a:cs typeface="Arial" pitchFamily="34" charset="0"/>
                        </a:rPr>
                        <a:t> функции</a:t>
                      </a:r>
                      <a:endParaRPr lang="ru-RU" sz="9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ru-RU" sz="900" dirty="0">
                          <a:effectLst/>
                          <a:latin typeface="Arial" pitchFamily="34" charset="0"/>
                          <a:cs typeface="Arial" pitchFamily="34" charset="0"/>
                        </a:rPr>
                        <a:t> </a:t>
                      </a:r>
                      <a:r>
                        <a:rPr lang="ru-RU" sz="900" dirty="0" smtClean="0">
                          <a:effectLst/>
                          <a:latin typeface="Arial" pitchFamily="34" charset="0"/>
                          <a:cs typeface="Arial" pitchFamily="34" charset="0"/>
                        </a:rPr>
                        <a:t>наименование модулей  ФГОС СПО специальности «Лечебное дело», 2013г.</a:t>
                      </a: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r>
              <a:tr h="687757">
                <a:tc rowSpan="4">
                  <a:txBody>
                    <a:bodyPr/>
                    <a:lstStyle/>
                    <a:p>
                      <a:pPr>
                        <a:lnSpc>
                          <a:spcPct val="115000"/>
                        </a:lnSpc>
                        <a:spcAft>
                          <a:spcPts val="0"/>
                        </a:spcAft>
                      </a:pPr>
                      <a:r>
                        <a:rPr lang="ru-RU" sz="900" b="1" kern="1200" dirty="0" smtClean="0">
                          <a:solidFill>
                            <a:schemeClr val="lt1"/>
                          </a:solidFill>
                          <a:effectLst/>
                          <a:latin typeface="Arial" pitchFamily="34" charset="0"/>
                          <a:ea typeface="+mn-ea"/>
                          <a:cs typeface="Arial" pitchFamily="34" charset="0"/>
                        </a:rPr>
                        <a:t>Организация деятельности медицинского персонала среднего звена  структурного подразделения медицинской организации</a:t>
                      </a:r>
                      <a:endParaRPr lang="ru-RU" sz="900" dirty="0">
                        <a:effectLst/>
                        <a:latin typeface="Arial" pitchFamily="34" charset="0"/>
                        <a:ea typeface="Calibri"/>
                        <a:cs typeface="Arial" pitchFamily="34" charset="0"/>
                      </a:endParaRPr>
                    </a:p>
                  </a:txBody>
                  <a:tcPr marL="27586" marR="27586"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6600"/>
                    </a:solidFill>
                  </a:tcPr>
                </a:tc>
                <a:tc>
                  <a:txBody>
                    <a:bodyPr/>
                    <a:lstStyle/>
                    <a:p>
                      <a:pPr algn="just">
                        <a:lnSpc>
                          <a:spcPct val="115000"/>
                        </a:lnSpc>
                        <a:spcAft>
                          <a:spcPts val="0"/>
                        </a:spcAft>
                      </a:pPr>
                      <a:r>
                        <a:rPr lang="ru-RU" sz="900">
                          <a:effectLst/>
                          <a:latin typeface="Arial" pitchFamily="34" charset="0"/>
                          <a:ea typeface="Calibri"/>
                          <a:cs typeface="Arial" pitchFamily="34" charset="0"/>
                        </a:rPr>
                        <a:t>Организация и контроль деятельности подчинённого медицинского персонала среднего звена</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ru-RU" sz="900" dirty="0" smtClean="0">
                          <a:effectLst/>
                          <a:latin typeface="Arial" pitchFamily="34" charset="0"/>
                          <a:ea typeface="Calibri"/>
                          <a:cs typeface="Arial" pitchFamily="34" charset="0"/>
                        </a:rPr>
                        <a:t>ПМ.06 Организационно-аналитическая</a:t>
                      </a:r>
                      <a:r>
                        <a:rPr lang="ru-RU" sz="900" baseline="0" dirty="0" smtClean="0">
                          <a:effectLst/>
                          <a:latin typeface="Arial" pitchFamily="34" charset="0"/>
                          <a:ea typeface="Calibri"/>
                          <a:cs typeface="Arial" pitchFamily="34" charset="0"/>
                        </a:rPr>
                        <a:t> деятельность</a:t>
                      </a: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900" dirty="0" smtClean="0">
                          <a:effectLst/>
                          <a:latin typeface="Arial" pitchFamily="34" charset="0"/>
                          <a:ea typeface="Calibri"/>
                          <a:cs typeface="Arial" pitchFamily="34" charset="0"/>
                        </a:rPr>
                        <a:t>ПМ.06 Организационно-аналитическая</a:t>
                      </a:r>
                      <a:r>
                        <a:rPr lang="ru-RU" sz="900" baseline="0" dirty="0" smtClean="0">
                          <a:effectLst/>
                          <a:latin typeface="Arial" pitchFamily="34" charset="0"/>
                          <a:ea typeface="Calibri"/>
                          <a:cs typeface="Arial" pitchFamily="34" charset="0"/>
                        </a:rPr>
                        <a:t> деятельность</a:t>
                      </a:r>
                      <a:endParaRPr lang="ru-RU" sz="900" dirty="0" smtClean="0">
                        <a:effectLst/>
                        <a:latin typeface="Arial" pitchFamily="34" charset="0"/>
                        <a:ea typeface="Calibri"/>
                        <a:cs typeface="Arial" pitchFamily="34" charset="0"/>
                      </a:endParaRPr>
                    </a:p>
                    <a:p>
                      <a:pPr>
                        <a:lnSpc>
                          <a:spcPct val="115000"/>
                        </a:lnSpc>
                        <a:spcAft>
                          <a:spcPts val="0"/>
                        </a:spcAft>
                      </a:pP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038612">
                <a:tc vMerge="1">
                  <a:txBody>
                    <a:bodyPr/>
                    <a:lstStyle/>
                    <a:p>
                      <a:endParaRPr lang="ru-RU"/>
                    </a:p>
                  </a:txBody>
                  <a:tcPr/>
                </a:tc>
                <a:tc>
                  <a:txBody>
                    <a:bodyPr/>
                    <a:lstStyle/>
                    <a:p>
                      <a:pPr algn="just">
                        <a:lnSpc>
                          <a:spcPct val="115000"/>
                        </a:lnSpc>
                        <a:spcAft>
                          <a:spcPts val="0"/>
                        </a:spcAft>
                      </a:pPr>
                      <a:r>
                        <a:rPr lang="ru-RU" sz="900">
                          <a:effectLst/>
                          <a:latin typeface="Arial" pitchFamily="34" charset="0"/>
                          <a:ea typeface="Calibri"/>
                          <a:cs typeface="Arial" pitchFamily="34" charset="0"/>
                        </a:rPr>
                        <a:t>Содействие профессиональному росту подчинённого медицинского персонала и развитию службы скорой медицинской помощи</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900" dirty="0" smtClean="0">
                          <a:effectLst/>
                          <a:latin typeface="Arial" pitchFamily="34" charset="0"/>
                          <a:ea typeface="Calibri"/>
                          <a:cs typeface="Arial" pitchFamily="34" charset="0"/>
                        </a:rPr>
                        <a:t>ПМ.06 Организационно-аналитическая</a:t>
                      </a:r>
                      <a:r>
                        <a:rPr lang="ru-RU" sz="900" baseline="0" dirty="0" smtClean="0">
                          <a:effectLst/>
                          <a:latin typeface="Arial" pitchFamily="34" charset="0"/>
                          <a:ea typeface="Calibri"/>
                          <a:cs typeface="Arial" pitchFamily="34" charset="0"/>
                        </a:rPr>
                        <a:t> деятельность</a:t>
                      </a:r>
                      <a:endParaRPr lang="ru-RU" sz="900" dirty="0" smtClean="0">
                        <a:effectLst/>
                        <a:latin typeface="Arial" pitchFamily="34" charset="0"/>
                        <a:ea typeface="Calibri"/>
                        <a:cs typeface="Arial" pitchFamily="34" charset="0"/>
                      </a:endParaRPr>
                    </a:p>
                    <a:p>
                      <a:pPr>
                        <a:lnSpc>
                          <a:spcPct val="115000"/>
                        </a:lnSpc>
                        <a:spcAft>
                          <a:spcPts val="0"/>
                        </a:spcAft>
                      </a:pP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900" dirty="0" smtClean="0">
                          <a:effectLst/>
                          <a:latin typeface="Arial" pitchFamily="34" charset="0"/>
                          <a:ea typeface="Calibri"/>
                          <a:cs typeface="Arial" pitchFamily="34" charset="0"/>
                        </a:rPr>
                        <a:t>ПМ.06 Организационно-аналитическая</a:t>
                      </a:r>
                      <a:r>
                        <a:rPr lang="ru-RU" sz="900" baseline="0" dirty="0" smtClean="0">
                          <a:effectLst/>
                          <a:latin typeface="Arial" pitchFamily="34" charset="0"/>
                          <a:ea typeface="Calibri"/>
                          <a:cs typeface="Arial" pitchFamily="34" charset="0"/>
                        </a:rPr>
                        <a:t> деятельность</a:t>
                      </a:r>
                      <a:endParaRPr lang="ru-RU" sz="900" dirty="0" smtClean="0">
                        <a:effectLst/>
                        <a:latin typeface="Arial" pitchFamily="34" charset="0"/>
                        <a:ea typeface="Calibri"/>
                        <a:cs typeface="Arial"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ru-RU" sz="900" kern="1200" dirty="0" smtClean="0">
                          <a:solidFill>
                            <a:schemeClr val="dk1"/>
                          </a:solidFill>
                          <a:effectLst/>
                          <a:latin typeface="Arial" pitchFamily="34" charset="0"/>
                          <a:ea typeface="+mn-ea"/>
                          <a:cs typeface="Arial" pitchFamily="34" charset="0"/>
                        </a:rPr>
                        <a:t>внести раздел: менеджмент и содействие профессиональному росту подчинённого медицинского персонала и развитию службы скорой медицинской помощи</a:t>
                      </a:r>
                    </a:p>
                    <a:p>
                      <a:pPr>
                        <a:lnSpc>
                          <a:spcPct val="115000"/>
                        </a:lnSpc>
                        <a:spcAft>
                          <a:spcPts val="0"/>
                        </a:spcAft>
                      </a:pP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2421697">
                <a:tc vMerge="1">
                  <a:txBody>
                    <a:bodyPr/>
                    <a:lstStyle/>
                    <a:p>
                      <a:endParaRPr lang="ru-RU"/>
                    </a:p>
                  </a:txBody>
                  <a:tcPr/>
                </a:tc>
                <a:tc>
                  <a:txBody>
                    <a:bodyPr/>
                    <a:lstStyle/>
                    <a:p>
                      <a:pPr algn="just">
                        <a:lnSpc>
                          <a:spcPct val="115000"/>
                        </a:lnSpc>
                        <a:spcAft>
                          <a:spcPts val="0"/>
                        </a:spcAft>
                      </a:pPr>
                      <a:r>
                        <a:rPr lang="ru-RU" sz="900" dirty="0">
                          <a:effectLst/>
                          <a:latin typeface="Arial" pitchFamily="34" charset="0"/>
                          <a:ea typeface="Calibri"/>
                          <a:cs typeface="Arial" pitchFamily="34" charset="0"/>
                        </a:rPr>
                        <a:t>Организация производственного обучения студентов (практикантов) и стажёров в медицинской организации</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900" dirty="0" smtClean="0">
                          <a:effectLst/>
                          <a:latin typeface="Arial" pitchFamily="34" charset="0"/>
                          <a:ea typeface="Calibri"/>
                          <a:cs typeface="Arial" pitchFamily="34" charset="0"/>
                        </a:rPr>
                        <a:t>-</a:t>
                      </a: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900" dirty="0" smtClean="0">
                          <a:effectLst/>
                          <a:latin typeface="Arial" pitchFamily="34" charset="0"/>
                          <a:ea typeface="Calibri"/>
                          <a:cs typeface="Arial" pitchFamily="34" charset="0"/>
                        </a:rPr>
                        <a:t>ПМ.06 Организационно-аналитическая</a:t>
                      </a:r>
                      <a:r>
                        <a:rPr lang="ru-RU" sz="900" baseline="0" dirty="0" smtClean="0">
                          <a:effectLst/>
                          <a:latin typeface="Arial" pitchFamily="34" charset="0"/>
                          <a:ea typeface="Calibri"/>
                          <a:cs typeface="Arial" pitchFamily="34" charset="0"/>
                        </a:rPr>
                        <a:t> деятельность</a:t>
                      </a:r>
                      <a:endParaRPr lang="ru-RU" sz="900" dirty="0" smtClean="0">
                        <a:effectLst/>
                        <a:latin typeface="Arial" pitchFamily="34" charset="0"/>
                        <a:ea typeface="Calibri"/>
                        <a:cs typeface="Arial"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ru-RU" sz="900" kern="1200" dirty="0" smtClean="0">
                          <a:solidFill>
                            <a:schemeClr val="dk1"/>
                          </a:solidFill>
                          <a:effectLst/>
                          <a:latin typeface="Arial" pitchFamily="34" charset="0"/>
                          <a:ea typeface="+mn-ea"/>
                          <a:cs typeface="Arial" pitchFamily="34" charset="0"/>
                        </a:rPr>
                        <a:t>организация  обучения студентов (практикантов), стажеров в медицинских организациях (принципы организации, особенности организации допуска к практическому обучению и работе с пациентами, ведение учетной документации, взаимодействие  образовательных учреждений медицинского и фармацевтического профиля и медицинских организаций, осуществляющих медицинскую деятельность, особенности составления и выполнения графика обучения в различных подразделениях, отделениях и т.д.).  </a:t>
                      </a: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537390">
                <a:tc vMerge="1">
                  <a:txBody>
                    <a:bodyPr/>
                    <a:lstStyle/>
                    <a:p>
                      <a:endParaRPr lang="ru-RU"/>
                    </a:p>
                  </a:txBody>
                  <a:tcPr/>
                </a:tc>
                <a:tc>
                  <a:txBody>
                    <a:bodyPr/>
                    <a:lstStyle/>
                    <a:p>
                      <a:pPr>
                        <a:lnSpc>
                          <a:spcPct val="115000"/>
                        </a:lnSpc>
                        <a:spcAft>
                          <a:spcPts val="0"/>
                        </a:spcAft>
                      </a:pPr>
                      <a:r>
                        <a:rPr lang="ru-RU" sz="900" dirty="0">
                          <a:effectLst/>
                          <a:latin typeface="Arial" pitchFamily="34" charset="0"/>
                          <a:ea typeface="Calibri"/>
                          <a:cs typeface="Arial" pitchFamily="34" charset="0"/>
                        </a:rPr>
                        <a:t>Проведение научно-практических исследований в области лечебного дела</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900" kern="1200" dirty="0" smtClean="0">
                          <a:solidFill>
                            <a:schemeClr val="dk1"/>
                          </a:solidFill>
                          <a:effectLst/>
                          <a:latin typeface="Arial" pitchFamily="34" charset="0"/>
                          <a:ea typeface="+mn-ea"/>
                          <a:cs typeface="Arial" pitchFamily="34" charset="0"/>
                        </a:rPr>
                        <a:t>ОП Методика исследовательской работы </a:t>
                      </a: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ru-RU" sz="900" kern="1200" dirty="0" smtClean="0">
                          <a:solidFill>
                            <a:schemeClr val="dk1"/>
                          </a:solidFill>
                          <a:effectLst/>
                          <a:latin typeface="Arial" pitchFamily="34" charset="0"/>
                          <a:ea typeface="+mn-ea"/>
                          <a:cs typeface="Arial" pitchFamily="34" charset="0"/>
                        </a:rPr>
                        <a:t>ОП Методика исследовательской работы </a:t>
                      </a:r>
                      <a:endParaRPr lang="ru-RU" sz="900" dirty="0">
                        <a:effectLst/>
                        <a:latin typeface="Arial" pitchFamily="34" charset="0"/>
                        <a:ea typeface="Calibri"/>
                        <a:cs typeface="Arial"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31588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3" name="Группа 55"/>
          <p:cNvGrpSpPr/>
          <p:nvPr/>
        </p:nvGrpSpPr>
        <p:grpSpPr>
          <a:xfrm>
            <a:off x="975286" y="1016648"/>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4"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1059416" y="285728"/>
            <a:ext cx="7858180" cy="504767"/>
          </a:xfrm>
          <a:prstGeom prst="rect">
            <a:avLst/>
          </a:prstGeom>
          <a:noFill/>
          <a:ln w="76200">
            <a:noFill/>
          </a:ln>
        </p:spPr>
        <p:txBody>
          <a:bodyPr wrap="square" rtlCol="0" anchor="ctr">
            <a:noAutofit/>
          </a:bodyPr>
          <a:lstStyle/>
          <a:p>
            <a:pPr algn="ctr"/>
            <a:r>
              <a:rPr lang="ru-RU" b="1" dirty="0" smtClean="0">
                <a:solidFill>
                  <a:srgbClr val="C00000"/>
                </a:solidFill>
                <a:latin typeface="Arial" pitchFamily="34" charset="0"/>
                <a:cs typeface="Arial" pitchFamily="34" charset="0"/>
              </a:rPr>
              <a:t>ПЕРЕХОД К ОЦЕНКЕ РЕЗУЛЬТАТОВ ОБУЧЕНИЯ НА ОСНОВЕ ТРЕБОВАНИЙ ПРОФЕССИОНАЛЬНОГО </a:t>
            </a:r>
            <a:r>
              <a:rPr lang="ru-RU" b="1" dirty="0">
                <a:solidFill>
                  <a:srgbClr val="C00000"/>
                </a:solidFill>
                <a:latin typeface="Arial" pitchFamily="34" charset="0"/>
                <a:cs typeface="Arial" pitchFamily="34" charset="0"/>
              </a:rPr>
              <a:t>СТАНДАРТА</a:t>
            </a:r>
          </a:p>
          <a:p>
            <a:pPr algn="ctr"/>
            <a:r>
              <a:rPr lang="ru-RU" b="1" dirty="0">
                <a:solidFill>
                  <a:srgbClr val="C00000"/>
                </a:solidFill>
                <a:latin typeface="Arial" pitchFamily="34" charset="0"/>
                <a:cs typeface="Arial" pitchFamily="34" charset="0"/>
              </a:rPr>
              <a:t> специалиста в области лечебного дела (ФЕЛЬДШЕР) </a:t>
            </a:r>
          </a:p>
        </p:txBody>
      </p:sp>
      <p:sp>
        <p:nvSpPr>
          <p:cNvPr id="31" name="Прямоугольник 30"/>
          <p:cNvSpPr/>
          <p:nvPr/>
        </p:nvSpPr>
        <p:spPr>
          <a:xfrm>
            <a:off x="1071538" y="1285860"/>
            <a:ext cx="6429420" cy="646331"/>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b="1" dirty="0" smtClean="0">
                <a:solidFill>
                  <a:srgbClr val="C00000"/>
                </a:solidFill>
                <a:latin typeface="Arial" pitchFamily="34" charset="0"/>
                <a:cs typeface="Arial" pitchFamily="34" charset="0"/>
              </a:rPr>
              <a:t>Внедрение демонстрационного экзамена на экзаменах квалификационных и в рамках  ГИА</a:t>
            </a:r>
            <a:endParaRPr lang="ru-RU" b="1" dirty="0">
              <a:latin typeface="Arial" pitchFamily="34" charset="0"/>
              <a:cs typeface="Arial" pitchFamily="34" charset="0"/>
            </a:endParaRPr>
          </a:p>
        </p:txBody>
      </p:sp>
      <p:sp>
        <p:nvSpPr>
          <p:cNvPr id="43" name="Прямоугольник 42"/>
          <p:cNvSpPr/>
          <p:nvPr/>
        </p:nvSpPr>
        <p:spPr>
          <a:xfrm>
            <a:off x="1071538" y="2157233"/>
            <a:ext cx="6429420" cy="1200329"/>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b="1" dirty="0" smtClean="0">
                <a:latin typeface="Arial" pitchFamily="34" charset="0"/>
                <a:cs typeface="Arial" pitchFamily="34" charset="0"/>
              </a:rPr>
              <a:t>Обучение педагогов методике объективного экспертного  заключения по стандартам </a:t>
            </a:r>
            <a:r>
              <a:rPr lang="ru-RU" b="1" dirty="0" err="1" smtClean="0">
                <a:latin typeface="Arial" pitchFamily="34" charset="0"/>
                <a:cs typeface="Arial" pitchFamily="34" charset="0"/>
              </a:rPr>
              <a:t>WorldSkills</a:t>
            </a:r>
            <a:r>
              <a:rPr lang="ru-RU" b="1" dirty="0" smtClean="0">
                <a:latin typeface="Arial" pitchFamily="34" charset="0"/>
                <a:cs typeface="Arial" pitchFamily="34" charset="0"/>
              </a:rPr>
              <a:t> на соответствие уровня подготовки  обучающегося заявленной  квалификации</a:t>
            </a:r>
            <a:endParaRPr lang="ru-RU" b="1" dirty="0">
              <a:latin typeface="Arial" pitchFamily="34" charset="0"/>
              <a:cs typeface="Arial" pitchFamily="34" charset="0"/>
            </a:endParaRPr>
          </a:p>
        </p:txBody>
      </p:sp>
      <p:sp>
        <p:nvSpPr>
          <p:cNvPr id="48" name="Прямоугольник 47"/>
          <p:cNvSpPr/>
          <p:nvPr/>
        </p:nvSpPr>
        <p:spPr>
          <a:xfrm>
            <a:off x="1071538" y="3456586"/>
            <a:ext cx="6429420" cy="646331"/>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b="1" dirty="0" smtClean="0">
                <a:latin typeface="Arial" pitchFamily="34" charset="0"/>
                <a:cs typeface="Arial" pitchFamily="34" charset="0"/>
              </a:rPr>
              <a:t>Разработка независимых оценочных листов для оценки уровня квалификации</a:t>
            </a:r>
            <a:endParaRPr lang="ru-RU" b="1" dirty="0">
              <a:latin typeface="Arial" pitchFamily="34" charset="0"/>
              <a:cs typeface="Arial" pitchFamily="34" charset="0"/>
            </a:endParaRPr>
          </a:p>
        </p:txBody>
      </p:sp>
      <p:sp>
        <p:nvSpPr>
          <p:cNvPr id="50" name="Прямоугольник 49"/>
          <p:cNvSpPr/>
          <p:nvPr/>
        </p:nvSpPr>
        <p:spPr>
          <a:xfrm>
            <a:off x="1071538" y="4212926"/>
            <a:ext cx="6429420" cy="1200329"/>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b="1" dirty="0" smtClean="0">
                <a:latin typeface="Arial" pitchFamily="34" charset="0"/>
                <a:cs typeface="Arial" pitchFamily="34" charset="0"/>
              </a:rPr>
              <a:t>Формирование инфраструктуры для проведения оценочных и конкурсных процедур   с учетом разработанных стандартизованных инфраструктурных листов</a:t>
            </a:r>
            <a:endParaRPr lang="ru-RU" b="1" dirty="0">
              <a:latin typeface="Arial" pitchFamily="34" charset="0"/>
              <a:cs typeface="Arial" pitchFamily="34" charset="0"/>
            </a:endParaRPr>
          </a:p>
        </p:txBody>
      </p:sp>
      <p:sp>
        <p:nvSpPr>
          <p:cNvPr id="52" name="Прямоугольник 51"/>
          <p:cNvSpPr/>
          <p:nvPr/>
        </p:nvSpPr>
        <p:spPr>
          <a:xfrm>
            <a:off x="1059598" y="5485571"/>
            <a:ext cx="7643866" cy="923330"/>
          </a:xfrm>
          <a:prstGeom prst="rect">
            <a:avLst/>
          </a:prstGeom>
          <a:gradFill flip="none" rotWithShape="1">
            <a:gsLst>
              <a:gs pos="0">
                <a:srgbClr val="006C00">
                  <a:alpha val="31000"/>
                </a:srgbClr>
              </a:gs>
              <a:gs pos="100000">
                <a:schemeClr val="bg1"/>
              </a:gs>
            </a:gsLst>
            <a:lin ang="0" scaled="0"/>
            <a:tileRect/>
          </a:gradFill>
          <a:ln>
            <a:solidFill>
              <a:schemeClr val="tx1"/>
            </a:solidFill>
          </a:ln>
        </p:spPr>
        <p:txBody>
          <a:bodyPr wrap="square">
            <a:spAutoFit/>
          </a:bodyPr>
          <a:lstStyle/>
          <a:p>
            <a:r>
              <a:rPr lang="ru-RU" b="1" dirty="0" smtClean="0">
                <a:solidFill>
                  <a:srgbClr val="C00000"/>
                </a:solidFill>
                <a:latin typeface="Arial" pitchFamily="34" charset="0"/>
                <a:cs typeface="Arial" pitchFamily="34" charset="0"/>
              </a:rPr>
              <a:t>Внедрение процедуры аккредитации специалистов со СМО на основе методик независимого оценивания соответствия требованиям ПС – создание центров оценки квалификаций</a:t>
            </a:r>
          </a:p>
        </p:txBody>
      </p:sp>
      <p:pic>
        <p:nvPicPr>
          <p:cNvPr id="5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72396" y="1071546"/>
            <a:ext cx="1285884" cy="181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4" descr="http://ktzn.volganet.ru/upload/iblock/e47/nezavisimaya-otsenka-kvalifikatsiy.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97180" y="4071943"/>
            <a:ext cx="1202143" cy="92869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ttp://sroarmo.ru/sites/default/files/field/image/photodune-12320136-red-ring-binder-with-inscription-new-instructions-xs-prof.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32803" y="2928935"/>
            <a:ext cx="1143362" cy="85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588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928662" y="1142984"/>
            <a:ext cx="7963818" cy="545436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1071538" y="214290"/>
            <a:ext cx="7858180" cy="714380"/>
          </a:xfrm>
          <a:prstGeom prst="rect">
            <a:avLst/>
          </a:prstGeom>
          <a:noFill/>
          <a:ln w="76200">
            <a:noFill/>
          </a:ln>
        </p:spPr>
        <p:txBody>
          <a:bodyPr wrap="square" rtlCol="0" anchor="ctr">
            <a:noAutofit/>
          </a:bodyPr>
          <a:lstStyle/>
          <a:p>
            <a:pPr algn="ctr"/>
            <a:r>
              <a:rPr lang="ru-RU" sz="2000" b="1" dirty="0">
                <a:solidFill>
                  <a:srgbClr val="C00000"/>
                </a:solidFill>
                <a:latin typeface="Arial" pitchFamily="34" charset="0"/>
                <a:cs typeface="Arial" pitchFamily="34" charset="0"/>
              </a:rPr>
              <a:t>СПЕЦИАЛЬНОСТЬ СПО ЛЕЧЕБНОЕ ДЕЛО </a:t>
            </a:r>
          </a:p>
          <a:p>
            <a:pPr algn="ctr"/>
            <a:r>
              <a:rPr lang="ru-RU" sz="2000" b="1" dirty="0">
                <a:solidFill>
                  <a:srgbClr val="C00000"/>
                </a:solidFill>
                <a:latin typeface="Arial" pitchFamily="34" charset="0"/>
                <a:cs typeface="Arial" pitchFamily="34" charset="0"/>
              </a:rPr>
              <a:t>В ИСТОРИЧЕСКОМ АСПЕКТЕ</a:t>
            </a:r>
          </a:p>
        </p:txBody>
      </p:sp>
      <p:sp>
        <p:nvSpPr>
          <p:cNvPr id="28" name="TextBox 27"/>
          <p:cNvSpPr txBox="1"/>
          <p:nvPr/>
        </p:nvSpPr>
        <p:spPr>
          <a:xfrm>
            <a:off x="1008338" y="1038594"/>
            <a:ext cx="5231504" cy="553998"/>
          </a:xfrm>
          <a:prstGeom prst="rect">
            <a:avLst/>
          </a:prstGeom>
          <a:gradFill flip="none" rotWithShape="1">
            <a:gsLst>
              <a:gs pos="0">
                <a:schemeClr val="bg1"/>
              </a:gs>
              <a:gs pos="100000">
                <a:srgbClr val="C00000">
                  <a:alpha val="24000"/>
                </a:srgbClr>
              </a:gs>
            </a:gsLst>
            <a:lin ang="10800000" scaled="0"/>
            <a:tileRect/>
          </a:gradFill>
        </p:spPr>
        <p:txBody>
          <a:bodyPr wrap="square" rtlCol="0">
            <a:spAutoFit/>
          </a:bodyPr>
          <a:lstStyle/>
          <a:p>
            <a:r>
              <a:rPr lang="ru-RU" sz="1000" b="1" dirty="0" smtClean="0">
                <a:latin typeface="Arial" pitchFamily="34" charset="0"/>
                <a:cs typeface="Arial" pitchFamily="34" charset="0"/>
              </a:rPr>
              <a:t>Конец </a:t>
            </a:r>
            <a:r>
              <a:rPr lang="en-US" sz="1000" b="1" dirty="0" smtClean="0">
                <a:latin typeface="Arial" pitchFamily="34" charset="0"/>
                <a:cs typeface="Arial" pitchFamily="34" charset="0"/>
              </a:rPr>
              <a:t>XIX </a:t>
            </a:r>
            <a:r>
              <a:rPr lang="ru-RU" sz="1000" b="1" dirty="0" smtClean="0">
                <a:latin typeface="Arial" pitchFamily="34" charset="0"/>
                <a:cs typeface="Arial" pitchFamily="34" charset="0"/>
              </a:rPr>
              <a:t>века. – помощники лекарей, срок обучения – 3 года, </a:t>
            </a:r>
          </a:p>
          <a:p>
            <a:r>
              <a:rPr lang="ru-RU" sz="1000" b="1" dirty="0" smtClean="0">
                <a:latin typeface="Arial" pitchFamily="34" charset="0"/>
                <a:cs typeface="Arial" pitchFamily="34" charset="0"/>
              </a:rPr>
              <a:t>подготовка в режиме  </a:t>
            </a:r>
            <a:r>
              <a:rPr lang="ru-RU" sz="1000" b="1" dirty="0">
                <a:latin typeface="Arial" pitchFamily="34" charset="0"/>
                <a:cs typeface="Arial" pitchFamily="34" charset="0"/>
              </a:rPr>
              <a:t>стажировки на рабочем месте</a:t>
            </a:r>
          </a:p>
          <a:p>
            <a:endParaRPr lang="ru-RU" sz="1000" b="1" dirty="0">
              <a:latin typeface="Arial" pitchFamily="34" charset="0"/>
              <a:cs typeface="Arial" pitchFamily="34" charset="0"/>
            </a:endParaRPr>
          </a:p>
        </p:txBody>
      </p:sp>
      <p:sp>
        <p:nvSpPr>
          <p:cNvPr id="29" name="TextBox 28"/>
          <p:cNvSpPr txBox="1"/>
          <p:nvPr/>
        </p:nvSpPr>
        <p:spPr>
          <a:xfrm>
            <a:off x="1008338" y="1643050"/>
            <a:ext cx="5231504" cy="246221"/>
          </a:xfrm>
          <a:prstGeom prst="rect">
            <a:avLst/>
          </a:prstGeom>
          <a:gradFill flip="none" rotWithShape="1">
            <a:gsLst>
              <a:gs pos="0">
                <a:schemeClr val="bg1"/>
              </a:gs>
              <a:gs pos="100000">
                <a:srgbClr val="C00000">
                  <a:alpha val="24000"/>
                </a:srgbClr>
              </a:gs>
            </a:gsLst>
            <a:lin ang="10800000" scaled="0"/>
            <a:tileRect/>
          </a:gradFill>
        </p:spPr>
        <p:txBody>
          <a:bodyPr wrap="square" rtlCol="0">
            <a:spAutoFit/>
          </a:bodyPr>
          <a:lstStyle/>
          <a:p>
            <a:r>
              <a:rPr lang="ru-RU" sz="1000" b="1" dirty="0" smtClean="0">
                <a:latin typeface="Arial" pitchFamily="34" charset="0"/>
                <a:cs typeface="Arial" pitchFamily="34" charset="0"/>
              </a:rPr>
              <a:t>Начало </a:t>
            </a:r>
            <a:r>
              <a:rPr lang="en-US" sz="1000" b="1" dirty="0" smtClean="0">
                <a:latin typeface="Arial" pitchFamily="34" charset="0"/>
                <a:cs typeface="Arial" pitchFamily="34" charset="0"/>
              </a:rPr>
              <a:t>XX </a:t>
            </a:r>
            <a:r>
              <a:rPr lang="ru-RU" sz="1000" b="1" dirty="0" smtClean="0">
                <a:latin typeface="Arial" pitchFamily="34" charset="0"/>
                <a:cs typeface="Arial" pitchFamily="34" charset="0"/>
              </a:rPr>
              <a:t>века. – фельдшерицы</a:t>
            </a:r>
            <a:endParaRPr lang="ru-RU" sz="1000" b="1" dirty="0">
              <a:latin typeface="Arial" pitchFamily="34" charset="0"/>
              <a:cs typeface="Arial" pitchFamily="34" charset="0"/>
            </a:endParaRPr>
          </a:p>
        </p:txBody>
      </p:sp>
      <p:sp>
        <p:nvSpPr>
          <p:cNvPr id="31" name="TextBox 30"/>
          <p:cNvSpPr txBox="1"/>
          <p:nvPr/>
        </p:nvSpPr>
        <p:spPr>
          <a:xfrm>
            <a:off x="5303004" y="1022177"/>
            <a:ext cx="3348497" cy="861774"/>
          </a:xfrm>
          <a:prstGeom prst="rect">
            <a:avLst/>
          </a:prstGeom>
          <a:gradFill flip="none" rotWithShape="1">
            <a:gsLst>
              <a:gs pos="0">
                <a:schemeClr val="bg1"/>
              </a:gs>
              <a:gs pos="100000">
                <a:srgbClr val="C00000">
                  <a:alpha val="24000"/>
                </a:srgbClr>
              </a:gs>
            </a:gsLst>
            <a:lin ang="10800000" scaled="0"/>
            <a:tileRect/>
          </a:gradFill>
        </p:spPr>
        <p:txBody>
          <a:bodyPr wrap="square" rtlCol="0">
            <a:spAutoFit/>
          </a:bodyPr>
          <a:lstStyle/>
          <a:p>
            <a:r>
              <a:rPr lang="ru-RU" sz="1000" b="1" dirty="0" smtClean="0">
                <a:latin typeface="Arial" pitchFamily="34" charset="0"/>
                <a:cs typeface="Arial" pitchFamily="34" charset="0"/>
              </a:rPr>
              <a:t>кон. </a:t>
            </a:r>
            <a:r>
              <a:rPr lang="en-US" sz="1000" b="1" dirty="0" smtClean="0">
                <a:latin typeface="Arial" pitchFamily="34" charset="0"/>
                <a:cs typeface="Arial" pitchFamily="34" charset="0"/>
              </a:rPr>
              <a:t>XIX</a:t>
            </a:r>
            <a:r>
              <a:rPr lang="ru-RU" sz="1000" b="1" dirty="0" smtClean="0">
                <a:latin typeface="Arial" pitchFamily="34" charset="0"/>
                <a:cs typeface="Arial" pitchFamily="34" charset="0"/>
              </a:rPr>
              <a:t> – </a:t>
            </a:r>
            <a:r>
              <a:rPr lang="ru-RU" sz="1000" b="1" dirty="0" err="1" smtClean="0">
                <a:latin typeface="Arial" pitchFamily="34" charset="0"/>
                <a:cs typeface="Arial" pitchFamily="34" charset="0"/>
              </a:rPr>
              <a:t>нач</a:t>
            </a:r>
            <a:r>
              <a:rPr lang="ru-RU" sz="1000" b="1" dirty="0" smtClean="0">
                <a:latin typeface="Arial" pitchFamily="34" charset="0"/>
                <a:cs typeface="Arial" pitchFamily="34" charset="0"/>
              </a:rPr>
              <a:t>. </a:t>
            </a:r>
            <a:r>
              <a:rPr lang="en-US" sz="1000" b="1" dirty="0" smtClean="0">
                <a:latin typeface="Arial" pitchFamily="34" charset="0"/>
                <a:cs typeface="Arial" pitchFamily="34" charset="0"/>
              </a:rPr>
              <a:t>XX</a:t>
            </a:r>
            <a:r>
              <a:rPr lang="ru-RU" sz="1000" b="1" dirty="0" smtClean="0">
                <a:latin typeface="Arial" pitchFamily="34" charset="0"/>
                <a:cs typeface="Arial" pitchFamily="34" charset="0"/>
              </a:rPr>
              <a:t> вв. – «помощники лекарей»,</a:t>
            </a:r>
          </a:p>
          <a:p>
            <a:r>
              <a:rPr lang="ru-RU" sz="1000" b="1" dirty="0" smtClean="0">
                <a:latin typeface="Arial" pitchFamily="34" charset="0"/>
                <a:cs typeface="Arial" pitchFamily="34" charset="0"/>
              </a:rPr>
              <a:t>«фельдшерицы» становятся полноправными участниками лечебного процесса, делая доступной бесплатную медицинскую помощь для крестьян и рабочих</a:t>
            </a:r>
            <a:endParaRPr lang="ru-RU" sz="1000" b="1" dirty="0">
              <a:latin typeface="Arial" pitchFamily="34" charset="0"/>
              <a:cs typeface="Arial" pitchFamily="34" charset="0"/>
            </a:endParaRPr>
          </a:p>
        </p:txBody>
      </p:sp>
      <p:sp>
        <p:nvSpPr>
          <p:cNvPr id="43" name="TextBox 42"/>
          <p:cNvSpPr txBox="1"/>
          <p:nvPr/>
        </p:nvSpPr>
        <p:spPr>
          <a:xfrm>
            <a:off x="1000100" y="2500306"/>
            <a:ext cx="5929354" cy="246221"/>
          </a:xfrm>
          <a:prstGeom prst="rect">
            <a:avLst/>
          </a:prstGeom>
          <a:gradFill flip="none" rotWithShape="1">
            <a:gsLst>
              <a:gs pos="0">
                <a:schemeClr val="bg1"/>
              </a:gs>
              <a:gs pos="100000">
                <a:srgbClr val="006C00">
                  <a:alpha val="25000"/>
                </a:srgbClr>
              </a:gs>
            </a:gsLst>
            <a:lin ang="10800000" scaled="0"/>
            <a:tileRect/>
          </a:gradFill>
        </p:spPr>
        <p:txBody>
          <a:bodyPr wrap="square" rtlCol="0">
            <a:spAutoFit/>
          </a:bodyPr>
          <a:lstStyle/>
          <a:p>
            <a:r>
              <a:rPr lang="ru-RU" sz="1000" b="1" dirty="0" smtClean="0">
                <a:latin typeface="Arial" pitchFamily="34" charset="0"/>
                <a:cs typeface="Arial" pitchFamily="34" charset="0"/>
              </a:rPr>
              <a:t>С 1930 г. – помощников лечащих врачей</a:t>
            </a:r>
            <a:endParaRPr lang="ru-RU" sz="1000" b="1" dirty="0">
              <a:latin typeface="Arial" pitchFamily="34" charset="0"/>
              <a:cs typeface="Arial" pitchFamily="34" charset="0"/>
            </a:endParaRPr>
          </a:p>
        </p:txBody>
      </p:sp>
      <p:sp>
        <p:nvSpPr>
          <p:cNvPr id="48" name="TextBox 47"/>
          <p:cNvSpPr txBox="1"/>
          <p:nvPr/>
        </p:nvSpPr>
        <p:spPr>
          <a:xfrm>
            <a:off x="1000100" y="2786058"/>
            <a:ext cx="3143272" cy="246221"/>
          </a:xfrm>
          <a:prstGeom prst="rect">
            <a:avLst/>
          </a:prstGeom>
          <a:gradFill flip="none" rotWithShape="1">
            <a:gsLst>
              <a:gs pos="0">
                <a:schemeClr val="bg1"/>
              </a:gs>
              <a:gs pos="100000">
                <a:srgbClr val="006600">
                  <a:alpha val="24000"/>
                </a:srgbClr>
              </a:gs>
            </a:gsLst>
            <a:lin ang="10800000" scaled="0"/>
            <a:tileRect/>
          </a:gradFill>
        </p:spPr>
        <p:txBody>
          <a:bodyPr wrap="square" rtlCol="0">
            <a:spAutoFit/>
          </a:bodyPr>
          <a:lstStyle/>
          <a:p>
            <a:r>
              <a:rPr lang="ru-RU" sz="1000" b="1" dirty="0" smtClean="0">
                <a:latin typeface="Arial" pitchFamily="34" charset="0"/>
                <a:cs typeface="Arial" pitchFamily="34" charset="0"/>
              </a:rPr>
              <a:t>С 1936 г. фельдшеры, срок обучения 3 года </a:t>
            </a:r>
            <a:endParaRPr lang="ru-RU" sz="1000" b="1" dirty="0">
              <a:latin typeface="Arial" pitchFamily="34" charset="0"/>
              <a:cs typeface="Arial" pitchFamily="34" charset="0"/>
            </a:endParaRPr>
          </a:p>
        </p:txBody>
      </p:sp>
      <p:sp>
        <p:nvSpPr>
          <p:cNvPr id="50" name="TextBox 49"/>
          <p:cNvSpPr txBox="1"/>
          <p:nvPr/>
        </p:nvSpPr>
        <p:spPr>
          <a:xfrm>
            <a:off x="1000100" y="3071810"/>
            <a:ext cx="4344100" cy="246221"/>
          </a:xfrm>
          <a:prstGeom prst="rect">
            <a:avLst/>
          </a:prstGeom>
          <a:gradFill flip="none" rotWithShape="1">
            <a:gsLst>
              <a:gs pos="0">
                <a:schemeClr val="bg1"/>
              </a:gs>
              <a:gs pos="100000">
                <a:srgbClr val="006600">
                  <a:alpha val="24000"/>
                </a:srgbClr>
              </a:gs>
            </a:gsLst>
            <a:lin ang="10800000" scaled="0"/>
            <a:tileRect/>
          </a:gradFill>
        </p:spPr>
        <p:txBody>
          <a:bodyPr wrap="square" rtlCol="0">
            <a:spAutoFit/>
          </a:bodyPr>
          <a:lstStyle/>
          <a:p>
            <a:r>
              <a:rPr lang="ru-RU" sz="1000" b="1" dirty="0" smtClean="0">
                <a:latin typeface="Arial" pitchFamily="34" charset="0"/>
                <a:cs typeface="Arial" pitchFamily="34" charset="0"/>
              </a:rPr>
              <a:t>С 1948 г. фельдшеры-акушеры, срок обучения – 4 года</a:t>
            </a:r>
            <a:endParaRPr lang="ru-RU" sz="1000" b="1" dirty="0">
              <a:latin typeface="Arial" pitchFamily="34" charset="0"/>
              <a:cs typeface="Arial" pitchFamily="34" charset="0"/>
            </a:endParaRPr>
          </a:p>
        </p:txBody>
      </p:sp>
      <p:sp>
        <p:nvSpPr>
          <p:cNvPr id="52" name="TextBox 51"/>
          <p:cNvSpPr txBox="1"/>
          <p:nvPr/>
        </p:nvSpPr>
        <p:spPr>
          <a:xfrm>
            <a:off x="1000100" y="3682845"/>
            <a:ext cx="6810835" cy="246221"/>
          </a:xfrm>
          <a:prstGeom prst="rect">
            <a:avLst/>
          </a:prstGeom>
          <a:gradFill flip="none" rotWithShape="1">
            <a:gsLst>
              <a:gs pos="0">
                <a:schemeClr val="bg1"/>
              </a:gs>
              <a:gs pos="100000">
                <a:srgbClr val="006600">
                  <a:alpha val="24000"/>
                </a:srgbClr>
              </a:gs>
            </a:gsLst>
            <a:lin ang="10800000" scaled="0"/>
            <a:tileRect/>
          </a:gradFill>
        </p:spPr>
        <p:txBody>
          <a:bodyPr wrap="square" rtlCol="0">
            <a:spAutoFit/>
          </a:bodyPr>
          <a:lstStyle/>
          <a:p>
            <a:r>
              <a:rPr lang="ru-RU" sz="1000" b="1" dirty="0" smtClean="0">
                <a:latin typeface="Arial" pitchFamily="34" charset="0"/>
                <a:cs typeface="Arial" pitchFamily="34" charset="0"/>
              </a:rPr>
              <a:t>С 1991 г. – специальность: Лечебное дело, квалификация фельдшер, срок обучения 3г.10м.</a:t>
            </a:r>
            <a:endParaRPr lang="ru-RU" sz="1000" b="1" dirty="0">
              <a:latin typeface="Arial" pitchFamily="34" charset="0"/>
              <a:cs typeface="Arial" pitchFamily="34" charset="0"/>
            </a:endParaRPr>
          </a:p>
        </p:txBody>
      </p:sp>
      <p:sp>
        <p:nvSpPr>
          <p:cNvPr id="53" name="TextBox 52"/>
          <p:cNvSpPr txBox="1"/>
          <p:nvPr/>
        </p:nvSpPr>
        <p:spPr>
          <a:xfrm>
            <a:off x="928661" y="4418966"/>
            <a:ext cx="7802324" cy="2092881"/>
          </a:xfrm>
          <a:prstGeom prst="rect">
            <a:avLst/>
          </a:prstGeom>
          <a:noFill/>
        </p:spPr>
        <p:txBody>
          <a:bodyPr wrap="square" rtlCol="0">
            <a:spAutoFit/>
          </a:bodyPr>
          <a:lstStyle/>
          <a:p>
            <a:r>
              <a:rPr lang="ru-RU" sz="1000" b="1" i="1" dirty="0" smtClean="0">
                <a:latin typeface="Arial" pitchFamily="34" charset="0"/>
                <a:cs typeface="Arial" pitchFamily="34" charset="0"/>
              </a:rPr>
              <a:t>1991 г.-разработка экспериментальных учебных планов по специальности Лечебное дело, срок подготовки 3г.</a:t>
            </a:r>
          </a:p>
          <a:p>
            <a:r>
              <a:rPr lang="ru-RU" sz="1000" b="1" i="1" dirty="0" smtClean="0">
                <a:latin typeface="Arial" pitchFamily="34" charset="0"/>
                <a:cs typeface="Arial" pitchFamily="34" charset="0"/>
              </a:rPr>
              <a:t>1997 г. – разработка образовательного стандарта по специальности Лечебное дело, срок обучения 3г.10м </a:t>
            </a:r>
          </a:p>
          <a:p>
            <a:r>
              <a:rPr lang="ru-RU" sz="1000" b="1" i="1" dirty="0" smtClean="0">
                <a:latin typeface="Arial" pitchFamily="34" charset="0"/>
                <a:cs typeface="Arial" pitchFamily="34" charset="0"/>
              </a:rPr>
              <a:t>2002 г. – разработка образовательного стандарта второго поколения по специальности Лечебное </a:t>
            </a:r>
            <a:r>
              <a:rPr lang="ru-RU" sz="1000" b="1" i="1" dirty="0">
                <a:latin typeface="Arial" pitchFamily="34" charset="0"/>
                <a:cs typeface="Arial" pitchFamily="34" charset="0"/>
              </a:rPr>
              <a:t>дело, срок обучения 3г.10м </a:t>
            </a:r>
            <a:endParaRPr lang="ru-RU" sz="1000" b="1" i="1" dirty="0" smtClean="0">
              <a:latin typeface="Arial" pitchFamily="34" charset="0"/>
              <a:cs typeface="Arial" pitchFamily="34" charset="0"/>
            </a:endParaRPr>
          </a:p>
          <a:p>
            <a:r>
              <a:rPr lang="ru-RU" sz="1000" b="1" i="1" dirty="0" smtClean="0">
                <a:latin typeface="Arial" pitchFamily="34" charset="0"/>
                <a:cs typeface="Arial" pitchFamily="34" charset="0"/>
              </a:rPr>
              <a:t>2009 г. утверждение Федерального государственного образовательного стандарта третьего поколения  по специальности Лечебное </a:t>
            </a:r>
            <a:r>
              <a:rPr lang="ru-RU" sz="1000" b="1" i="1" dirty="0">
                <a:latin typeface="Arial" pitchFamily="34" charset="0"/>
                <a:cs typeface="Arial" pitchFamily="34" charset="0"/>
              </a:rPr>
              <a:t>дело, срок обучения 3г.10м </a:t>
            </a:r>
          </a:p>
          <a:p>
            <a:r>
              <a:rPr lang="ru-RU" sz="1000" b="1" i="1" dirty="0" smtClean="0">
                <a:solidFill>
                  <a:srgbClr val="C00000"/>
                </a:solidFill>
                <a:latin typeface="Arial" pitchFamily="34" charset="0"/>
                <a:cs typeface="Arial" pitchFamily="34" charset="0"/>
              </a:rPr>
              <a:t>2013 г</a:t>
            </a:r>
            <a:r>
              <a:rPr lang="ru-RU" sz="1000" b="1" i="1" dirty="0">
                <a:solidFill>
                  <a:srgbClr val="C00000"/>
                </a:solidFill>
                <a:latin typeface="Arial" pitchFamily="34" charset="0"/>
                <a:cs typeface="Arial" pitchFamily="34" charset="0"/>
              </a:rPr>
              <a:t>. </a:t>
            </a:r>
            <a:r>
              <a:rPr lang="ru-RU" sz="1000" b="1" i="1" dirty="0" smtClean="0">
                <a:solidFill>
                  <a:srgbClr val="C00000"/>
                </a:solidFill>
                <a:latin typeface="Arial" pitchFamily="34" charset="0"/>
                <a:cs typeface="Arial" pitchFamily="34" charset="0"/>
              </a:rPr>
              <a:t>проект </a:t>
            </a:r>
            <a:r>
              <a:rPr lang="ru-RU" sz="1000" b="1" i="1" dirty="0">
                <a:solidFill>
                  <a:srgbClr val="C00000"/>
                </a:solidFill>
                <a:latin typeface="Arial" pitchFamily="34" charset="0"/>
                <a:cs typeface="Arial" pitchFamily="34" charset="0"/>
              </a:rPr>
              <a:t>профессионального </a:t>
            </a:r>
            <a:r>
              <a:rPr lang="ru-RU" sz="1000" b="1" i="1" dirty="0" smtClean="0">
                <a:solidFill>
                  <a:srgbClr val="C00000"/>
                </a:solidFill>
                <a:latin typeface="Arial" pitchFamily="34" charset="0"/>
                <a:cs typeface="Arial" pitchFamily="34" charset="0"/>
              </a:rPr>
              <a:t>стандарт специалиста среднего уровня квалификации в области Лечебного дела</a:t>
            </a:r>
            <a:endParaRPr lang="ru-RU" sz="1000" b="1" i="1" dirty="0" smtClean="0">
              <a:latin typeface="Arial" pitchFamily="34" charset="0"/>
              <a:cs typeface="Arial" pitchFamily="34" charset="0"/>
            </a:endParaRPr>
          </a:p>
          <a:p>
            <a:r>
              <a:rPr lang="ru-RU" sz="1000" b="1" i="1" dirty="0" smtClean="0">
                <a:latin typeface="Arial" pitchFamily="34" charset="0"/>
                <a:cs typeface="Arial" pitchFamily="34" charset="0"/>
              </a:rPr>
              <a:t>2014 г. – утверждение федерального государственного образовательного стандарта по специальности  </a:t>
            </a:r>
            <a:r>
              <a:rPr lang="ru-RU" sz="1000" dirty="0">
                <a:latin typeface="Arial" pitchFamily="34" charset="0"/>
                <a:cs typeface="Arial" pitchFamily="34" charset="0"/>
              </a:rPr>
              <a:t>31.02.01 Лечебное </a:t>
            </a:r>
            <a:r>
              <a:rPr lang="ru-RU" sz="1000" dirty="0" smtClean="0">
                <a:latin typeface="Arial" pitchFamily="34" charset="0"/>
                <a:cs typeface="Arial" pitchFamily="34" charset="0"/>
              </a:rPr>
              <a:t>дело (Утвержден </a:t>
            </a:r>
            <a:r>
              <a:rPr lang="ru-RU" sz="1000" dirty="0">
                <a:latin typeface="Arial" pitchFamily="34" charset="0"/>
                <a:cs typeface="Arial" pitchFamily="34" charset="0"/>
              </a:rPr>
              <a:t>приказом Министерства образования и науки Российской </a:t>
            </a:r>
            <a:r>
              <a:rPr lang="ru-RU" sz="1000" dirty="0" smtClean="0">
                <a:latin typeface="Arial" pitchFamily="34" charset="0"/>
                <a:cs typeface="Arial" pitchFamily="34" charset="0"/>
              </a:rPr>
              <a:t>Федерации от </a:t>
            </a:r>
            <a:r>
              <a:rPr lang="ru-RU" sz="1000" dirty="0">
                <a:latin typeface="Arial" pitchFamily="34" charset="0"/>
                <a:cs typeface="Arial" pitchFamily="34" charset="0"/>
              </a:rPr>
              <a:t>«12» мая 2014 г. № 514)</a:t>
            </a:r>
            <a:r>
              <a:rPr lang="ru-RU" sz="1000" b="1" i="1" dirty="0" smtClean="0">
                <a:latin typeface="Arial" pitchFamily="34" charset="0"/>
                <a:cs typeface="Arial" pitchFamily="34" charset="0"/>
              </a:rPr>
              <a:t> </a:t>
            </a:r>
            <a:r>
              <a:rPr lang="ru-RU" sz="1000" b="1" i="1" dirty="0">
                <a:latin typeface="Arial" pitchFamily="34" charset="0"/>
                <a:cs typeface="Arial" pitchFamily="34" charset="0"/>
              </a:rPr>
              <a:t>срок обучения 3г.10м </a:t>
            </a:r>
          </a:p>
          <a:p>
            <a:r>
              <a:rPr lang="ru-RU" sz="1000" b="1" i="1" dirty="0" smtClean="0">
                <a:solidFill>
                  <a:srgbClr val="C00000"/>
                </a:solidFill>
                <a:latin typeface="Arial" pitchFamily="34" charset="0"/>
                <a:cs typeface="Arial" pitchFamily="34" charset="0"/>
              </a:rPr>
              <a:t>2014…2015…2016…. – концептуально- содержательные изменения проекта профессионального стандарта профессиональным сообществом</a:t>
            </a:r>
            <a:endParaRPr lang="ru-RU" sz="1000" b="1" i="1" dirty="0">
              <a:solidFill>
                <a:srgbClr val="C00000"/>
              </a:solidFill>
              <a:latin typeface="Arial" pitchFamily="34" charset="0"/>
              <a:cs typeface="Arial" pitchFamily="34" charset="0"/>
            </a:endParaRPr>
          </a:p>
        </p:txBody>
      </p:sp>
      <p:sp>
        <p:nvSpPr>
          <p:cNvPr id="58" name="Прямоугольник 57"/>
          <p:cNvSpPr/>
          <p:nvPr/>
        </p:nvSpPr>
        <p:spPr>
          <a:xfrm>
            <a:off x="1000100" y="4009384"/>
            <a:ext cx="7643866" cy="3483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itchFamily="34" charset="0"/>
                <a:cs typeface="Arial" pitchFamily="34" charset="0"/>
              </a:rPr>
              <a:t>СТАРТ СТАНДАРТИЗАЦИИ В ПОДГОТОВКЕ ФЕЛЬДШЕРОВ</a:t>
            </a:r>
            <a:endParaRPr lang="ru-RU" b="1" dirty="0">
              <a:solidFill>
                <a:schemeClr val="bg1"/>
              </a:solidFill>
              <a:latin typeface="Arial" pitchFamily="34" charset="0"/>
              <a:cs typeface="Arial" pitchFamily="34" charset="0"/>
            </a:endParaRPr>
          </a:p>
        </p:txBody>
      </p:sp>
      <p:sp>
        <p:nvSpPr>
          <p:cNvPr id="57" name="TextBox 56"/>
          <p:cNvSpPr txBox="1"/>
          <p:nvPr/>
        </p:nvSpPr>
        <p:spPr>
          <a:xfrm>
            <a:off x="1000100" y="1915030"/>
            <a:ext cx="7572428" cy="553998"/>
          </a:xfrm>
          <a:prstGeom prst="rect">
            <a:avLst/>
          </a:prstGeom>
          <a:gradFill flip="none" rotWithShape="1">
            <a:gsLst>
              <a:gs pos="0">
                <a:schemeClr val="bg1"/>
              </a:gs>
              <a:gs pos="100000">
                <a:srgbClr val="006600">
                  <a:alpha val="24000"/>
                </a:srgbClr>
              </a:gs>
            </a:gsLst>
            <a:lin ang="10800000" scaled="0"/>
            <a:tileRect/>
          </a:gradFill>
        </p:spPr>
        <p:txBody>
          <a:bodyPr wrap="square" rtlCol="0">
            <a:spAutoFit/>
          </a:bodyPr>
          <a:lstStyle/>
          <a:p>
            <a:r>
              <a:rPr lang="ru-RU" sz="1000" b="1" dirty="0" smtClean="0">
                <a:latin typeface="Arial" pitchFamily="34" charset="0"/>
                <a:cs typeface="Arial" pitchFamily="34" charset="0"/>
              </a:rPr>
              <a:t>Постановление ЦК ВКП(б) 1929 г. «О медицинском обслуживании рабочих и крестьян» обязало органы здравоохранения Свердловской области расширить подготовку медицинских работников, в частности среднего звена</a:t>
            </a:r>
            <a:endParaRPr lang="ru-RU" sz="1000" b="1" dirty="0">
              <a:latin typeface="Arial" pitchFamily="34" charset="0"/>
              <a:cs typeface="Arial" pitchFamily="34" charset="0"/>
            </a:endParaRPr>
          </a:p>
        </p:txBody>
      </p:sp>
      <p:sp>
        <p:nvSpPr>
          <p:cNvPr id="39" name="TextBox 38"/>
          <p:cNvSpPr txBox="1"/>
          <p:nvPr/>
        </p:nvSpPr>
        <p:spPr>
          <a:xfrm>
            <a:off x="1000100" y="3357562"/>
            <a:ext cx="7715304" cy="246221"/>
          </a:xfrm>
          <a:prstGeom prst="rect">
            <a:avLst/>
          </a:prstGeom>
          <a:gradFill flip="none" rotWithShape="1">
            <a:gsLst>
              <a:gs pos="0">
                <a:schemeClr val="bg1"/>
              </a:gs>
              <a:gs pos="100000">
                <a:srgbClr val="006600">
                  <a:alpha val="24000"/>
                </a:srgbClr>
              </a:gs>
            </a:gsLst>
            <a:lin ang="10800000" scaled="0"/>
            <a:tileRect/>
          </a:gradFill>
        </p:spPr>
        <p:txBody>
          <a:bodyPr wrap="square" rtlCol="0">
            <a:spAutoFit/>
          </a:bodyPr>
          <a:lstStyle/>
          <a:p>
            <a:r>
              <a:rPr lang="ru-RU" sz="1000" b="1" dirty="0" smtClean="0">
                <a:latin typeface="Arial" pitchFamily="34" charset="0"/>
                <a:cs typeface="Arial" pitchFamily="34" charset="0"/>
              </a:rPr>
              <a:t>60-е-80-е гг. </a:t>
            </a:r>
            <a:r>
              <a:rPr lang="en-US" sz="1000" b="1" dirty="0" smtClean="0">
                <a:latin typeface="Arial" pitchFamily="34" charset="0"/>
                <a:cs typeface="Arial" pitchFamily="34" charset="0"/>
              </a:rPr>
              <a:t>XX</a:t>
            </a:r>
            <a:r>
              <a:rPr lang="ru-RU" sz="1000" b="1" dirty="0" smtClean="0">
                <a:latin typeface="Arial" pitchFamily="34" charset="0"/>
                <a:cs typeface="Arial" pitchFamily="34" charset="0"/>
              </a:rPr>
              <a:t> века – обучение специальности Лечебное дело студентов, поступивших на базе 9-ти классов обучения</a:t>
            </a:r>
            <a:endParaRPr lang="ru-RU" sz="1000" b="1" dirty="0">
              <a:latin typeface="Arial" pitchFamily="34" charset="0"/>
              <a:cs typeface="Arial" pitchFamily="34" charset="0"/>
            </a:endParaRPr>
          </a:p>
        </p:txBody>
      </p:sp>
    </p:spTree>
    <p:extLst>
      <p:ext uri="{BB962C8B-B14F-4D97-AF65-F5344CB8AC3E}">
        <p14:creationId xmlns:p14="http://schemas.microsoft.com/office/powerpoint/2010/main" val="2197152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depositphotos_18848475.jpg"/>
          <p:cNvPicPr>
            <a:picLocks noChangeAspect="1"/>
          </p:cNvPicPr>
          <p:nvPr/>
        </p:nvPicPr>
        <p:blipFill>
          <a:blip r:embed="rId2"/>
          <a:stretch>
            <a:fillRect/>
          </a:stretch>
        </p:blipFill>
        <p:spPr>
          <a:xfrm>
            <a:off x="1143000" y="0"/>
            <a:ext cx="6858000" cy="6858000"/>
          </a:xfrm>
          <a:prstGeom prst="rect">
            <a:avLst/>
          </a:prstGeom>
          <a:ln>
            <a:noFill/>
          </a:ln>
          <a:effectLst>
            <a:softEdge rad="112500"/>
          </a:effectLst>
        </p:spPr>
      </p:pic>
      <p:sp>
        <p:nvSpPr>
          <p:cNvPr id="2" name="Прямоугольник 1"/>
          <p:cNvSpPr/>
          <p:nvPr/>
        </p:nvSpPr>
        <p:spPr>
          <a:xfrm>
            <a:off x="1071538" y="5929330"/>
            <a:ext cx="7000924" cy="50405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C00000"/>
                </a:solidFill>
                <a:latin typeface="Arial" pitchFamily="34" charset="0"/>
                <a:cs typeface="Arial" pitchFamily="34" charset="0"/>
              </a:rPr>
              <a:t>ВЕКТОР КАЧЕСТВА ПОДГОТОВКИ</a:t>
            </a:r>
            <a:endParaRPr lang="ru-RU" sz="2800" b="1" dirty="0">
              <a:solidFill>
                <a:srgbClr val="C00000"/>
              </a:solidFill>
              <a:latin typeface="Arial" pitchFamily="34" charset="0"/>
              <a:cs typeface="Arial" pitchFamily="34" charset="0"/>
            </a:endParaRPr>
          </a:p>
        </p:txBody>
      </p:sp>
      <p:sp>
        <p:nvSpPr>
          <p:cNvPr id="8" name="Прямоугольник 7"/>
          <p:cNvSpPr/>
          <p:nvPr/>
        </p:nvSpPr>
        <p:spPr>
          <a:xfrm>
            <a:off x="1071538" y="2214554"/>
            <a:ext cx="7000924" cy="50405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C00000"/>
                </a:solidFill>
                <a:latin typeface="Arial" pitchFamily="34" charset="0"/>
                <a:cs typeface="Arial" pitchFamily="34" charset="0"/>
              </a:rPr>
              <a:t>ПРОФСТАНДАРТ</a:t>
            </a:r>
            <a:endParaRPr lang="ru-RU"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911106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1071538" y="159328"/>
            <a:ext cx="7858180" cy="785818"/>
          </a:xfrm>
          <a:prstGeom prst="rect">
            <a:avLst/>
          </a:prstGeom>
          <a:noFill/>
          <a:ln w="76200">
            <a:noFill/>
          </a:ln>
        </p:spPr>
        <p:txBody>
          <a:bodyPr wrap="square" rtlCol="0" anchor="ctr">
            <a:noAutofit/>
          </a:bodyPr>
          <a:lstStyle/>
          <a:p>
            <a:pPr algn="ctr"/>
            <a:r>
              <a:rPr lang="ru-RU" sz="2000" b="1" dirty="0">
                <a:solidFill>
                  <a:srgbClr val="C00000"/>
                </a:solidFill>
                <a:latin typeface="Arial" pitchFamily="34" charset="0"/>
                <a:cs typeface="Arial" pitchFamily="34" charset="0"/>
              </a:rPr>
              <a:t>ПОРЯДОК </a:t>
            </a:r>
            <a:r>
              <a:rPr lang="ru-RU" sz="2000" b="1" dirty="0" smtClean="0">
                <a:solidFill>
                  <a:srgbClr val="C00000"/>
                </a:solidFill>
                <a:latin typeface="Arial" pitchFamily="34" charset="0"/>
                <a:cs typeface="Arial" pitchFamily="34" charset="0"/>
              </a:rPr>
              <a:t>РАЗРАБОТКИ </a:t>
            </a:r>
            <a:r>
              <a:rPr lang="ru-RU" sz="2000" b="1" dirty="0">
                <a:solidFill>
                  <a:srgbClr val="C00000"/>
                </a:solidFill>
                <a:latin typeface="Arial" pitchFamily="34" charset="0"/>
                <a:cs typeface="Arial" pitchFamily="34" charset="0"/>
              </a:rPr>
              <a:t>И РЕГИСТРАЦИИ ПРОЕКТА ПРОФЕССИОНАЛЬНОГО СТАНДАРТА</a:t>
            </a:r>
            <a:endParaRPr lang="ru-RU" sz="2000" dirty="0" smtClean="0">
              <a:solidFill>
                <a:srgbClr val="C00000"/>
              </a:solidFill>
              <a:latin typeface="Arial" pitchFamily="34" charset="0"/>
              <a:cs typeface="Arial" pitchFamily="34" charset="0"/>
            </a:endParaRPr>
          </a:p>
        </p:txBody>
      </p:sp>
      <p:sp>
        <p:nvSpPr>
          <p:cNvPr id="2" name="Прямоугольник 1"/>
          <p:cNvSpPr/>
          <p:nvPr/>
        </p:nvSpPr>
        <p:spPr>
          <a:xfrm>
            <a:off x="2352521" y="1058669"/>
            <a:ext cx="5963896" cy="4662815"/>
          </a:xfrm>
          <a:prstGeom prst="rect">
            <a:avLst/>
          </a:prstGeom>
        </p:spPr>
        <p:txBody>
          <a:bodyPr wrap="square">
            <a:spAutoFit/>
          </a:bodyPr>
          <a:lstStyle/>
          <a:p>
            <a:pPr>
              <a:lnSpc>
                <a:spcPct val="150000"/>
              </a:lnSpc>
            </a:pPr>
            <a:r>
              <a:rPr lang="ru-RU" sz="1600" dirty="0" smtClean="0">
                <a:latin typeface="Arial" pitchFamily="34" charset="0"/>
                <a:cs typeface="Arial" pitchFamily="34" charset="0"/>
              </a:rPr>
              <a:t>- Разработка </a:t>
            </a:r>
            <a:r>
              <a:rPr lang="ru-RU" sz="1600" dirty="0">
                <a:latin typeface="Arial" pitchFamily="34" charset="0"/>
                <a:cs typeface="Arial" pitchFamily="34" charset="0"/>
              </a:rPr>
              <a:t>проекта ПС – 2013-2016гг.</a:t>
            </a:r>
          </a:p>
          <a:p>
            <a:pPr>
              <a:lnSpc>
                <a:spcPct val="150000"/>
              </a:lnSpc>
            </a:pPr>
            <a:r>
              <a:rPr lang="ru-RU" sz="1600" dirty="0">
                <a:latin typeface="Arial" pitchFamily="34" charset="0"/>
                <a:cs typeface="Arial" pitchFamily="34" charset="0"/>
              </a:rPr>
              <a:t>Обсуждение проекта ПС с представителями работодателей, профессиональных сообществ, профессиональных союзов  - </a:t>
            </a:r>
            <a:r>
              <a:rPr lang="ru-RU" sz="1600" b="1" dirty="0" smtClean="0">
                <a:solidFill>
                  <a:srgbClr val="C00000"/>
                </a:solidFill>
                <a:latin typeface="Arial" pitchFamily="34" charset="0"/>
                <a:cs typeface="Arial" pitchFamily="34" charset="0"/>
              </a:rPr>
              <a:t>120</a:t>
            </a:r>
            <a:r>
              <a:rPr lang="ru-RU" sz="1600" dirty="0" smtClean="0">
                <a:latin typeface="Arial" pitchFamily="34" charset="0"/>
                <a:cs typeface="Arial" pitchFamily="34" charset="0"/>
              </a:rPr>
              <a:t> человек (</a:t>
            </a:r>
            <a:r>
              <a:rPr lang="ru-RU" sz="1600" b="1" dirty="0" smtClean="0">
                <a:solidFill>
                  <a:srgbClr val="C00000"/>
                </a:solidFill>
                <a:latin typeface="Arial" pitchFamily="34" charset="0"/>
                <a:cs typeface="Arial" pitchFamily="34" charset="0"/>
              </a:rPr>
              <a:t>более 75 </a:t>
            </a:r>
            <a:r>
              <a:rPr lang="ru-RU" sz="1600" dirty="0" smtClean="0">
                <a:latin typeface="Arial" pitchFamily="34" charset="0"/>
                <a:cs typeface="Arial" pitchFamily="34" charset="0"/>
              </a:rPr>
              <a:t>замечаний)</a:t>
            </a:r>
            <a:endParaRPr lang="ru-RU" sz="1600" dirty="0">
              <a:latin typeface="Arial" pitchFamily="34" charset="0"/>
              <a:cs typeface="Arial" pitchFamily="34" charset="0"/>
            </a:endParaRPr>
          </a:p>
          <a:p>
            <a:pPr>
              <a:lnSpc>
                <a:spcPct val="150000"/>
              </a:lnSpc>
            </a:pPr>
            <a:r>
              <a:rPr lang="ru-RU" sz="1600" dirty="0">
                <a:latin typeface="Arial" pitchFamily="34" charset="0"/>
                <a:cs typeface="Arial" pitchFamily="34" charset="0"/>
              </a:rPr>
              <a:t>Направление проекта ПС в Минтруд России</a:t>
            </a:r>
          </a:p>
          <a:p>
            <a:pPr>
              <a:lnSpc>
                <a:spcPct val="150000"/>
              </a:lnSpc>
            </a:pPr>
            <a:r>
              <a:rPr lang="ru-RU" sz="1600" dirty="0">
                <a:latin typeface="Arial" pitchFamily="34" charset="0"/>
                <a:cs typeface="Arial" pitchFamily="34" charset="0"/>
              </a:rPr>
              <a:t>Размещение проекта ПС на сайте </a:t>
            </a:r>
            <a:r>
              <a:rPr lang="en-US" sz="1600" b="1" dirty="0">
                <a:latin typeface="Arial" pitchFamily="34" charset="0"/>
                <a:cs typeface="Arial" pitchFamily="34" charset="0"/>
              </a:rPr>
              <a:t>regulation.gov.ru</a:t>
            </a:r>
          </a:p>
          <a:p>
            <a:pPr>
              <a:lnSpc>
                <a:spcPct val="150000"/>
              </a:lnSpc>
            </a:pPr>
            <a:r>
              <a:rPr lang="ru-RU" sz="1600" dirty="0">
                <a:latin typeface="Arial" pitchFamily="34" charset="0"/>
                <a:cs typeface="Arial" pitchFamily="34" charset="0"/>
              </a:rPr>
              <a:t>Согласование проекта ПС с Минздравом России</a:t>
            </a:r>
          </a:p>
          <a:p>
            <a:pPr>
              <a:lnSpc>
                <a:spcPct val="150000"/>
              </a:lnSpc>
            </a:pPr>
            <a:r>
              <a:rPr lang="ru-RU" sz="1600" dirty="0">
                <a:latin typeface="Arial" pitchFamily="34" charset="0"/>
                <a:cs typeface="Arial" pitchFamily="34" charset="0"/>
              </a:rPr>
              <a:t>Рассмотрение проекта ПС на Экспертном совете по профессиональным стандартам </a:t>
            </a:r>
            <a:r>
              <a:rPr lang="ru-RU" sz="1400" dirty="0">
                <a:latin typeface="Arial" pitchFamily="34" charset="0"/>
                <a:cs typeface="Arial" pitchFamily="34" charset="0"/>
              </a:rPr>
              <a:t>при Минтруде России</a:t>
            </a:r>
          </a:p>
          <a:p>
            <a:pPr>
              <a:lnSpc>
                <a:spcPct val="150000"/>
              </a:lnSpc>
            </a:pPr>
            <a:r>
              <a:rPr lang="ru-RU" sz="1600" dirty="0">
                <a:latin typeface="Arial" pitchFamily="34" charset="0"/>
                <a:cs typeface="Arial" pitchFamily="34" charset="0"/>
              </a:rPr>
              <a:t>Утверждение проекта ПС Минтрудом России</a:t>
            </a:r>
          </a:p>
          <a:p>
            <a:pPr>
              <a:lnSpc>
                <a:spcPct val="150000"/>
              </a:lnSpc>
            </a:pPr>
            <a:r>
              <a:rPr lang="ru-RU" sz="1600" dirty="0">
                <a:latin typeface="Arial" pitchFamily="34" charset="0"/>
                <a:cs typeface="Arial" pitchFamily="34" charset="0"/>
              </a:rPr>
              <a:t>Государственная регистрация приказа </a:t>
            </a:r>
          </a:p>
          <a:p>
            <a:pPr>
              <a:lnSpc>
                <a:spcPct val="150000"/>
              </a:lnSpc>
            </a:pPr>
            <a:r>
              <a:rPr lang="ru-RU" sz="1600" dirty="0">
                <a:latin typeface="Arial" pitchFamily="34" charset="0"/>
                <a:cs typeface="Arial" pitchFamily="34" charset="0"/>
              </a:rPr>
              <a:t>Внесение сведений в реестр </a:t>
            </a:r>
            <a:r>
              <a:rPr lang="ru-RU" sz="1600" dirty="0" smtClean="0">
                <a:latin typeface="Arial" pitchFamily="34" charset="0"/>
                <a:cs typeface="Arial" pitchFamily="34" charset="0"/>
              </a:rPr>
              <a:t>ПС-</a:t>
            </a:r>
            <a:endParaRPr lang="ru-RU" sz="1600" dirty="0">
              <a:latin typeface="Arial" pitchFamily="34" charset="0"/>
              <a:cs typeface="Arial" pitchFamily="34" charset="0"/>
            </a:endParaRPr>
          </a:p>
        </p:txBody>
      </p:sp>
      <p:sp>
        <p:nvSpPr>
          <p:cNvPr id="29" name="Подзаголовок 3"/>
          <p:cNvSpPr txBox="1">
            <a:spLocks/>
          </p:cNvSpPr>
          <p:nvPr/>
        </p:nvSpPr>
        <p:spPr>
          <a:xfrm rot="16200000">
            <a:off x="-969282" y="2988567"/>
            <a:ext cx="4517937" cy="792088"/>
          </a:xfrm>
          <a:prstGeom prst="rect">
            <a:avLst/>
          </a:prstGeom>
        </p:spPr>
        <p:txBody>
          <a:bodyPr vert="horz" lIns="90000" tIns="46800" rIns="90000" bIns="46800" rtlCol="0">
            <a:normAutofit fontScale="77500" lnSpcReduction="20000"/>
          </a:bodyPr>
          <a:lstStyle/>
          <a:p>
            <a:pPr marL="0" marR="0" lvl="0" indent="0" algn="ctr" defTabSz="449263" rtl="0" eaLnBrk="1" fontAlgn="auto" latinLnBrk="0" hangingPunct="1">
              <a:lnSpc>
                <a:spcPct val="12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6600"/>
                </a:solidFill>
                <a:effectLst/>
                <a:uLnTx/>
                <a:uFillTx/>
                <a:latin typeface="Arial" pitchFamily="34" charset="0"/>
                <a:cs typeface="Arial" pitchFamily="34" charset="0"/>
              </a:rPr>
              <a:t>ПРОФЕССИОНАЛЬНЫЙ СТАНДАРТ</a:t>
            </a:r>
          </a:p>
          <a:p>
            <a:pPr marL="0" marR="0" lvl="0" indent="0" algn="ctr" defTabSz="449263" rtl="0" eaLnBrk="1" fontAlgn="auto" latinLnBrk="0" hangingPunct="1">
              <a:lnSpc>
                <a:spcPct val="12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6600"/>
                </a:solidFill>
                <a:effectLst/>
                <a:uLnTx/>
                <a:uFillTx/>
                <a:latin typeface="Arial" pitchFamily="34" charset="0"/>
                <a:cs typeface="Arial" pitchFamily="34" charset="0"/>
              </a:rPr>
              <a:t> </a:t>
            </a:r>
            <a:r>
              <a:rPr lang="ru-RU" sz="1400" b="1" dirty="0" smtClean="0">
                <a:solidFill>
                  <a:srgbClr val="006600"/>
                </a:solidFill>
                <a:latin typeface="Arial" pitchFamily="34" charset="0"/>
                <a:cs typeface="Arial" pitchFamily="34" charset="0"/>
              </a:rPr>
              <a:t>СПЕЦИАЛИСТА СРЕДНЕГО УРОВНЯ КВАЛИФИКАЦИИ В ОБЛАСТИ ЛЕЧЕБНОГО ДЕЛА</a:t>
            </a:r>
            <a:endParaRPr kumimoji="0" lang="ru-RU" sz="1400" b="1" i="0" u="none" strike="noStrike" kern="1200" cap="none" spc="0" normalizeH="0" baseline="0" noProof="0" dirty="0" smtClean="0">
              <a:ln>
                <a:noFill/>
              </a:ln>
              <a:solidFill>
                <a:srgbClr val="006600"/>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r>
              <a:rPr kumimoji="0" lang="ru-RU" sz="1400" b="1" i="1" u="none" strike="noStrike" kern="1200" cap="none" spc="0" normalizeH="0" baseline="0" noProof="0" dirty="0" smtClean="0">
                <a:ln>
                  <a:noFill/>
                </a:ln>
                <a:solidFill>
                  <a:srgbClr val="C00000"/>
                </a:solidFill>
                <a:effectLst/>
                <a:uLnTx/>
                <a:uFillTx/>
                <a:latin typeface="Arial" pitchFamily="34" charset="0"/>
                <a:cs typeface="Arial" pitchFamily="34" charset="0"/>
              </a:rPr>
              <a:t>ПРОЕКТ</a:t>
            </a: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srgbClr val="006600"/>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srgbClr val="006600"/>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srgbClr val="006600"/>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srgbClr val="006600"/>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srgbClr val="006600"/>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a:ln>
                <a:noFill/>
              </a:ln>
              <a:solidFill>
                <a:srgbClr val="006600"/>
              </a:solidFill>
              <a:effectLst/>
              <a:uLnTx/>
              <a:uFillTx/>
              <a:latin typeface="Arial" pitchFamily="34" charset="0"/>
              <a:cs typeface="Arial" pitchFamily="34" charset="0"/>
            </a:endParaRPr>
          </a:p>
        </p:txBody>
      </p:sp>
      <p:sp>
        <p:nvSpPr>
          <p:cNvPr id="31" name="Подзаголовок 3"/>
          <p:cNvSpPr txBox="1">
            <a:spLocks/>
          </p:cNvSpPr>
          <p:nvPr/>
        </p:nvSpPr>
        <p:spPr>
          <a:xfrm rot="16200000">
            <a:off x="900999" y="1967533"/>
            <a:ext cx="2125549" cy="625597"/>
          </a:xfrm>
          <a:prstGeom prst="rect">
            <a:avLst/>
          </a:prstGeom>
          <a:solidFill>
            <a:srgbClr val="C00000"/>
          </a:solidFill>
          <a:ln>
            <a:solidFill>
              <a:srgbClr val="C00000"/>
            </a:solidFill>
          </a:ln>
        </p:spPr>
        <p:txBody>
          <a:bodyPr vert="horz" lIns="90000" tIns="46800" rIns="90000" bIns="46800" rtlCol="0">
            <a:normAutofit/>
          </a:bodyPr>
          <a:lstStyle/>
          <a:p>
            <a:pPr marL="0" marR="0" lvl="0" indent="0" algn="ctr" defTabSz="449263" rtl="0" eaLnBrk="1" fontAlgn="auto" latinLnBrk="0" hangingPunct="1">
              <a:lnSpc>
                <a:spcPct val="120000"/>
              </a:lnSpc>
              <a:spcBef>
                <a:spcPts val="0"/>
              </a:spcBef>
              <a:spcAft>
                <a:spcPts val="0"/>
              </a:spcAft>
              <a:buClrTx/>
              <a:buSzTx/>
              <a:buFontTx/>
              <a:buNone/>
              <a:tabLst/>
              <a:defRPr/>
            </a:pPr>
            <a:r>
              <a:rPr kumimoji="0" lang="ru-RU" sz="1400" b="1" i="1" u="none" strike="noStrike" kern="1200" cap="none" spc="0" normalizeH="0" baseline="0" noProof="0" dirty="0" smtClean="0">
                <a:ln>
                  <a:noFill/>
                </a:ln>
                <a:solidFill>
                  <a:schemeClr val="bg1"/>
                </a:solidFill>
                <a:effectLst/>
                <a:uLnTx/>
                <a:uFillTx/>
                <a:latin typeface="Arial" pitchFamily="34" charset="0"/>
                <a:cs typeface="Arial" pitchFamily="34" charset="0"/>
              </a:rPr>
              <a:t>ПРОЕКТ    РАНХИС</a:t>
            </a:r>
          </a:p>
          <a:p>
            <a:pPr marL="0" marR="0" lvl="0" indent="0" algn="ctr" defTabSz="449263" rtl="0" eaLnBrk="1" fontAlgn="auto" latinLnBrk="0" hangingPunct="1">
              <a:lnSpc>
                <a:spcPct val="120000"/>
              </a:lnSpc>
              <a:spcBef>
                <a:spcPts val="0"/>
              </a:spcBef>
              <a:spcAft>
                <a:spcPts val="0"/>
              </a:spcAft>
              <a:buClrTx/>
              <a:buSzTx/>
              <a:buFontTx/>
              <a:buNone/>
              <a:tabLst/>
              <a:defRPr/>
            </a:pPr>
            <a:r>
              <a:rPr kumimoji="0" lang="ru-RU" sz="1400" b="1" i="1" u="none" strike="noStrike" kern="1200" cap="none" spc="0" normalizeH="0" baseline="0" noProof="0" dirty="0" smtClean="0">
                <a:ln>
                  <a:noFill/>
                </a:ln>
                <a:solidFill>
                  <a:schemeClr val="bg1"/>
                </a:solidFill>
                <a:effectLst/>
                <a:uLnTx/>
                <a:uFillTx/>
                <a:latin typeface="Arial" pitchFamily="34" charset="0"/>
                <a:cs typeface="Arial" pitchFamily="34" charset="0"/>
              </a:rPr>
              <a:t> 2013г.</a:t>
            </a:r>
            <a:endParaRPr kumimoji="0" lang="ru-RU" sz="1400" b="1" i="0"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39" name="Подзаголовок 3"/>
          <p:cNvSpPr txBox="1">
            <a:spLocks/>
          </p:cNvSpPr>
          <p:nvPr/>
        </p:nvSpPr>
        <p:spPr>
          <a:xfrm rot="5400000">
            <a:off x="7223880" y="2193349"/>
            <a:ext cx="2538943" cy="438215"/>
          </a:xfrm>
          <a:prstGeom prst="rect">
            <a:avLst/>
          </a:prstGeom>
          <a:solidFill>
            <a:srgbClr val="C00000"/>
          </a:solidFill>
          <a:ln>
            <a:solidFill>
              <a:srgbClr val="C00000"/>
            </a:solidFill>
          </a:ln>
        </p:spPr>
        <p:txBody>
          <a:bodyPr vert="horz" lIns="90000" tIns="46800" rIns="90000" bIns="46800" rtlCol="0">
            <a:normAutofit/>
          </a:bodyPr>
          <a:lstStyle/>
          <a:p>
            <a:pPr marL="0" marR="0" lvl="0" indent="0" algn="ctr" defTabSz="449263" rtl="0" eaLnBrk="1" fontAlgn="auto" latinLnBrk="0" hangingPunct="1">
              <a:lnSpc>
                <a:spcPct val="120000"/>
              </a:lnSpc>
              <a:spcBef>
                <a:spcPts val="0"/>
              </a:spcBef>
              <a:spcAft>
                <a:spcPts val="0"/>
              </a:spcAft>
              <a:buClrTx/>
              <a:buSzTx/>
              <a:buFontTx/>
              <a:buNone/>
              <a:tabLst/>
              <a:defRPr/>
            </a:pPr>
            <a:r>
              <a:rPr kumimoji="0" lang="ru-RU" sz="1400" b="1" i="1" u="none" strike="noStrike" kern="1200" cap="none" spc="0" normalizeH="0" baseline="0" noProof="0" dirty="0" smtClean="0">
                <a:ln>
                  <a:noFill/>
                </a:ln>
                <a:solidFill>
                  <a:schemeClr val="bg1"/>
                </a:solidFill>
                <a:effectLst/>
                <a:uLnTx/>
                <a:uFillTx/>
                <a:latin typeface="Arial" pitchFamily="34" charset="0"/>
                <a:cs typeface="Arial" pitchFamily="34" charset="0"/>
              </a:rPr>
              <a:t>ПРОЕКТ  РАМС   </a:t>
            </a:r>
            <a:endParaRPr kumimoji="0" lang="ru-RU" sz="1400" b="1" i="0"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0" marR="0" lvl="0" indent="0" algn="ctr" defTabSz="449263" rtl="0" eaLnBrk="1" fontAlgn="auto" latinLnBrk="0" hangingPunct="1">
              <a:lnSpc>
                <a:spcPct val="120000"/>
              </a:lnSpc>
              <a:spcBef>
                <a:spcPts val="0"/>
              </a:spcBef>
              <a:spcAft>
                <a:spcPts val="0"/>
              </a:spcAft>
              <a:buClrTx/>
              <a:buSzTx/>
              <a:buFontTx/>
              <a:buNone/>
              <a:tabLst/>
              <a:defRPr/>
            </a:pPr>
            <a:endParaRPr kumimoji="0" lang="ru-RU" sz="1400" b="1"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cxnSp>
        <p:nvCxnSpPr>
          <p:cNvPr id="5" name="Прямая соединительная линия 4"/>
          <p:cNvCxnSpPr/>
          <p:nvPr/>
        </p:nvCxnSpPr>
        <p:spPr>
          <a:xfrm flipH="1">
            <a:off x="6546055" y="3681927"/>
            <a:ext cx="172819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2203174" y="3348480"/>
            <a:ext cx="14273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975386" y="5647827"/>
            <a:ext cx="7858179" cy="830997"/>
          </a:xfrm>
          <a:prstGeom prst="rect">
            <a:avLst/>
          </a:prstGeom>
        </p:spPr>
        <p:txBody>
          <a:bodyPr wrap="square">
            <a:spAutoFit/>
          </a:bodyPr>
          <a:lstStyle/>
          <a:p>
            <a:r>
              <a:rPr lang="ru-RU" sz="1600" b="1" i="1" dirty="0">
                <a:solidFill>
                  <a:srgbClr val="C00000"/>
                </a:solidFill>
                <a:latin typeface="Arial" pitchFamily="34" charset="0"/>
                <a:cs typeface="Arial" pitchFamily="34" charset="0"/>
              </a:rPr>
              <a:t>Разработанный проект ПС «Специалист в области лечебного дела (фельдшер)» - продукт коллективной </a:t>
            </a:r>
            <a:r>
              <a:rPr lang="ru-RU" sz="1600" b="1" i="1" dirty="0" smtClean="0">
                <a:solidFill>
                  <a:srgbClr val="C00000"/>
                </a:solidFill>
                <a:latin typeface="Arial" pitchFamily="34" charset="0"/>
                <a:cs typeface="Arial" pitchFamily="34" charset="0"/>
              </a:rPr>
              <a:t>деятельности  </a:t>
            </a:r>
            <a:r>
              <a:rPr lang="ru-RU" sz="1600" b="1" i="1" dirty="0">
                <a:solidFill>
                  <a:srgbClr val="C00000"/>
                </a:solidFill>
                <a:latin typeface="Arial" pitchFamily="34" charset="0"/>
                <a:cs typeface="Arial" pitchFamily="34" charset="0"/>
              </a:rPr>
              <a:t>профессионального </a:t>
            </a:r>
            <a:r>
              <a:rPr lang="ru-RU" sz="1600" b="1" i="1" dirty="0" smtClean="0">
                <a:solidFill>
                  <a:srgbClr val="C00000"/>
                </a:solidFill>
                <a:latin typeface="Arial" pitchFamily="34" charset="0"/>
                <a:cs typeface="Arial" pitchFamily="34" charset="0"/>
              </a:rPr>
              <a:t>сообщества за период с 2013 по 2016 гг.</a:t>
            </a:r>
            <a:endParaRPr lang="ru-RU" sz="1600" b="1" i="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048300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1071538" y="189576"/>
            <a:ext cx="7858180" cy="785818"/>
          </a:xfrm>
          <a:prstGeom prst="rect">
            <a:avLst/>
          </a:prstGeom>
          <a:noFill/>
          <a:ln w="76200">
            <a:noFill/>
          </a:ln>
        </p:spPr>
        <p:txBody>
          <a:bodyPr wrap="square" rtlCol="0" anchor="ctr">
            <a:noAutofit/>
          </a:bodyPr>
          <a:lstStyle/>
          <a:p>
            <a:pPr algn="ctr"/>
            <a:r>
              <a:rPr lang="ru-RU" b="1" dirty="0">
                <a:solidFill>
                  <a:srgbClr val="C00000"/>
                </a:solidFill>
                <a:latin typeface="Arial" pitchFamily="34" charset="0"/>
                <a:cs typeface="Arial" pitchFamily="34" charset="0"/>
              </a:rPr>
              <a:t>КОНЦЕПТУАЛЬНО-СОДЕРЖАТЕЛЬНЫЕ ТРАНСФОРМАЦИИ ПРОФЕССИОНАЛЬНОГО </a:t>
            </a:r>
            <a:r>
              <a:rPr lang="ru-RU" b="1" dirty="0" smtClean="0">
                <a:solidFill>
                  <a:srgbClr val="C00000"/>
                </a:solidFill>
                <a:latin typeface="Arial" pitchFamily="34" charset="0"/>
                <a:cs typeface="Arial" pitchFamily="34" charset="0"/>
              </a:rPr>
              <a:t>СТАНДАРТА</a:t>
            </a:r>
          </a:p>
          <a:p>
            <a:pPr algn="ctr"/>
            <a:r>
              <a:rPr lang="ru-RU" sz="1600" b="1" dirty="0" smtClean="0">
                <a:solidFill>
                  <a:srgbClr val="C00000"/>
                </a:solidFill>
                <a:latin typeface="Arial" pitchFamily="34" charset="0"/>
                <a:cs typeface="Arial" pitchFamily="34" charset="0"/>
              </a:rPr>
              <a:t> </a:t>
            </a:r>
            <a:r>
              <a:rPr lang="ru-RU" sz="1600" b="1" dirty="0">
                <a:solidFill>
                  <a:srgbClr val="C00000"/>
                </a:solidFill>
                <a:latin typeface="Arial" pitchFamily="34" charset="0"/>
                <a:cs typeface="Arial" pitchFamily="34" charset="0"/>
              </a:rPr>
              <a:t>специалиста в области лечебного дела (ФЕЛЬДШЕР</a:t>
            </a:r>
            <a:r>
              <a:rPr lang="ru-RU" sz="1600" b="1" dirty="0" smtClean="0">
                <a:solidFill>
                  <a:srgbClr val="C00000"/>
                </a:solidFill>
                <a:latin typeface="Arial" pitchFamily="34" charset="0"/>
                <a:cs typeface="Arial" pitchFamily="34" charset="0"/>
              </a:rPr>
              <a:t>) </a:t>
            </a:r>
            <a:endParaRPr lang="ru-RU" sz="1600" b="1" dirty="0">
              <a:solidFill>
                <a:srgbClr val="C00000"/>
              </a:solidFill>
              <a:latin typeface="Arial" pitchFamily="34"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552243010"/>
              </p:ext>
            </p:extLst>
          </p:nvPr>
        </p:nvGraphicFramePr>
        <p:xfrm>
          <a:off x="1000100" y="1157938"/>
          <a:ext cx="7643866" cy="5057144"/>
        </p:xfrm>
        <a:graphic>
          <a:graphicData uri="http://schemas.openxmlformats.org/drawingml/2006/table">
            <a:tbl>
              <a:tblPr firstRow="1" bandRow="1">
                <a:tableStyleId>{5C22544A-7EE6-4342-B048-85BDC9FD1C3A}</a:tableStyleId>
              </a:tblPr>
              <a:tblGrid>
                <a:gridCol w="3821933"/>
                <a:gridCol w="3821933"/>
              </a:tblGrid>
              <a:tr h="418088">
                <a:tc>
                  <a:txBody>
                    <a:bodyPr/>
                    <a:lstStyle/>
                    <a:p>
                      <a:pPr algn="ctr"/>
                      <a:r>
                        <a:rPr lang="ru-RU" sz="1400" dirty="0" smtClean="0">
                          <a:solidFill>
                            <a:schemeClr val="bg1"/>
                          </a:solidFill>
                          <a:latin typeface="Arial" pitchFamily="34" charset="0"/>
                          <a:cs typeface="Arial" pitchFamily="34" charset="0"/>
                        </a:rPr>
                        <a:t>2013</a:t>
                      </a:r>
                      <a:endParaRPr lang="ru-RU" sz="1400" dirty="0">
                        <a:solidFill>
                          <a:schemeClr val="bg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400" dirty="0" smtClean="0">
                          <a:solidFill>
                            <a:schemeClr val="bg1"/>
                          </a:solidFill>
                          <a:latin typeface="Arial" pitchFamily="34" charset="0"/>
                          <a:cs typeface="Arial" pitchFamily="34" charset="0"/>
                        </a:rPr>
                        <a:t>2016</a:t>
                      </a:r>
                      <a:endParaRPr lang="ru-RU" sz="1400" dirty="0">
                        <a:solidFill>
                          <a:schemeClr val="bg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r>
              <a:tr h="824721">
                <a:tc>
                  <a:txBody>
                    <a:bodyPr/>
                    <a:lstStyle/>
                    <a:p>
                      <a:r>
                        <a:rPr lang="ru-RU" sz="1400" b="1" dirty="0" smtClean="0">
                          <a:solidFill>
                            <a:schemeClr val="tx1"/>
                          </a:solidFill>
                          <a:latin typeface="Arial" pitchFamily="34" charset="0"/>
                          <a:cs typeface="Arial" pitchFamily="34" charset="0"/>
                        </a:rPr>
                        <a:t>Наименование стандарта</a:t>
                      </a:r>
                      <a:r>
                        <a:rPr lang="ru-RU" sz="1400" dirty="0" smtClean="0">
                          <a:solidFill>
                            <a:schemeClr val="tx1"/>
                          </a:solidFill>
                          <a:latin typeface="Arial" pitchFamily="34" charset="0"/>
                          <a:cs typeface="Arial" pitchFamily="34" charset="0"/>
                        </a:rPr>
                        <a:t>: ПС</a:t>
                      </a:r>
                      <a:r>
                        <a:rPr lang="ru-RU" sz="1400" baseline="0" dirty="0" smtClean="0">
                          <a:solidFill>
                            <a:schemeClr val="tx1"/>
                          </a:solidFill>
                          <a:latin typeface="Arial" pitchFamily="34" charset="0"/>
                          <a:cs typeface="Arial" pitchFamily="34" charset="0"/>
                        </a:rPr>
                        <a:t> специалиста среднего уровня квалификации  в области Лечебного дела</a:t>
                      </a:r>
                      <a:endParaRPr lang="ru-RU" sz="1400" dirty="0">
                        <a:solidFill>
                          <a:schemeClr val="tx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400" b="1" dirty="0" smtClean="0">
                          <a:solidFill>
                            <a:schemeClr val="tx1"/>
                          </a:solidFill>
                          <a:latin typeface="Arial" pitchFamily="34" charset="0"/>
                          <a:cs typeface="Arial" pitchFamily="34" charset="0"/>
                        </a:rPr>
                        <a:t>Наименование стандарта: </a:t>
                      </a:r>
                      <a:r>
                        <a:rPr lang="ru-RU" sz="1400" dirty="0" smtClean="0">
                          <a:solidFill>
                            <a:schemeClr val="tx1"/>
                          </a:solidFill>
                          <a:latin typeface="Arial" pitchFamily="34" charset="0"/>
                          <a:cs typeface="Arial" pitchFamily="34" charset="0"/>
                        </a:rPr>
                        <a:t>ПС  специалиста в области лечебного дела «фельдшер»</a:t>
                      </a:r>
                      <a:endParaRPr lang="ru-RU" sz="1400" dirty="0">
                        <a:solidFill>
                          <a:schemeClr val="tx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r h="1065265">
                <a:tc>
                  <a:txBody>
                    <a:bodyPr/>
                    <a:lstStyle/>
                    <a:p>
                      <a:r>
                        <a:rPr lang="ru-RU" sz="1400" b="1" i="0" kern="1200" dirty="0" smtClean="0">
                          <a:solidFill>
                            <a:schemeClr val="tx1"/>
                          </a:solidFill>
                          <a:effectLst/>
                          <a:latin typeface="Arial" pitchFamily="34" charset="0"/>
                          <a:ea typeface="+mn-ea"/>
                          <a:cs typeface="Arial" pitchFamily="34" charset="0"/>
                        </a:rPr>
                        <a:t>ВПД:</a:t>
                      </a:r>
                      <a:r>
                        <a:rPr lang="ru-RU" sz="1400" b="1" i="0" kern="1200" baseline="0" dirty="0" smtClean="0">
                          <a:solidFill>
                            <a:schemeClr val="tx1"/>
                          </a:solidFill>
                          <a:effectLst/>
                          <a:latin typeface="Arial" pitchFamily="34" charset="0"/>
                          <a:ea typeface="+mn-ea"/>
                          <a:cs typeface="Arial" pitchFamily="34" charset="0"/>
                        </a:rPr>
                        <a:t> </a:t>
                      </a:r>
                      <a:r>
                        <a:rPr lang="en-US" sz="1400" i="0" kern="1200" dirty="0" err="1" smtClean="0">
                          <a:solidFill>
                            <a:schemeClr val="tx1"/>
                          </a:solidFill>
                          <a:effectLst/>
                          <a:latin typeface="Arial" pitchFamily="34" charset="0"/>
                          <a:ea typeface="+mn-ea"/>
                          <a:cs typeface="Arial" pitchFamily="34" charset="0"/>
                        </a:rPr>
                        <a:t>Лечебн</a:t>
                      </a:r>
                      <a:r>
                        <a:rPr lang="ru-RU" sz="1400" i="0" kern="1200" dirty="0" smtClean="0">
                          <a:solidFill>
                            <a:schemeClr val="tx1"/>
                          </a:solidFill>
                          <a:effectLst/>
                          <a:latin typeface="Arial" pitchFamily="34" charset="0"/>
                          <a:ea typeface="+mn-ea"/>
                          <a:cs typeface="Arial" pitchFamily="34" charset="0"/>
                        </a:rPr>
                        <a:t>о-профилактическая</a:t>
                      </a:r>
                      <a:r>
                        <a:rPr lang="en-US" sz="1400" i="0" kern="1200" dirty="0" smtClean="0">
                          <a:solidFill>
                            <a:schemeClr val="tx1"/>
                          </a:solidFill>
                          <a:effectLst/>
                          <a:latin typeface="Arial" pitchFamily="34" charset="0"/>
                          <a:ea typeface="+mn-ea"/>
                          <a:cs typeface="Arial" pitchFamily="34" charset="0"/>
                        </a:rPr>
                        <a:t> </a:t>
                      </a:r>
                      <a:r>
                        <a:rPr lang="en-US" sz="1400" i="0" kern="1200" dirty="0" err="1" smtClean="0">
                          <a:solidFill>
                            <a:schemeClr val="tx1"/>
                          </a:solidFill>
                          <a:effectLst/>
                          <a:latin typeface="Arial" pitchFamily="34" charset="0"/>
                          <a:ea typeface="+mn-ea"/>
                          <a:cs typeface="Arial" pitchFamily="34" charset="0"/>
                        </a:rPr>
                        <a:t>практика</a:t>
                      </a:r>
                      <a:endParaRPr lang="ru-RU" sz="1400" b="1" i="0" kern="1200" dirty="0" smtClean="0">
                        <a:solidFill>
                          <a:schemeClr val="tx1"/>
                        </a:solidFill>
                        <a:effectLst/>
                        <a:latin typeface="Arial" pitchFamily="34" charset="0"/>
                        <a:ea typeface="+mn-ea"/>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400" b="1" i="0" u="none" strike="noStrike" kern="1200" baseline="0" dirty="0" smtClean="0">
                          <a:solidFill>
                            <a:schemeClr val="tx1"/>
                          </a:solidFill>
                          <a:latin typeface="Arial" pitchFamily="34" charset="0"/>
                          <a:ea typeface="+mn-ea"/>
                          <a:cs typeface="Arial" pitchFamily="34" charset="0"/>
                        </a:rPr>
                        <a:t>ВПД: </a:t>
                      </a:r>
                      <a:r>
                        <a:rPr lang="ru-RU" sz="1400" b="0" i="0" u="none" strike="noStrike" kern="1200" baseline="0" dirty="0" smtClean="0">
                          <a:solidFill>
                            <a:schemeClr val="tx1"/>
                          </a:solidFill>
                          <a:latin typeface="Arial" pitchFamily="34" charset="0"/>
                          <a:ea typeface="+mn-ea"/>
                          <a:cs typeface="Arial" pitchFamily="34" charset="0"/>
                        </a:rPr>
                        <a:t>Доврачебная лечебно-диагностическая и консультативная медицинская помощь</a:t>
                      </a:r>
                    </a:p>
                    <a:p>
                      <a:r>
                        <a:rPr lang="ru-RU" sz="1400" b="0" i="0" u="none" strike="noStrike" kern="1200" baseline="0" dirty="0" smtClean="0">
                          <a:solidFill>
                            <a:schemeClr val="tx1"/>
                          </a:solidFill>
                          <a:latin typeface="Arial" pitchFamily="34" charset="0"/>
                          <a:ea typeface="+mn-ea"/>
                          <a:cs typeface="Arial" pitchFamily="34" charset="0"/>
                        </a:rPr>
                        <a:t>на </a:t>
                      </a:r>
                      <a:r>
                        <a:rPr lang="ru-RU" sz="1400" b="0" i="0" u="none" strike="noStrike" kern="1200" baseline="0" dirty="0" err="1" smtClean="0">
                          <a:solidFill>
                            <a:schemeClr val="tx1"/>
                          </a:solidFill>
                          <a:latin typeface="Arial" pitchFamily="34" charset="0"/>
                          <a:ea typeface="+mn-ea"/>
                          <a:cs typeface="Arial" pitchFamily="34" charset="0"/>
                        </a:rPr>
                        <a:t>догоспитальном</a:t>
                      </a:r>
                      <a:r>
                        <a:rPr lang="ru-RU" sz="1400" b="0" i="0" u="none" strike="noStrike" kern="1200" baseline="0" dirty="0" smtClean="0">
                          <a:solidFill>
                            <a:schemeClr val="tx1"/>
                          </a:solidFill>
                          <a:latin typeface="Arial" pitchFamily="34" charset="0"/>
                          <a:ea typeface="+mn-ea"/>
                          <a:cs typeface="Arial" pitchFamily="34" charset="0"/>
                        </a:rPr>
                        <a:t> этапе</a:t>
                      </a:r>
                      <a:endParaRPr lang="ru-RU" sz="1400" i="0" dirty="0">
                        <a:solidFill>
                          <a:schemeClr val="tx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r h="27490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i="0" kern="1200" dirty="0" smtClean="0">
                          <a:solidFill>
                            <a:schemeClr val="tx1"/>
                          </a:solidFill>
                          <a:effectLst/>
                          <a:latin typeface="Arial" pitchFamily="34" charset="0"/>
                          <a:ea typeface="+mn-ea"/>
                          <a:cs typeface="Arial" pitchFamily="34" charset="0"/>
                        </a:rPr>
                        <a:t>Основная цель ВПД:</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i="0" kern="1200" dirty="0" smtClean="0">
                          <a:solidFill>
                            <a:schemeClr val="tx1"/>
                          </a:solidFill>
                          <a:effectLst/>
                          <a:latin typeface="Arial" pitchFamily="34" charset="0"/>
                          <a:ea typeface="+mn-ea"/>
                          <a:cs typeface="Arial" pitchFamily="34" charset="0"/>
                        </a:rPr>
                        <a:t>Оказание первичной медико-санитарной помощи населению, оказание скорой (экстренной и неотложной) медицинской помощи пациентам и пострадавшим, оказание паллиативной медицинской помощи</a:t>
                      </a:r>
                      <a:endParaRPr lang="ru-RU" sz="1400" b="1" i="0" kern="1200" dirty="0" smtClean="0">
                        <a:solidFill>
                          <a:schemeClr val="tx1"/>
                        </a:solidFill>
                        <a:effectLst/>
                        <a:latin typeface="Arial" pitchFamily="34" charset="0"/>
                        <a:ea typeface="+mn-ea"/>
                        <a:cs typeface="Arial" pitchFamily="34" charset="0"/>
                      </a:endParaRPr>
                    </a:p>
                    <a:p>
                      <a:endParaRPr lang="ru-RU" sz="1400" i="0" dirty="0">
                        <a:solidFill>
                          <a:schemeClr val="tx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400" b="1" i="0" kern="1200" dirty="0" smtClean="0">
                          <a:solidFill>
                            <a:schemeClr val="tx1"/>
                          </a:solidFill>
                          <a:effectLst/>
                          <a:latin typeface="Arial" pitchFamily="34" charset="0"/>
                          <a:ea typeface="+mn-ea"/>
                          <a:cs typeface="Arial" pitchFamily="34" charset="0"/>
                        </a:rPr>
                        <a:t>Основная цель ВПД</a:t>
                      </a:r>
                      <a:r>
                        <a:rPr lang="ru-RU" sz="1400" i="0" kern="1200" dirty="0" smtClean="0">
                          <a:solidFill>
                            <a:schemeClr val="tx1"/>
                          </a:solidFill>
                          <a:effectLst/>
                          <a:latin typeface="Arial" pitchFamily="34" charset="0"/>
                          <a:ea typeface="+mn-ea"/>
                          <a:cs typeface="Arial" pitchFamily="34" charset="0"/>
                        </a:rPr>
                        <a:t>: </a:t>
                      </a:r>
                    </a:p>
                    <a:p>
                      <a:r>
                        <a:rPr lang="ru-RU" sz="1400" i="0" kern="1200" dirty="0" smtClean="0">
                          <a:solidFill>
                            <a:schemeClr val="tx1"/>
                          </a:solidFill>
                          <a:effectLst/>
                          <a:latin typeface="Arial" pitchFamily="34" charset="0"/>
                          <a:ea typeface="+mn-ea"/>
                          <a:cs typeface="Arial" pitchFamily="34" charset="0"/>
                        </a:rPr>
                        <a:t>Оказание населению  первичной медико-санитарной помощи, паллиативной медицинской помощи,  скорой, в том числе скорой специализированной, медицинской помощи в экстренной и неотложной  формах пациентам и пострадавшим вне медицинской организации и/или амбулаторно  для сохранения и поддержания здоровья, улучшения качества жизни</a:t>
                      </a:r>
                      <a:endParaRPr lang="ru-RU" sz="1400" i="0" dirty="0">
                        <a:solidFill>
                          <a:schemeClr val="tx1"/>
                        </a:solidFill>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10302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aphicFrame>
        <p:nvGraphicFramePr>
          <p:cNvPr id="3" name="Таблица 2"/>
          <p:cNvGraphicFramePr>
            <a:graphicFrameLocks noGrp="1"/>
          </p:cNvGraphicFramePr>
          <p:nvPr>
            <p:extLst>
              <p:ext uri="{D42A27DB-BD31-4B8C-83A1-F6EECF244321}">
                <p14:modId xmlns:p14="http://schemas.microsoft.com/office/powerpoint/2010/main" val="1957172002"/>
              </p:ext>
            </p:extLst>
          </p:nvPr>
        </p:nvGraphicFramePr>
        <p:xfrm>
          <a:off x="1071538" y="1132199"/>
          <a:ext cx="7643866" cy="5550529"/>
        </p:xfrm>
        <a:graphic>
          <a:graphicData uri="http://schemas.openxmlformats.org/drawingml/2006/table">
            <a:tbl>
              <a:tblPr firstRow="1" bandRow="1">
                <a:tableStyleId>{5C22544A-7EE6-4342-B048-85BDC9FD1C3A}</a:tableStyleId>
              </a:tblPr>
              <a:tblGrid>
                <a:gridCol w="3836960"/>
                <a:gridCol w="3806906"/>
              </a:tblGrid>
              <a:tr h="5822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Arial" pitchFamily="34" charset="0"/>
                          <a:cs typeface="Arial" pitchFamily="34" charset="0"/>
                        </a:rPr>
                        <a:t>2013 ГОД</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600" dirty="0" smtClean="0">
                          <a:solidFill>
                            <a:schemeClr val="bg1"/>
                          </a:solidFill>
                          <a:latin typeface="Arial" pitchFamily="34" charset="0"/>
                          <a:cs typeface="Arial" pitchFamily="34" charset="0"/>
                        </a:rPr>
                        <a:t>2016 ГОД</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600" b="1" kern="1200" dirty="0" smtClean="0">
                          <a:solidFill>
                            <a:schemeClr val="dk1"/>
                          </a:solidFill>
                          <a:effectLst/>
                          <a:latin typeface="Times New Roman" panose="02020603050405020304" pitchFamily="18" charset="0"/>
                          <a:ea typeface="+mn-ea"/>
                          <a:cs typeface="Times New Roman" panose="02020603050405020304" pitchFamily="18" charset="0"/>
                        </a:rPr>
                        <a:t>ОТФ:</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kern="1200" dirty="0" smtClean="0">
                          <a:solidFill>
                            <a:schemeClr val="dk1"/>
                          </a:solidFill>
                          <a:effectLst/>
                          <a:latin typeface="Arial" pitchFamily="34" charset="0"/>
                          <a:ea typeface="+mn-ea"/>
                          <a:cs typeface="Arial" pitchFamily="34" charset="0"/>
                        </a:rPr>
                        <a:t>Диагностика и лечение пациентов различных возрастных групп </a:t>
                      </a:r>
                    </a:p>
                    <a:p>
                      <a:pPr marL="285750" indent="-285750">
                        <a:buFont typeface="Arial" panose="020B0604020202020204" pitchFamily="34" charset="0"/>
                        <a:buChar char="•"/>
                      </a:pPr>
                      <a:r>
                        <a:rPr lang="ru-RU" sz="1600" kern="1200" dirty="0" smtClean="0">
                          <a:solidFill>
                            <a:schemeClr val="dk1"/>
                          </a:solidFill>
                          <a:effectLst/>
                          <a:latin typeface="Arial" pitchFamily="34" charset="0"/>
                          <a:ea typeface="+mn-ea"/>
                          <a:cs typeface="Arial" pitchFamily="34" charset="0"/>
                        </a:rPr>
                        <a:t>Оказание скорой (экстренной и неотложной) медицинской    помощи на </a:t>
                      </a:r>
                      <a:r>
                        <a:rPr lang="ru-RU" sz="1600" kern="1200" dirty="0" err="1" smtClean="0">
                          <a:solidFill>
                            <a:schemeClr val="dk1"/>
                          </a:solidFill>
                          <a:effectLst/>
                          <a:latin typeface="Arial" pitchFamily="34" charset="0"/>
                          <a:ea typeface="+mn-ea"/>
                          <a:cs typeface="Arial" pitchFamily="34" charset="0"/>
                        </a:rPr>
                        <a:t>догоспитальном</a:t>
                      </a:r>
                      <a:r>
                        <a:rPr lang="ru-RU" sz="1600" kern="1200" dirty="0" smtClean="0">
                          <a:solidFill>
                            <a:schemeClr val="dk1"/>
                          </a:solidFill>
                          <a:effectLst/>
                          <a:latin typeface="Arial" pitchFamily="34" charset="0"/>
                          <a:ea typeface="+mn-ea"/>
                          <a:cs typeface="Arial" pitchFamily="34" charset="0"/>
                        </a:rPr>
                        <a:t> этапе</a:t>
                      </a:r>
                    </a:p>
                    <a:p>
                      <a:pPr marL="285750" indent="-285750">
                        <a:buFont typeface="Arial" panose="020B0604020202020204" pitchFamily="34" charset="0"/>
                        <a:buChar char="•"/>
                      </a:pPr>
                      <a:r>
                        <a:rPr lang="ru-RU" sz="1600" kern="1200" dirty="0" smtClean="0">
                          <a:solidFill>
                            <a:schemeClr val="dk1"/>
                          </a:solidFill>
                          <a:effectLst/>
                          <a:latin typeface="Arial" pitchFamily="34" charset="0"/>
                          <a:ea typeface="+mn-ea"/>
                          <a:cs typeface="Arial" pitchFamily="34" charset="0"/>
                        </a:rPr>
                        <a:t>Оказание помощи беременной, роженице и родильнице </a:t>
                      </a:r>
                      <a:endParaRPr lang="ru-RU" sz="1600" dirty="0" smtClean="0">
                        <a:latin typeface="Arial" pitchFamily="34" charset="0"/>
                        <a:cs typeface="Arial" pitchFamily="34" charset="0"/>
                      </a:endParaRPr>
                    </a:p>
                    <a:p>
                      <a:pPr marL="285750" indent="-285750">
                        <a:buFont typeface="Arial" panose="020B0604020202020204" pitchFamily="34" charset="0"/>
                        <a:buChar char="•"/>
                      </a:pPr>
                      <a:r>
                        <a:rPr lang="ru-RU" sz="1600" kern="1200" dirty="0" smtClean="0">
                          <a:solidFill>
                            <a:schemeClr val="dk1"/>
                          </a:solidFill>
                          <a:effectLst/>
                          <a:latin typeface="Arial" pitchFamily="34" charset="0"/>
                          <a:ea typeface="+mn-ea"/>
                          <a:cs typeface="Arial" pitchFamily="34" charset="0"/>
                        </a:rPr>
                        <a:t>Организация профилактической деятельности</a:t>
                      </a:r>
                    </a:p>
                    <a:p>
                      <a:pPr marL="285750" indent="-285750">
                        <a:buFont typeface="Arial" panose="020B0604020202020204" pitchFamily="34" charset="0"/>
                        <a:buChar char="•"/>
                      </a:pPr>
                      <a:r>
                        <a:rPr lang="ru-RU" sz="1600" kern="1200" dirty="0" smtClean="0">
                          <a:solidFill>
                            <a:schemeClr val="dk1"/>
                          </a:solidFill>
                          <a:effectLst/>
                          <a:latin typeface="Arial" pitchFamily="34" charset="0"/>
                          <a:ea typeface="+mn-ea"/>
                          <a:cs typeface="Arial" pitchFamily="34" charset="0"/>
                        </a:rPr>
                        <a:t>Оказание помощи </a:t>
                      </a:r>
                      <a:r>
                        <a:rPr lang="ru-RU" sz="1600" kern="1200" dirty="0" err="1" smtClean="0">
                          <a:solidFill>
                            <a:schemeClr val="dk1"/>
                          </a:solidFill>
                          <a:effectLst/>
                          <a:latin typeface="Arial" pitchFamily="34" charset="0"/>
                          <a:ea typeface="+mn-ea"/>
                          <a:cs typeface="Arial" pitchFamily="34" charset="0"/>
                        </a:rPr>
                        <a:t>инкурабельным</a:t>
                      </a:r>
                      <a:r>
                        <a:rPr lang="ru-RU" sz="1600" kern="1200" dirty="0" smtClean="0">
                          <a:solidFill>
                            <a:schemeClr val="dk1"/>
                          </a:solidFill>
                          <a:effectLst/>
                          <a:latin typeface="Arial" pitchFamily="34" charset="0"/>
                          <a:ea typeface="+mn-ea"/>
                          <a:cs typeface="Arial" pitchFamily="34" charset="0"/>
                        </a:rPr>
                        <a:t> пациентам</a:t>
                      </a:r>
                    </a:p>
                    <a:p>
                      <a:pPr marL="285750" indent="-285750">
                        <a:buFont typeface="Arial" panose="020B0604020202020204" pitchFamily="34" charset="0"/>
                        <a:buChar char="•"/>
                      </a:pPr>
                      <a:r>
                        <a:rPr lang="ru-RU" sz="1600" kern="1200" dirty="0" smtClean="0">
                          <a:solidFill>
                            <a:schemeClr val="dk1"/>
                          </a:solidFill>
                          <a:effectLst/>
                          <a:latin typeface="Arial" pitchFamily="34" charset="0"/>
                          <a:ea typeface="+mn-ea"/>
                          <a:cs typeface="Arial" pitchFamily="34" charset="0"/>
                        </a:rPr>
                        <a:t>Организация и проведение управленческо-аналитической  деятельности</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ru-RU" sz="1600" b="1" kern="1200" dirty="0" smtClean="0">
                          <a:solidFill>
                            <a:schemeClr val="dk1"/>
                          </a:solidFill>
                          <a:effectLst/>
                          <a:latin typeface="Arial" pitchFamily="34" charset="0"/>
                          <a:ea typeface="+mn-ea"/>
                          <a:cs typeface="Arial" pitchFamily="34" charset="0"/>
                        </a:rPr>
                        <a:t>ОТФ:</a:t>
                      </a:r>
                    </a:p>
                    <a:p>
                      <a:pPr marL="285750" indent="-285750">
                        <a:buFont typeface="Arial" panose="020B0604020202020204" pitchFamily="34" charset="0"/>
                        <a:buChar char="•"/>
                      </a:pPr>
                      <a:r>
                        <a:rPr lang="ru-RU" sz="1600" kern="1200" dirty="0" smtClean="0">
                          <a:solidFill>
                            <a:schemeClr val="dk1"/>
                          </a:solidFill>
                          <a:effectLst/>
                          <a:latin typeface="Arial" pitchFamily="34" charset="0"/>
                          <a:ea typeface="+mn-ea"/>
                          <a:cs typeface="Arial" pitchFamily="34" charset="0"/>
                        </a:rPr>
                        <a:t>Оказание первичной медико-санитарной   помощи населению   на фельдшерском участке  (в амбулатории,  фельдшерско-акушерском пункте, здравпункте, кабинете медицинской профилактики)</a:t>
                      </a:r>
                    </a:p>
                    <a:p>
                      <a:pPr marL="285750" indent="-285750">
                        <a:buFont typeface="Arial" panose="020B0604020202020204" pitchFamily="34" charset="0"/>
                        <a:buChar char="•"/>
                      </a:pPr>
                      <a:r>
                        <a:rPr lang="ru-RU" sz="1600" kern="1200" dirty="0" smtClean="0">
                          <a:solidFill>
                            <a:schemeClr val="dk1"/>
                          </a:solidFill>
                          <a:effectLst/>
                          <a:latin typeface="Arial" pitchFamily="34" charset="0"/>
                          <a:ea typeface="+mn-ea"/>
                          <a:cs typeface="Arial" pitchFamily="34" charset="0"/>
                        </a:rPr>
                        <a:t>Оказание  скорой, </a:t>
                      </a:r>
                      <a:br>
                        <a:rPr lang="ru-RU" sz="1600" kern="1200" dirty="0" smtClean="0">
                          <a:solidFill>
                            <a:schemeClr val="dk1"/>
                          </a:solidFill>
                          <a:effectLst/>
                          <a:latin typeface="Arial" pitchFamily="34" charset="0"/>
                          <a:ea typeface="+mn-ea"/>
                          <a:cs typeface="Arial" pitchFamily="34" charset="0"/>
                        </a:rPr>
                      </a:br>
                      <a:r>
                        <a:rPr lang="ru-RU" sz="1600" kern="1200" dirty="0" smtClean="0">
                          <a:solidFill>
                            <a:schemeClr val="dk1"/>
                          </a:solidFill>
                          <a:effectLst/>
                          <a:latin typeface="Arial" pitchFamily="34" charset="0"/>
                          <a:ea typeface="+mn-ea"/>
                          <a:cs typeface="Arial" pitchFamily="34" charset="0"/>
                        </a:rPr>
                        <a:t>в том числе скорой специализированной, медицинской помощи в экстренной и неотложной  формах</a:t>
                      </a:r>
                    </a:p>
                    <a:p>
                      <a:pPr marL="285750" indent="-285750">
                        <a:buFont typeface="Arial" panose="020B0604020202020204" pitchFamily="34" charset="0"/>
                        <a:buChar char="•"/>
                      </a:pPr>
                      <a:r>
                        <a:rPr lang="ru-RU" sz="1600" b="0" kern="1200" dirty="0" smtClean="0">
                          <a:solidFill>
                            <a:schemeClr val="tx1"/>
                          </a:solidFill>
                          <a:effectLst/>
                          <a:latin typeface="Arial" pitchFamily="34" charset="0"/>
                          <a:ea typeface="+mn-ea"/>
                          <a:cs typeface="Arial" pitchFamily="34" charset="0"/>
                        </a:rPr>
                        <a:t>Оказание наркологической помощи населению</a:t>
                      </a:r>
                    </a:p>
                    <a:p>
                      <a:pPr marL="285750" indent="-285750">
                        <a:buFont typeface="Arial" panose="020B0604020202020204" pitchFamily="34" charset="0"/>
                        <a:buChar char="•"/>
                      </a:pPr>
                      <a:r>
                        <a:rPr lang="ru-RU" sz="1600" kern="1200" dirty="0" smtClean="0">
                          <a:solidFill>
                            <a:schemeClr val="dk1"/>
                          </a:solidFill>
                          <a:effectLst/>
                          <a:latin typeface="Arial" pitchFamily="34" charset="0"/>
                          <a:ea typeface="+mn-ea"/>
                          <a:cs typeface="Arial" pitchFamily="34" charset="0"/>
                        </a:rPr>
                        <a:t>Организация деятельности медицинского персонала среднего звена  структурного подразделения медицинской организации</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bl>
          </a:graphicData>
        </a:graphic>
      </p:graphicFrame>
      <p:sp>
        <p:nvSpPr>
          <p:cNvPr id="28" name="TextBox 27"/>
          <p:cNvSpPr txBox="1"/>
          <p:nvPr/>
        </p:nvSpPr>
        <p:spPr>
          <a:xfrm>
            <a:off x="1071538" y="189576"/>
            <a:ext cx="7858180" cy="785818"/>
          </a:xfrm>
          <a:prstGeom prst="rect">
            <a:avLst/>
          </a:prstGeom>
          <a:noFill/>
          <a:ln w="76200">
            <a:noFill/>
          </a:ln>
        </p:spPr>
        <p:txBody>
          <a:bodyPr wrap="square" rtlCol="0" anchor="ctr">
            <a:noAutofit/>
          </a:bodyPr>
          <a:lstStyle/>
          <a:p>
            <a:pPr algn="ctr"/>
            <a:r>
              <a:rPr lang="ru-RU" b="1" dirty="0">
                <a:solidFill>
                  <a:srgbClr val="C00000"/>
                </a:solidFill>
                <a:latin typeface="Arial" pitchFamily="34" charset="0"/>
                <a:cs typeface="Arial" pitchFamily="34" charset="0"/>
              </a:rPr>
              <a:t>КОНЦЕПТУАЛЬНО-СОДЕРЖАТЕЛЬНЫЕ ТРАНСФОРМАЦИИ ПРОФЕССИОНАЛЬНОГО </a:t>
            </a:r>
            <a:r>
              <a:rPr lang="ru-RU" b="1" dirty="0" smtClean="0">
                <a:solidFill>
                  <a:srgbClr val="C00000"/>
                </a:solidFill>
                <a:latin typeface="Arial" pitchFamily="34" charset="0"/>
                <a:cs typeface="Arial" pitchFamily="34" charset="0"/>
              </a:rPr>
              <a:t>СТАНДАРТА</a:t>
            </a:r>
          </a:p>
          <a:p>
            <a:pPr algn="ctr"/>
            <a:r>
              <a:rPr lang="ru-RU" sz="1600" b="1" dirty="0" smtClean="0">
                <a:solidFill>
                  <a:srgbClr val="C00000"/>
                </a:solidFill>
                <a:latin typeface="Arial" pitchFamily="34" charset="0"/>
                <a:cs typeface="Arial" pitchFamily="34" charset="0"/>
              </a:rPr>
              <a:t> </a:t>
            </a:r>
            <a:r>
              <a:rPr lang="ru-RU" sz="1600" b="1" dirty="0">
                <a:solidFill>
                  <a:srgbClr val="C00000"/>
                </a:solidFill>
                <a:latin typeface="Arial" pitchFamily="34" charset="0"/>
                <a:cs typeface="Arial" pitchFamily="34" charset="0"/>
              </a:rPr>
              <a:t>специалиста в области лечебного дела (ФЕЛЬДШЕР</a:t>
            </a:r>
            <a:r>
              <a:rPr lang="ru-RU" sz="1600" b="1" dirty="0" smtClean="0">
                <a:solidFill>
                  <a:srgbClr val="C00000"/>
                </a:solidFill>
                <a:latin typeface="Arial" pitchFamily="34" charset="0"/>
                <a:cs typeface="Arial" pitchFamily="34" charset="0"/>
              </a:rPr>
              <a:t>) </a:t>
            </a:r>
            <a:endParaRPr lang="ru-RU" sz="16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Группа 28"/>
          <p:cNvGrpSpPr/>
          <p:nvPr/>
        </p:nvGrpSpPr>
        <p:grpSpPr>
          <a:xfrm>
            <a:off x="5976" y="71414"/>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2"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sp>
        <p:nvSpPr>
          <p:cNvPr id="31" name="Заголовок 1"/>
          <p:cNvSpPr txBox="1">
            <a:spLocks/>
          </p:cNvSpPr>
          <p:nvPr/>
        </p:nvSpPr>
        <p:spPr>
          <a:xfrm>
            <a:off x="1071538" y="175782"/>
            <a:ext cx="7929618" cy="778098"/>
          </a:xfrm>
          <a:prstGeom prst="rect">
            <a:avLst/>
          </a:prstGeom>
        </p:spPr>
        <p:txBody>
          <a:bodyPr vert="horz" lIns="91440" tIns="45720" rIns="91440" bIns="45720" rtlCol="0" anchor="ctr">
            <a:noAutofit/>
          </a:bodyPr>
          <a:lstStyle/>
          <a:p>
            <a:pPr algn="ctr"/>
            <a:r>
              <a:rPr kumimoji="0" lang="ru-RU"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ОБЩИЙ ПЕРЕЧЕНЬ И ХАРАКТЕРИСТИКА ОБОБЩЁННЫХ ТРУДОВЫХ ФУНКЦИЙ ДЛЯ </a:t>
            </a:r>
            <a:r>
              <a:rPr lang="ru-RU" b="1" dirty="0">
                <a:solidFill>
                  <a:srgbClr val="C00000"/>
                </a:solidFill>
                <a:latin typeface="Arial" pitchFamily="34" charset="0"/>
                <a:cs typeface="Arial" pitchFamily="34" charset="0"/>
              </a:rPr>
              <a:t>ПРОФЕССИОНАЛЬНОГО СТАНДАРТА</a:t>
            </a:r>
          </a:p>
          <a:p>
            <a:pPr algn="ctr"/>
            <a:r>
              <a:rPr lang="ru-RU" b="1" dirty="0">
                <a:solidFill>
                  <a:srgbClr val="C00000"/>
                </a:solidFill>
                <a:latin typeface="Arial" pitchFamily="34" charset="0"/>
                <a:cs typeface="Arial" pitchFamily="34" charset="0"/>
              </a:rPr>
              <a:t> специалиста в области лечебного дела (ФЕЛЬДШЕР) </a:t>
            </a:r>
            <a:endParaRPr kumimoji="0" lang="ru-RU" b="0" i="0"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39" name="Прямоугольник 38"/>
          <p:cNvSpPr/>
          <p:nvPr/>
        </p:nvSpPr>
        <p:spPr>
          <a:xfrm>
            <a:off x="1000100" y="4429132"/>
            <a:ext cx="7715304" cy="1865126"/>
          </a:xfrm>
          <a:prstGeom prst="rect">
            <a:avLst/>
          </a:prstGeom>
        </p:spPr>
        <p:txBody>
          <a:bodyPr wrap="square">
            <a:spAutoFit/>
          </a:bodyPr>
          <a:lstStyle/>
          <a:p>
            <a:pPr>
              <a:lnSpc>
                <a:spcPct val="120000"/>
              </a:lnSpc>
            </a:pPr>
            <a:r>
              <a:rPr lang="ru-RU" sz="1600" b="1" i="1" dirty="0">
                <a:latin typeface="Arial" pitchFamily="34" charset="0"/>
                <a:cs typeface="Arial" pitchFamily="34" charset="0"/>
              </a:rPr>
              <a:t>При отборе ОТФ </a:t>
            </a:r>
            <a:r>
              <a:rPr lang="ru-RU" sz="1600" b="1" i="1" dirty="0" smtClean="0">
                <a:latin typeface="Arial" pitchFamily="34" charset="0"/>
                <a:cs typeface="Arial" pitchFamily="34" charset="0"/>
              </a:rPr>
              <a:t>соблюдался принцип </a:t>
            </a:r>
            <a:r>
              <a:rPr lang="ru-RU" sz="1600" b="1" i="1" dirty="0">
                <a:latin typeface="Arial" pitchFamily="34" charset="0"/>
                <a:cs typeface="Arial" pitchFamily="34" charset="0"/>
              </a:rPr>
              <a:t>автономности</a:t>
            </a:r>
            <a:r>
              <a:rPr lang="ru-RU" sz="1600" dirty="0">
                <a:latin typeface="Arial" pitchFamily="34" charset="0"/>
                <a:cs typeface="Arial" pitchFamily="34" charset="0"/>
              </a:rPr>
              <a:t>: </a:t>
            </a:r>
            <a:endParaRPr lang="ru-RU" sz="1600" dirty="0" smtClean="0">
              <a:latin typeface="Arial" pitchFamily="34" charset="0"/>
              <a:cs typeface="Arial" pitchFamily="34" charset="0"/>
            </a:endParaRPr>
          </a:p>
          <a:p>
            <a:pPr marL="342900" indent="-342900">
              <a:lnSpc>
                <a:spcPct val="120000"/>
              </a:lnSpc>
              <a:buFont typeface="Arial" panose="020B0604020202020204" pitchFamily="34" charset="0"/>
              <a:buChar char="•"/>
            </a:pPr>
            <a:r>
              <a:rPr lang="ru-RU" sz="1600" dirty="0" smtClean="0">
                <a:latin typeface="Arial" pitchFamily="34" charset="0"/>
                <a:cs typeface="Arial" pitchFamily="34" charset="0"/>
              </a:rPr>
              <a:t>каждая </a:t>
            </a:r>
            <a:r>
              <a:rPr lang="ru-RU" sz="1600" dirty="0">
                <a:latin typeface="Arial" pitchFamily="34" charset="0"/>
                <a:cs typeface="Arial" pitchFamily="34" charset="0"/>
              </a:rPr>
              <a:t>ОТФ может быть выполнена одним </a:t>
            </a:r>
            <a:r>
              <a:rPr lang="ru-RU" sz="1600" dirty="0" smtClean="0">
                <a:latin typeface="Arial" pitchFamily="34" charset="0"/>
                <a:cs typeface="Arial" pitchFamily="34" charset="0"/>
              </a:rPr>
              <a:t>фельдшером;</a:t>
            </a:r>
          </a:p>
          <a:p>
            <a:pPr marL="342900" indent="-342900">
              <a:lnSpc>
                <a:spcPct val="120000"/>
              </a:lnSpc>
              <a:buFont typeface="Arial" panose="020B0604020202020204" pitchFamily="34" charset="0"/>
              <a:buChar char="•"/>
            </a:pPr>
            <a:r>
              <a:rPr lang="ru-RU" sz="1600" dirty="0" smtClean="0">
                <a:latin typeface="Arial" pitchFamily="34" charset="0"/>
                <a:cs typeface="Arial" pitchFamily="34" charset="0"/>
              </a:rPr>
              <a:t>на </a:t>
            </a:r>
            <a:r>
              <a:rPr lang="ru-RU" sz="1600" dirty="0">
                <a:latin typeface="Arial" pitchFamily="34" charset="0"/>
                <a:cs typeface="Arial" pitchFamily="34" charset="0"/>
              </a:rPr>
              <a:t>практике фельдшер </a:t>
            </a:r>
            <a:r>
              <a:rPr lang="ru-RU" sz="1600" dirty="0" smtClean="0">
                <a:latin typeface="Arial" pitchFamily="34" charset="0"/>
                <a:cs typeface="Arial" pitchFamily="34" charset="0"/>
              </a:rPr>
              <a:t>отдельно может </a:t>
            </a:r>
            <a:r>
              <a:rPr lang="ru-RU" sz="1600" dirty="0">
                <a:latin typeface="Arial" pitchFamily="34" charset="0"/>
                <a:cs typeface="Arial" pitchFamily="34" charset="0"/>
              </a:rPr>
              <a:t>реализовать только </a:t>
            </a:r>
            <a:r>
              <a:rPr lang="ru-RU" sz="1600" dirty="0" smtClean="0">
                <a:latin typeface="Arial" pitchFamily="34" charset="0"/>
                <a:cs typeface="Arial" pitchFamily="34" charset="0"/>
              </a:rPr>
              <a:t>одну ОТФ;</a:t>
            </a:r>
          </a:p>
          <a:p>
            <a:pPr marL="342900" indent="-342900">
              <a:lnSpc>
                <a:spcPct val="120000"/>
              </a:lnSpc>
              <a:buFont typeface="Arial" panose="020B0604020202020204" pitchFamily="34" charset="0"/>
              <a:buChar char="•"/>
            </a:pPr>
            <a:r>
              <a:rPr lang="ru-RU" sz="1600" dirty="0">
                <a:latin typeface="Arial" pitchFamily="34" charset="0"/>
                <a:cs typeface="Arial" pitchFamily="34" charset="0"/>
              </a:rPr>
              <a:t>к</a:t>
            </a:r>
            <a:r>
              <a:rPr lang="ru-RU" sz="1600" dirty="0" smtClean="0">
                <a:latin typeface="Arial" pitchFamily="34" charset="0"/>
                <a:cs typeface="Arial" pitchFamily="34" charset="0"/>
              </a:rPr>
              <a:t>аждая </a:t>
            </a:r>
            <a:r>
              <a:rPr lang="ru-RU" sz="1600" dirty="0">
                <a:latin typeface="Arial" pitchFamily="34" charset="0"/>
                <a:cs typeface="Arial" pitchFamily="34" charset="0"/>
              </a:rPr>
              <a:t>ОТФ </a:t>
            </a:r>
            <a:r>
              <a:rPr lang="ru-RU" sz="1600" dirty="0" smtClean="0">
                <a:latin typeface="Arial" pitchFamily="34" charset="0"/>
                <a:cs typeface="Arial" pitchFamily="34" charset="0"/>
              </a:rPr>
              <a:t>может быть </a:t>
            </a:r>
            <a:r>
              <a:rPr lang="ru-RU" sz="1600" dirty="0">
                <a:latin typeface="Arial" pitchFamily="34" charset="0"/>
                <a:cs typeface="Arial" pitchFamily="34" charset="0"/>
              </a:rPr>
              <a:t>выделена в отдельную должность </a:t>
            </a:r>
            <a:r>
              <a:rPr lang="ru-RU" sz="1600" dirty="0" smtClean="0">
                <a:latin typeface="Arial" pitchFamily="34" charset="0"/>
                <a:cs typeface="Arial" pitchFamily="34" charset="0"/>
              </a:rPr>
              <a:t>фельдшера;</a:t>
            </a:r>
          </a:p>
          <a:p>
            <a:pPr marL="342900" indent="-342900">
              <a:lnSpc>
                <a:spcPct val="120000"/>
              </a:lnSpc>
              <a:buFont typeface="Arial" panose="020B0604020202020204" pitchFamily="34" charset="0"/>
              <a:buChar char="•"/>
            </a:pPr>
            <a:r>
              <a:rPr lang="ru-RU" sz="1600" dirty="0" smtClean="0">
                <a:latin typeface="Arial" pitchFamily="34" charset="0"/>
                <a:cs typeface="Arial" pitchFamily="34" charset="0"/>
              </a:rPr>
              <a:t>каждая </a:t>
            </a:r>
            <a:r>
              <a:rPr lang="ru-RU" sz="1600" dirty="0">
                <a:latin typeface="Arial" pitchFamily="34" charset="0"/>
                <a:cs typeface="Arial" pitchFamily="34" charset="0"/>
              </a:rPr>
              <a:t>ОТФ в области лечебного </a:t>
            </a:r>
            <a:r>
              <a:rPr lang="ru-RU" sz="1600" dirty="0" smtClean="0">
                <a:latin typeface="Arial" pitchFamily="34" charset="0"/>
                <a:cs typeface="Arial" pitchFamily="34" charset="0"/>
              </a:rPr>
              <a:t>дела может </a:t>
            </a:r>
            <a:r>
              <a:rPr lang="ru-RU" sz="1600" dirty="0">
                <a:latin typeface="Arial" pitchFamily="34" charset="0"/>
                <a:cs typeface="Arial" pitchFamily="34" charset="0"/>
              </a:rPr>
              <a:t>сертифицироваться отдельно от других.</a:t>
            </a:r>
          </a:p>
        </p:txBody>
      </p:sp>
      <p:graphicFrame>
        <p:nvGraphicFramePr>
          <p:cNvPr id="43" name="Объект 3"/>
          <p:cNvGraphicFramePr>
            <a:graphicFrameLocks/>
          </p:cNvGraphicFramePr>
          <p:nvPr>
            <p:extLst>
              <p:ext uri="{D42A27DB-BD31-4B8C-83A1-F6EECF244321}">
                <p14:modId xmlns:p14="http://schemas.microsoft.com/office/powerpoint/2010/main" val="3266703845"/>
              </p:ext>
            </p:extLst>
          </p:nvPr>
        </p:nvGraphicFramePr>
        <p:xfrm>
          <a:off x="1000099" y="1186820"/>
          <a:ext cx="7715305" cy="2956560"/>
        </p:xfrm>
        <a:graphic>
          <a:graphicData uri="http://schemas.openxmlformats.org/drawingml/2006/table">
            <a:tbl>
              <a:tblPr firstRow="1" bandRow="1">
                <a:tableStyleId>{5C22544A-7EE6-4342-B048-85BDC9FD1C3A}</a:tableStyleId>
              </a:tblPr>
              <a:tblGrid>
                <a:gridCol w="502949"/>
                <a:gridCol w="2326139"/>
                <a:gridCol w="1697453"/>
                <a:gridCol w="1257373"/>
                <a:gridCol w="1931391"/>
              </a:tblGrid>
              <a:tr h="370840">
                <a:tc>
                  <a:txBody>
                    <a:bodyPr/>
                    <a:lstStyle/>
                    <a:p>
                      <a:pPr marL="0" indent="0"/>
                      <a:r>
                        <a:rPr lang="ru-RU" sz="1400" b="0" i="0" u="none" strike="noStrike" kern="1200" baseline="0" dirty="0" smtClean="0">
                          <a:solidFill>
                            <a:schemeClr val="lt1"/>
                          </a:solidFill>
                          <a:latin typeface="Arial" pitchFamily="34" charset="0"/>
                          <a:ea typeface="+mn-ea"/>
                          <a:cs typeface="Arial" pitchFamily="34" charset="0"/>
                        </a:rPr>
                        <a:t>Код</a:t>
                      </a:r>
                      <a:endParaRPr lang="ru-RU" sz="14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indent="0" algn="ctr"/>
                      <a:r>
                        <a:rPr lang="ru-RU" sz="1400" b="0" i="0" u="none" strike="noStrike" kern="1200" baseline="0" dirty="0" smtClean="0">
                          <a:solidFill>
                            <a:schemeClr val="lt1"/>
                          </a:solidFill>
                          <a:latin typeface="Arial" pitchFamily="34" charset="0"/>
                          <a:ea typeface="+mn-ea"/>
                          <a:cs typeface="Arial" pitchFamily="34" charset="0"/>
                        </a:rPr>
                        <a:t>Обобщённая</a:t>
                      </a:r>
                    </a:p>
                    <a:p>
                      <a:pPr marL="0" indent="0" algn="ctr"/>
                      <a:r>
                        <a:rPr lang="ru-RU" sz="1400" b="0" i="0" u="none" strike="noStrike" kern="1200" baseline="0" dirty="0" smtClean="0">
                          <a:solidFill>
                            <a:schemeClr val="lt1"/>
                          </a:solidFill>
                          <a:latin typeface="Arial" pitchFamily="34" charset="0"/>
                          <a:ea typeface="+mn-ea"/>
                          <a:cs typeface="Arial" pitchFamily="34" charset="0"/>
                        </a:rPr>
                        <a:t>трудовая функция</a:t>
                      </a:r>
                      <a:endParaRPr lang="ru-RU" sz="14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indent="0" algn="ctr"/>
                      <a:r>
                        <a:rPr lang="ru-RU" sz="1400" b="0" i="0" u="none" strike="noStrike" kern="1200" baseline="0" dirty="0" smtClean="0">
                          <a:solidFill>
                            <a:schemeClr val="lt1"/>
                          </a:solidFill>
                          <a:latin typeface="Arial" pitchFamily="34" charset="0"/>
                          <a:ea typeface="+mn-ea"/>
                          <a:cs typeface="Arial" pitchFamily="34" charset="0"/>
                        </a:rPr>
                        <a:t>Возможные</a:t>
                      </a:r>
                    </a:p>
                    <a:p>
                      <a:pPr marL="0" indent="0" algn="ctr"/>
                      <a:r>
                        <a:rPr lang="ru-RU" sz="1400" b="0" i="0" u="none" strike="noStrike" kern="1200" baseline="0" dirty="0" smtClean="0">
                          <a:solidFill>
                            <a:schemeClr val="lt1"/>
                          </a:solidFill>
                          <a:latin typeface="Arial" pitchFamily="34" charset="0"/>
                          <a:ea typeface="+mn-ea"/>
                          <a:cs typeface="Arial" pitchFamily="34" charset="0"/>
                        </a:rPr>
                        <a:t>наименования</a:t>
                      </a:r>
                    </a:p>
                    <a:p>
                      <a:pPr marL="0" indent="0" algn="ctr"/>
                      <a:r>
                        <a:rPr lang="ru-RU" sz="1400" b="0" i="0" u="none" strike="noStrike" kern="1200" baseline="0" dirty="0" smtClean="0">
                          <a:solidFill>
                            <a:schemeClr val="lt1"/>
                          </a:solidFill>
                          <a:latin typeface="Arial" pitchFamily="34" charset="0"/>
                          <a:ea typeface="+mn-ea"/>
                          <a:cs typeface="Arial" pitchFamily="34" charset="0"/>
                        </a:rPr>
                        <a:t>должностей</a:t>
                      </a:r>
                      <a:endParaRPr lang="ru-RU" sz="14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indent="0" algn="ctr"/>
                      <a:r>
                        <a:rPr lang="ru-RU" sz="1400" b="0" i="0" u="none" strike="noStrike" kern="1200" baseline="0" dirty="0" err="1" smtClean="0">
                          <a:solidFill>
                            <a:schemeClr val="lt1"/>
                          </a:solidFill>
                          <a:latin typeface="Arial" pitchFamily="34" charset="0"/>
                          <a:ea typeface="+mn-ea"/>
                          <a:cs typeface="Arial" pitchFamily="34" charset="0"/>
                        </a:rPr>
                        <a:t>Квалифика</a:t>
                      </a:r>
                      <a:endParaRPr lang="ru-RU" sz="1400" b="0" i="0" u="none" strike="noStrike" kern="1200" baseline="0" dirty="0" smtClean="0">
                        <a:solidFill>
                          <a:schemeClr val="lt1"/>
                        </a:solidFill>
                        <a:latin typeface="Arial" pitchFamily="34" charset="0"/>
                        <a:ea typeface="+mn-ea"/>
                        <a:cs typeface="Arial" pitchFamily="34" charset="0"/>
                      </a:endParaRPr>
                    </a:p>
                    <a:p>
                      <a:pPr marL="0" indent="0" algn="ctr"/>
                      <a:r>
                        <a:rPr lang="ru-RU" sz="1400" b="0" i="0" u="none" strike="noStrike" kern="1200" baseline="0" dirty="0" err="1" smtClean="0">
                          <a:solidFill>
                            <a:schemeClr val="lt1"/>
                          </a:solidFill>
                          <a:latin typeface="Arial" pitchFamily="34" charset="0"/>
                          <a:ea typeface="+mn-ea"/>
                          <a:cs typeface="Arial" pitchFamily="34" charset="0"/>
                        </a:rPr>
                        <a:t>ционный</a:t>
                      </a:r>
                      <a:endParaRPr lang="ru-RU" sz="1400" b="0" i="0" u="none" strike="noStrike" kern="1200" baseline="0" dirty="0" smtClean="0">
                        <a:solidFill>
                          <a:schemeClr val="lt1"/>
                        </a:solidFill>
                        <a:latin typeface="Arial" pitchFamily="34" charset="0"/>
                        <a:ea typeface="+mn-ea"/>
                        <a:cs typeface="Arial" pitchFamily="34" charset="0"/>
                      </a:endParaRPr>
                    </a:p>
                    <a:p>
                      <a:pPr marL="0" indent="0" algn="ctr"/>
                      <a:r>
                        <a:rPr lang="ru-RU" sz="1400" b="0" i="0" u="none" strike="noStrike" kern="1200" baseline="0" dirty="0" smtClean="0">
                          <a:solidFill>
                            <a:schemeClr val="lt1"/>
                          </a:solidFill>
                          <a:latin typeface="Arial" pitchFamily="34" charset="0"/>
                          <a:ea typeface="+mn-ea"/>
                          <a:cs typeface="Arial" pitchFamily="34" charset="0"/>
                        </a:rPr>
                        <a:t>уровень</a:t>
                      </a:r>
                    </a:p>
                    <a:p>
                      <a:pPr marL="0" indent="0" algn="ctr"/>
                      <a:r>
                        <a:rPr lang="ru-RU" sz="1400" b="0" i="0" u="none" strike="noStrike" kern="1200" baseline="0" dirty="0" smtClean="0">
                          <a:solidFill>
                            <a:schemeClr val="lt1"/>
                          </a:solidFill>
                          <a:latin typeface="Arial" pitchFamily="34" charset="0"/>
                          <a:ea typeface="+mn-ea"/>
                          <a:cs typeface="Arial" pitchFamily="34" charset="0"/>
                        </a:rPr>
                        <a:t>(КУ)</a:t>
                      </a:r>
                      <a:endParaRPr lang="ru-RU" sz="14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indent="0" algn="ctr"/>
                      <a:r>
                        <a:rPr lang="ru-RU" sz="1400" b="0" i="0" u="none" strike="noStrike" kern="1200" baseline="0" dirty="0" smtClean="0">
                          <a:solidFill>
                            <a:schemeClr val="lt1"/>
                          </a:solidFill>
                          <a:latin typeface="Arial" pitchFamily="34" charset="0"/>
                          <a:ea typeface="+mn-ea"/>
                          <a:cs typeface="Arial" pitchFamily="34" charset="0"/>
                        </a:rPr>
                        <a:t>Уровень образования</a:t>
                      </a:r>
                    </a:p>
                    <a:p>
                      <a:pPr marL="0" indent="0" algn="ctr"/>
                      <a:r>
                        <a:rPr lang="ru-RU" sz="1400" b="0" i="0" u="none" strike="noStrike" kern="1200" baseline="0" dirty="0" smtClean="0">
                          <a:solidFill>
                            <a:schemeClr val="lt1"/>
                          </a:solidFill>
                          <a:latin typeface="Arial" pitchFamily="34" charset="0"/>
                          <a:ea typeface="+mn-ea"/>
                          <a:cs typeface="Arial" pitchFamily="34" charset="0"/>
                        </a:rPr>
                        <a:t>по специальности</a:t>
                      </a:r>
                    </a:p>
                    <a:p>
                      <a:pPr marL="0" indent="0" algn="ctr"/>
                      <a:r>
                        <a:rPr lang="ru-RU" sz="1400" b="0" i="0" u="none" strike="noStrike" kern="1200" baseline="0" dirty="0" smtClean="0">
                          <a:solidFill>
                            <a:schemeClr val="lt1"/>
                          </a:solidFill>
                          <a:latin typeface="Arial" pitchFamily="34" charset="0"/>
                          <a:ea typeface="+mn-ea"/>
                          <a:cs typeface="Arial" pitchFamily="34" charset="0"/>
                        </a:rPr>
                        <a:t>«Лечебное дело»</a:t>
                      </a:r>
                      <a:endParaRPr lang="ru-RU" sz="14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r>
              <a:tr h="370840">
                <a:tc>
                  <a:txBody>
                    <a:bodyPr/>
                    <a:lstStyle/>
                    <a:p>
                      <a:pPr marL="0" indent="0" algn="ctr"/>
                      <a:r>
                        <a:rPr lang="ru-RU" sz="1400" dirty="0" smtClean="0">
                          <a:latin typeface="Arial" pitchFamily="34" charset="0"/>
                          <a:cs typeface="Arial" pitchFamily="34" charset="0"/>
                        </a:rPr>
                        <a:t>А</a:t>
                      </a:r>
                      <a:endParaRPr lang="ru-RU" sz="14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lgn="l"/>
                      <a:r>
                        <a:rPr lang="ru-RU" sz="1400" b="0" i="0" u="none" strike="noStrike" kern="1200" baseline="0" dirty="0" smtClean="0">
                          <a:solidFill>
                            <a:schemeClr val="dk1"/>
                          </a:solidFill>
                          <a:latin typeface="Arial" pitchFamily="34" charset="0"/>
                          <a:ea typeface="+mn-ea"/>
                          <a:cs typeface="Arial" pitchFamily="34" charset="0"/>
                        </a:rPr>
                        <a:t>Оказание первичной </a:t>
                      </a:r>
                      <a:r>
                        <a:rPr lang="ru-RU" sz="1400" b="0" i="0" u="none" strike="noStrike" kern="1200" baseline="0" dirty="0" err="1" smtClean="0">
                          <a:solidFill>
                            <a:schemeClr val="dk1"/>
                          </a:solidFill>
                          <a:latin typeface="Arial" pitchFamily="34" charset="0"/>
                          <a:ea typeface="+mn-ea"/>
                          <a:cs typeface="Arial" pitchFamily="34" charset="0"/>
                        </a:rPr>
                        <a:t>медико</a:t>
                      </a:r>
                      <a:endParaRPr lang="ru-RU" sz="1400" b="0" i="0" u="none" strike="noStrike" kern="1200" baseline="0" dirty="0" smtClean="0">
                        <a:solidFill>
                          <a:schemeClr val="dk1"/>
                        </a:solidFill>
                        <a:latin typeface="Arial" pitchFamily="34" charset="0"/>
                        <a:ea typeface="+mn-ea"/>
                        <a:cs typeface="Arial" pitchFamily="34" charset="0"/>
                      </a:endParaRPr>
                    </a:p>
                    <a:p>
                      <a:pPr marL="0" indent="0" algn="l"/>
                      <a:r>
                        <a:rPr lang="ru-RU" sz="1400" b="0" i="0" u="none" strike="noStrike" kern="1200" baseline="0" dirty="0" smtClean="0">
                          <a:solidFill>
                            <a:schemeClr val="dk1"/>
                          </a:solidFill>
                          <a:latin typeface="Arial" pitchFamily="34" charset="0"/>
                          <a:ea typeface="+mn-ea"/>
                          <a:cs typeface="Arial" pitchFamily="34" charset="0"/>
                        </a:rPr>
                        <a:t>- санитарной помощи</a:t>
                      </a:r>
                    </a:p>
                    <a:p>
                      <a:pPr marL="0" indent="0" algn="l"/>
                      <a:r>
                        <a:rPr lang="ru-RU" sz="1400" b="0" i="0" u="none" strike="noStrike" kern="1200" baseline="0" dirty="0" smtClean="0">
                          <a:solidFill>
                            <a:schemeClr val="dk1"/>
                          </a:solidFill>
                          <a:latin typeface="Arial" pitchFamily="34" charset="0"/>
                          <a:ea typeface="+mn-ea"/>
                          <a:cs typeface="Arial" pitchFamily="34" charset="0"/>
                        </a:rPr>
                        <a:t>населению на фельдшерском</a:t>
                      </a:r>
                    </a:p>
                    <a:p>
                      <a:pPr marL="0" indent="0" algn="l"/>
                      <a:r>
                        <a:rPr lang="ru-RU" sz="1400" b="0" i="0" u="none" strike="noStrike" kern="1200" baseline="0" dirty="0" smtClean="0">
                          <a:solidFill>
                            <a:schemeClr val="dk1"/>
                          </a:solidFill>
                          <a:latin typeface="Arial" pitchFamily="34" charset="0"/>
                          <a:ea typeface="+mn-ea"/>
                          <a:cs typeface="Arial" pitchFamily="34" charset="0"/>
                        </a:rPr>
                        <a:t>участке (в амбулатории,</a:t>
                      </a:r>
                    </a:p>
                    <a:p>
                      <a:pPr marL="0" indent="0" algn="l"/>
                      <a:r>
                        <a:rPr lang="ru-RU" sz="1400" b="0" i="0" u="none" strike="noStrike" kern="1200" baseline="0" dirty="0" smtClean="0">
                          <a:solidFill>
                            <a:schemeClr val="dk1"/>
                          </a:solidFill>
                          <a:latin typeface="Arial" pitchFamily="34" charset="0"/>
                          <a:ea typeface="+mn-ea"/>
                          <a:cs typeface="Arial" pitchFamily="34" charset="0"/>
                        </a:rPr>
                        <a:t>фельдшерско-</a:t>
                      </a:r>
                    </a:p>
                    <a:p>
                      <a:pPr marL="0" indent="0" algn="l"/>
                      <a:r>
                        <a:rPr lang="ru-RU" sz="1400" b="0" i="0" u="none" strike="noStrike" kern="1200" baseline="0" dirty="0" smtClean="0">
                          <a:solidFill>
                            <a:schemeClr val="dk1"/>
                          </a:solidFill>
                          <a:latin typeface="Arial" pitchFamily="34" charset="0"/>
                          <a:ea typeface="+mn-ea"/>
                          <a:cs typeface="Arial" pitchFamily="34" charset="0"/>
                        </a:rPr>
                        <a:t>акушерском пункте,</a:t>
                      </a:r>
                    </a:p>
                    <a:p>
                      <a:pPr marL="0" indent="0" algn="l"/>
                      <a:r>
                        <a:rPr lang="ru-RU" sz="1400" b="0" i="0" u="none" strike="noStrike" kern="1200" baseline="0" dirty="0" smtClean="0">
                          <a:solidFill>
                            <a:schemeClr val="dk1"/>
                          </a:solidFill>
                          <a:latin typeface="Arial" pitchFamily="34" charset="0"/>
                          <a:ea typeface="+mn-ea"/>
                          <a:cs typeface="Arial" pitchFamily="34" charset="0"/>
                        </a:rPr>
                        <a:t>здравпункте)</a:t>
                      </a:r>
                      <a:endParaRPr lang="ru-RU" sz="14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Char char="•"/>
                      </a:pPr>
                      <a:r>
                        <a:rPr lang="ru-RU" sz="1400" b="0" i="0" u="none" strike="noStrike" kern="1200" baseline="0" dirty="0" smtClean="0">
                          <a:solidFill>
                            <a:schemeClr val="dk1"/>
                          </a:solidFill>
                          <a:latin typeface="Arial" pitchFamily="34" charset="0"/>
                          <a:ea typeface="+mn-ea"/>
                          <a:cs typeface="Arial" pitchFamily="34" charset="0"/>
                        </a:rPr>
                        <a:t>Фельдшер</a:t>
                      </a:r>
                    </a:p>
                    <a:p>
                      <a:pPr marL="0" indent="0" algn="l">
                        <a:buFont typeface="Arial" panose="020B0604020202020204" pitchFamily="34" charset="0"/>
                        <a:buNone/>
                      </a:pPr>
                      <a:endParaRPr lang="ru-RU" sz="1400" b="0" i="0" u="none" strike="noStrike" kern="1200" baseline="0" dirty="0" smtClean="0">
                        <a:solidFill>
                          <a:schemeClr val="dk1"/>
                        </a:solidFill>
                        <a:latin typeface="Arial" pitchFamily="34" charset="0"/>
                        <a:ea typeface="+mn-ea"/>
                        <a:cs typeface="Arial" pitchFamily="34" charset="0"/>
                      </a:endParaRPr>
                    </a:p>
                    <a:p>
                      <a:pPr marL="0" indent="0" algn="l">
                        <a:buFont typeface="Arial" panose="020B0604020202020204" pitchFamily="34" charset="0"/>
                        <a:buChar char="•"/>
                      </a:pPr>
                      <a:endParaRPr lang="ru-RU" sz="1400" b="0" i="0" u="none" strike="noStrike" kern="1200" baseline="0" dirty="0" smtClean="0">
                        <a:solidFill>
                          <a:schemeClr val="dk1"/>
                        </a:solidFill>
                        <a:latin typeface="Arial" pitchFamily="34" charset="0"/>
                        <a:ea typeface="+mn-ea"/>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lgn="ctr"/>
                      <a:r>
                        <a:rPr lang="ru-RU" sz="1400" dirty="0" smtClean="0">
                          <a:latin typeface="Arial" pitchFamily="34" charset="0"/>
                          <a:cs typeface="Arial" pitchFamily="34" charset="0"/>
                        </a:rPr>
                        <a:t>5</a:t>
                      </a:r>
                      <a:endParaRPr lang="ru-RU" sz="14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lgn="l"/>
                      <a:r>
                        <a:rPr lang="ru-RU" sz="1400" b="0" i="0" u="none" strike="noStrike" kern="1200" baseline="0" dirty="0" smtClean="0">
                          <a:solidFill>
                            <a:schemeClr val="dk1"/>
                          </a:solidFill>
                          <a:latin typeface="Arial" pitchFamily="34" charset="0"/>
                          <a:ea typeface="+mn-ea"/>
                          <a:cs typeface="Arial" pitchFamily="34" charset="0"/>
                        </a:rPr>
                        <a:t>СПО</a:t>
                      </a:r>
                    </a:p>
                    <a:p>
                      <a:pPr marL="0" indent="0" algn="l"/>
                      <a:r>
                        <a:rPr lang="ru-RU" sz="1400" b="0" i="0" u="none" strike="noStrike" kern="1200" baseline="0" dirty="0" smtClean="0">
                          <a:solidFill>
                            <a:schemeClr val="dk1"/>
                          </a:solidFill>
                          <a:latin typeface="Arial" pitchFamily="34" charset="0"/>
                          <a:ea typeface="+mn-ea"/>
                          <a:cs typeface="Arial" pitchFamily="34" charset="0"/>
                        </a:rPr>
                        <a:t>по специальности «Лечебное дело»</a:t>
                      </a:r>
                    </a:p>
                    <a:p>
                      <a:pPr marL="0" indent="0" algn="l"/>
                      <a:endParaRPr lang="ru-RU" sz="1400" b="0" i="0" u="none" strike="noStrike" kern="1200" baseline="0" dirty="0" smtClean="0">
                        <a:solidFill>
                          <a:schemeClr val="dk1"/>
                        </a:solidFill>
                        <a:latin typeface="Arial" pitchFamily="34" charset="0"/>
                        <a:ea typeface="+mn-ea"/>
                        <a:cs typeface="Arial" pitchFamily="34" charset="0"/>
                      </a:endParaRPr>
                    </a:p>
                    <a:p>
                      <a:pPr marL="0" indent="0" algn="l"/>
                      <a:r>
                        <a:rPr lang="ru-RU" sz="1400" b="0" i="0" u="none" strike="noStrike" kern="1200" baseline="0" dirty="0" smtClean="0">
                          <a:solidFill>
                            <a:schemeClr val="dk1"/>
                          </a:solidFill>
                          <a:latin typeface="Arial" pitchFamily="34" charset="0"/>
                          <a:ea typeface="+mn-ea"/>
                          <a:cs typeface="Arial" pitchFamily="34" charset="0"/>
                        </a:rPr>
                        <a:t>Повышение квалификации</a:t>
                      </a:r>
                    </a:p>
                    <a:p>
                      <a:pPr marL="0" indent="0" algn="l"/>
                      <a:r>
                        <a:rPr lang="ru-RU" sz="1400" b="0" i="0" u="none" strike="noStrike" kern="1200" baseline="0" dirty="0" smtClean="0">
                          <a:solidFill>
                            <a:schemeClr val="dk1"/>
                          </a:solidFill>
                          <a:latin typeface="Arial" pitchFamily="34" charset="0"/>
                          <a:ea typeface="+mn-ea"/>
                          <a:cs typeface="Arial" pitchFamily="34" charset="0"/>
                        </a:rPr>
                        <a:t>1 раз в 5 лет</a:t>
                      </a:r>
                    </a:p>
                    <a:p>
                      <a:pPr marL="0" indent="0" algn="l"/>
                      <a:endParaRPr lang="ru-RU" sz="1400" b="0" i="0" u="none" strike="noStrike" kern="1200" baseline="0" dirty="0" smtClean="0">
                        <a:solidFill>
                          <a:schemeClr val="dk1"/>
                        </a:solidFill>
                        <a:latin typeface="Arial" pitchFamily="34" charset="0"/>
                        <a:ea typeface="+mn-ea"/>
                        <a:cs typeface="Arial" pitchFamily="34" charset="0"/>
                      </a:endParaRPr>
                    </a:p>
                    <a:p>
                      <a:pPr marL="0" indent="0" algn="l"/>
                      <a:endParaRPr lang="ru-RU" sz="14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8"/>
          <p:cNvGrpSpPr/>
          <p:nvPr/>
        </p:nvGrpSpPr>
        <p:grpSpPr>
          <a:xfrm>
            <a:off x="5976" y="71414"/>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sp>
        <p:nvSpPr>
          <p:cNvPr id="31" name="Заголовок 1"/>
          <p:cNvSpPr txBox="1">
            <a:spLocks/>
          </p:cNvSpPr>
          <p:nvPr/>
        </p:nvSpPr>
        <p:spPr>
          <a:xfrm>
            <a:off x="1071538" y="175782"/>
            <a:ext cx="7929618" cy="778098"/>
          </a:xfrm>
          <a:prstGeom prst="rect">
            <a:avLst/>
          </a:prstGeom>
        </p:spPr>
        <p:txBody>
          <a:bodyPr vert="horz" lIns="91440" tIns="45720" rIns="91440" bIns="45720" rtlCol="0" anchor="ctr">
            <a:noAutofit/>
          </a:bodyPr>
          <a:lstStyle/>
          <a:p>
            <a:pPr algn="ctr"/>
            <a:r>
              <a:rPr kumimoji="0" lang="ru-RU"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ОБЩИЙ ПЕРЕЧЕНЬ И ХАРАКТЕРИСТИКА ОБОБЩЁННЫХ ТРУДОВЫХ ФУНКЦИЙ ДЛЯ </a:t>
            </a:r>
            <a:r>
              <a:rPr lang="ru-RU" b="1" dirty="0">
                <a:solidFill>
                  <a:srgbClr val="C00000"/>
                </a:solidFill>
                <a:latin typeface="Arial" pitchFamily="34" charset="0"/>
                <a:cs typeface="Arial" pitchFamily="34" charset="0"/>
              </a:rPr>
              <a:t>ПРОФЕССИОНАЛЬНОГО СТАНДАРТА</a:t>
            </a:r>
          </a:p>
          <a:p>
            <a:pPr algn="ctr"/>
            <a:r>
              <a:rPr lang="ru-RU" b="1" dirty="0">
                <a:solidFill>
                  <a:srgbClr val="C00000"/>
                </a:solidFill>
                <a:latin typeface="Arial" pitchFamily="34" charset="0"/>
                <a:cs typeface="Arial" pitchFamily="34" charset="0"/>
              </a:rPr>
              <a:t> специалиста в области лечебного дела (ФЕЛЬДШЕР) </a:t>
            </a:r>
          </a:p>
        </p:txBody>
      </p:sp>
      <p:graphicFrame>
        <p:nvGraphicFramePr>
          <p:cNvPr id="48" name="Объект 3"/>
          <p:cNvGraphicFramePr>
            <a:graphicFrameLocks/>
          </p:cNvGraphicFramePr>
          <p:nvPr>
            <p:extLst>
              <p:ext uri="{D42A27DB-BD31-4B8C-83A1-F6EECF244321}">
                <p14:modId xmlns:p14="http://schemas.microsoft.com/office/powerpoint/2010/main" val="2047816689"/>
              </p:ext>
            </p:extLst>
          </p:nvPr>
        </p:nvGraphicFramePr>
        <p:xfrm>
          <a:off x="1071538" y="1142984"/>
          <a:ext cx="7615262" cy="3108960"/>
        </p:xfrm>
        <a:graphic>
          <a:graphicData uri="http://schemas.openxmlformats.org/drawingml/2006/table">
            <a:tbl>
              <a:tblPr firstRow="1" bandRow="1">
                <a:tableStyleId>{5C22544A-7EE6-4342-B048-85BDC9FD1C3A}</a:tableStyleId>
              </a:tblPr>
              <a:tblGrid>
                <a:gridCol w="542633"/>
                <a:gridCol w="1665815"/>
                <a:gridCol w="2265509"/>
                <a:gridCol w="999489"/>
                <a:gridCol w="2141816"/>
              </a:tblGrid>
              <a:tr h="787173">
                <a:tc>
                  <a:txBody>
                    <a:bodyPr/>
                    <a:lstStyle/>
                    <a:p>
                      <a:pPr algn="ctr"/>
                      <a:r>
                        <a:rPr lang="ru-RU" sz="1200" b="0" i="0" u="none" strike="noStrike" kern="1200" baseline="0" dirty="0" smtClean="0">
                          <a:solidFill>
                            <a:schemeClr val="lt1"/>
                          </a:solidFill>
                          <a:latin typeface="Arial" pitchFamily="34" charset="0"/>
                          <a:ea typeface="+mn-ea"/>
                          <a:cs typeface="Arial" pitchFamily="34" charset="0"/>
                        </a:rPr>
                        <a:t>Код</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200" b="0" i="0" u="none" strike="noStrike" kern="1200" baseline="0" dirty="0" smtClean="0">
                          <a:solidFill>
                            <a:schemeClr val="lt1"/>
                          </a:solidFill>
                          <a:latin typeface="Arial" pitchFamily="34" charset="0"/>
                          <a:ea typeface="+mn-ea"/>
                          <a:cs typeface="Arial" pitchFamily="34" charset="0"/>
                        </a:rPr>
                        <a:t>Обобщённая</a:t>
                      </a:r>
                    </a:p>
                    <a:p>
                      <a:pPr algn="ctr"/>
                      <a:r>
                        <a:rPr lang="ru-RU" sz="1200" b="0" i="0" u="none" strike="noStrike" kern="1200" baseline="0" dirty="0" smtClean="0">
                          <a:solidFill>
                            <a:schemeClr val="lt1"/>
                          </a:solidFill>
                          <a:latin typeface="Arial" pitchFamily="34" charset="0"/>
                          <a:ea typeface="+mn-ea"/>
                          <a:cs typeface="Arial" pitchFamily="34" charset="0"/>
                        </a:rPr>
                        <a:t>трудовая функция</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200" b="0" i="0" u="none" strike="noStrike" kern="1200" baseline="0" dirty="0" smtClean="0">
                          <a:solidFill>
                            <a:schemeClr val="lt1"/>
                          </a:solidFill>
                          <a:latin typeface="Arial" pitchFamily="34" charset="0"/>
                          <a:ea typeface="+mn-ea"/>
                          <a:cs typeface="Arial" pitchFamily="34" charset="0"/>
                        </a:rPr>
                        <a:t>Возможные</a:t>
                      </a:r>
                    </a:p>
                    <a:p>
                      <a:pPr algn="ctr"/>
                      <a:r>
                        <a:rPr lang="ru-RU" sz="1200" b="0" i="0" u="none" strike="noStrike" kern="1200" baseline="0" dirty="0" smtClean="0">
                          <a:solidFill>
                            <a:schemeClr val="lt1"/>
                          </a:solidFill>
                          <a:latin typeface="Arial" pitchFamily="34" charset="0"/>
                          <a:ea typeface="+mn-ea"/>
                          <a:cs typeface="Arial" pitchFamily="34" charset="0"/>
                        </a:rPr>
                        <a:t>наименования</a:t>
                      </a:r>
                    </a:p>
                    <a:p>
                      <a:pPr algn="ctr"/>
                      <a:r>
                        <a:rPr lang="ru-RU" sz="1200" b="0" i="0" u="none" strike="noStrike" kern="1200" baseline="0" dirty="0" smtClean="0">
                          <a:solidFill>
                            <a:schemeClr val="lt1"/>
                          </a:solidFill>
                          <a:latin typeface="Arial" pitchFamily="34" charset="0"/>
                          <a:ea typeface="+mn-ea"/>
                          <a:cs typeface="Arial" pitchFamily="34" charset="0"/>
                        </a:rPr>
                        <a:t>должностей</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200" b="0" i="0" u="none" strike="noStrike" kern="1200" baseline="0" dirty="0" err="1" smtClean="0">
                          <a:solidFill>
                            <a:schemeClr val="lt1"/>
                          </a:solidFill>
                          <a:latin typeface="Arial" pitchFamily="34" charset="0"/>
                          <a:ea typeface="+mn-ea"/>
                          <a:cs typeface="Arial" pitchFamily="34" charset="0"/>
                        </a:rPr>
                        <a:t>Квалифика</a:t>
                      </a:r>
                      <a:endParaRPr lang="ru-RU" sz="1200" b="0" i="0" u="none" strike="noStrike" kern="1200" baseline="0" dirty="0" smtClean="0">
                        <a:solidFill>
                          <a:schemeClr val="lt1"/>
                        </a:solidFill>
                        <a:latin typeface="Arial" pitchFamily="34" charset="0"/>
                        <a:ea typeface="+mn-ea"/>
                        <a:cs typeface="Arial" pitchFamily="34" charset="0"/>
                      </a:endParaRPr>
                    </a:p>
                    <a:p>
                      <a:pPr algn="ctr"/>
                      <a:r>
                        <a:rPr lang="ru-RU" sz="1200" b="0" i="0" u="none" strike="noStrike" kern="1200" baseline="0" dirty="0" err="1" smtClean="0">
                          <a:solidFill>
                            <a:schemeClr val="lt1"/>
                          </a:solidFill>
                          <a:latin typeface="Arial" pitchFamily="34" charset="0"/>
                          <a:ea typeface="+mn-ea"/>
                          <a:cs typeface="Arial" pitchFamily="34" charset="0"/>
                        </a:rPr>
                        <a:t>ционный</a:t>
                      </a:r>
                      <a:endParaRPr lang="ru-RU" sz="1200" b="0" i="0" u="none" strike="noStrike" kern="1200" baseline="0" dirty="0" smtClean="0">
                        <a:solidFill>
                          <a:schemeClr val="lt1"/>
                        </a:solidFill>
                        <a:latin typeface="Arial" pitchFamily="34" charset="0"/>
                        <a:ea typeface="+mn-ea"/>
                        <a:cs typeface="Arial" pitchFamily="34" charset="0"/>
                      </a:endParaRPr>
                    </a:p>
                    <a:p>
                      <a:pPr algn="ctr"/>
                      <a:r>
                        <a:rPr lang="ru-RU" sz="1200" b="0" i="0" u="none" strike="noStrike" kern="1200" baseline="0" dirty="0" smtClean="0">
                          <a:solidFill>
                            <a:schemeClr val="lt1"/>
                          </a:solidFill>
                          <a:latin typeface="Arial" pitchFamily="34" charset="0"/>
                          <a:ea typeface="+mn-ea"/>
                          <a:cs typeface="Arial" pitchFamily="34" charset="0"/>
                        </a:rPr>
                        <a:t>уровень</a:t>
                      </a:r>
                    </a:p>
                    <a:p>
                      <a:pPr algn="ctr"/>
                      <a:r>
                        <a:rPr lang="ru-RU" sz="1200" b="0" i="0" u="none" strike="noStrike" kern="1200" baseline="0" dirty="0" smtClean="0">
                          <a:solidFill>
                            <a:schemeClr val="lt1"/>
                          </a:solidFill>
                          <a:latin typeface="Arial" pitchFamily="34" charset="0"/>
                          <a:ea typeface="+mn-ea"/>
                          <a:cs typeface="Arial" pitchFamily="34" charset="0"/>
                        </a:rPr>
                        <a:t>(КУ)</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200" b="0" i="0" u="none" strike="noStrike" kern="1200" baseline="0" dirty="0" smtClean="0">
                          <a:solidFill>
                            <a:schemeClr val="lt1"/>
                          </a:solidFill>
                          <a:latin typeface="Arial" pitchFamily="34" charset="0"/>
                          <a:ea typeface="+mn-ea"/>
                          <a:cs typeface="Arial" pitchFamily="34" charset="0"/>
                        </a:rPr>
                        <a:t>Уровень образования</a:t>
                      </a:r>
                    </a:p>
                    <a:p>
                      <a:pPr algn="ctr"/>
                      <a:r>
                        <a:rPr lang="ru-RU" sz="1200" b="0" i="0" u="none" strike="noStrike" kern="1200" baseline="0" dirty="0" smtClean="0">
                          <a:solidFill>
                            <a:schemeClr val="lt1"/>
                          </a:solidFill>
                          <a:latin typeface="Arial" pitchFamily="34" charset="0"/>
                          <a:ea typeface="+mn-ea"/>
                          <a:cs typeface="Arial" pitchFamily="34" charset="0"/>
                        </a:rPr>
                        <a:t>по специальности</a:t>
                      </a:r>
                    </a:p>
                    <a:p>
                      <a:pPr algn="ctr"/>
                      <a:r>
                        <a:rPr lang="ru-RU" sz="1200" b="0" i="0" u="none" strike="noStrike" kern="1200" baseline="0" dirty="0" smtClean="0">
                          <a:solidFill>
                            <a:schemeClr val="lt1"/>
                          </a:solidFill>
                          <a:latin typeface="Arial" pitchFamily="34" charset="0"/>
                          <a:ea typeface="+mn-ea"/>
                          <a:cs typeface="Arial" pitchFamily="34" charset="0"/>
                        </a:rPr>
                        <a:t>«Лечебное дело»</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r>
              <a:tr h="2092225">
                <a:tc>
                  <a:txBody>
                    <a:bodyPr/>
                    <a:lstStyle/>
                    <a:p>
                      <a:r>
                        <a:rPr lang="ru-RU" sz="1200" b="0" i="0" u="none" strike="noStrike" kern="1200" baseline="0" dirty="0" smtClean="0">
                          <a:solidFill>
                            <a:schemeClr val="dk1"/>
                          </a:solidFill>
                          <a:latin typeface="Arial" pitchFamily="34" charset="0"/>
                          <a:ea typeface="+mn-ea"/>
                          <a:cs typeface="Arial" pitchFamily="34" charset="0"/>
                        </a:rPr>
                        <a:t>В</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200" b="0" i="0" u="none" strike="noStrike" kern="1200" baseline="0" dirty="0" smtClean="0">
                          <a:solidFill>
                            <a:schemeClr val="dk1"/>
                          </a:solidFill>
                          <a:latin typeface="Arial" pitchFamily="34" charset="0"/>
                          <a:ea typeface="+mn-ea"/>
                          <a:cs typeface="Arial" pitchFamily="34" charset="0"/>
                        </a:rPr>
                        <a:t>Оказание скорой (экстренной</a:t>
                      </a:r>
                    </a:p>
                    <a:p>
                      <a:r>
                        <a:rPr lang="ru-RU" sz="1200" b="0" i="0" u="none" strike="noStrike" kern="1200" baseline="0" dirty="0" smtClean="0">
                          <a:solidFill>
                            <a:schemeClr val="dk1"/>
                          </a:solidFill>
                          <a:latin typeface="Arial" pitchFamily="34" charset="0"/>
                          <a:ea typeface="+mn-ea"/>
                          <a:cs typeface="Arial" pitchFamily="34" charset="0"/>
                        </a:rPr>
                        <a:t>и неотложной)</a:t>
                      </a:r>
                    </a:p>
                    <a:p>
                      <a:r>
                        <a:rPr lang="ru-RU" sz="1200" b="0" i="0" u="none" strike="noStrike" kern="1200" baseline="0" dirty="0" smtClean="0">
                          <a:solidFill>
                            <a:schemeClr val="dk1"/>
                          </a:solidFill>
                          <a:latin typeface="Arial" pitchFamily="34" charset="0"/>
                          <a:ea typeface="+mn-ea"/>
                          <a:cs typeface="Arial" pitchFamily="34" charset="0"/>
                        </a:rPr>
                        <a:t>медицинской помощи</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200" b="0" i="0" u="none" strike="noStrike" kern="1200" baseline="0" dirty="0" smtClean="0">
                          <a:solidFill>
                            <a:schemeClr val="dk1"/>
                          </a:solidFill>
                          <a:latin typeface="Arial" pitchFamily="34" charset="0"/>
                          <a:ea typeface="+mn-ea"/>
                          <a:cs typeface="Arial" pitchFamily="34" charset="0"/>
                        </a:rPr>
                        <a:t>Фельдшер скорой</a:t>
                      </a:r>
                    </a:p>
                    <a:p>
                      <a:r>
                        <a:rPr lang="ru-RU" sz="1200" b="0" i="0" u="none" strike="noStrike" kern="1200" baseline="0" dirty="0" smtClean="0">
                          <a:solidFill>
                            <a:schemeClr val="dk1"/>
                          </a:solidFill>
                          <a:latin typeface="Arial" pitchFamily="34" charset="0"/>
                          <a:ea typeface="+mn-ea"/>
                          <a:cs typeface="Arial" pitchFamily="34" charset="0"/>
                        </a:rPr>
                        <a:t>медицинской помощи</a:t>
                      </a:r>
                    </a:p>
                    <a:p>
                      <a:r>
                        <a:rPr lang="ru-RU" sz="1200" b="0" i="0" u="none" strike="noStrike" kern="1200" baseline="0" dirty="0" smtClean="0">
                          <a:solidFill>
                            <a:schemeClr val="dk1"/>
                          </a:solidFill>
                          <a:latin typeface="Arial" pitchFamily="34" charset="0"/>
                          <a:ea typeface="+mn-ea"/>
                          <a:cs typeface="Arial" pitchFamily="34" charset="0"/>
                        </a:rPr>
                        <a:t>Фельдшер-нарколог</a:t>
                      </a:r>
                    </a:p>
                    <a:p>
                      <a:r>
                        <a:rPr lang="ru-RU" sz="1200" b="0" i="0" u="none" strike="noStrike" kern="1200" baseline="0" dirty="0" smtClean="0">
                          <a:solidFill>
                            <a:schemeClr val="dk1"/>
                          </a:solidFill>
                          <a:latin typeface="Arial" pitchFamily="34" charset="0"/>
                          <a:ea typeface="+mn-ea"/>
                          <a:cs typeface="Arial" pitchFamily="34" charset="0"/>
                        </a:rPr>
                        <a:t>Фельдшер по приему</a:t>
                      </a:r>
                    </a:p>
                    <a:p>
                      <a:r>
                        <a:rPr lang="ru-RU" sz="1200" b="0" i="0" u="none" strike="noStrike" kern="1200" baseline="0" dirty="0" smtClean="0">
                          <a:solidFill>
                            <a:schemeClr val="dk1"/>
                          </a:solidFill>
                          <a:latin typeface="Arial" pitchFamily="34" charset="0"/>
                          <a:ea typeface="+mn-ea"/>
                          <a:cs typeface="Arial" pitchFamily="34" charset="0"/>
                        </a:rPr>
                        <a:t>вызовов скорой медицинской</a:t>
                      </a:r>
                    </a:p>
                    <a:p>
                      <a:r>
                        <a:rPr lang="ru-RU" sz="1200" b="0" i="0" u="none" strike="noStrike" kern="1200" baseline="0" dirty="0" smtClean="0">
                          <a:solidFill>
                            <a:schemeClr val="dk1"/>
                          </a:solidFill>
                          <a:latin typeface="Arial" pitchFamily="34" charset="0"/>
                          <a:ea typeface="+mn-ea"/>
                          <a:cs typeface="Arial" pitchFamily="34" charset="0"/>
                        </a:rPr>
                        <a:t>помощи и</a:t>
                      </a:r>
                    </a:p>
                    <a:p>
                      <a:r>
                        <a:rPr lang="ru-RU" sz="1200" b="0" i="0" u="none" strike="noStrike" kern="1200" baseline="0" dirty="0" smtClean="0">
                          <a:solidFill>
                            <a:schemeClr val="dk1"/>
                          </a:solidFill>
                          <a:latin typeface="Arial" pitchFamily="34" charset="0"/>
                          <a:ea typeface="+mn-ea"/>
                          <a:cs typeface="Arial" pitchFamily="34" charset="0"/>
                        </a:rPr>
                        <a:t>передаче их выездным</a:t>
                      </a:r>
                    </a:p>
                    <a:p>
                      <a:r>
                        <a:rPr lang="ru-RU" sz="1200" b="0" i="0" u="none" strike="noStrike" kern="1200" baseline="0" dirty="0" smtClean="0">
                          <a:solidFill>
                            <a:schemeClr val="dk1"/>
                          </a:solidFill>
                          <a:latin typeface="Arial" pitchFamily="34" charset="0"/>
                          <a:ea typeface="+mn-ea"/>
                          <a:cs typeface="Arial" pitchFamily="34" charset="0"/>
                        </a:rPr>
                        <a:t>бригадам скорой медицинской</a:t>
                      </a:r>
                    </a:p>
                    <a:p>
                      <a:r>
                        <a:rPr lang="ru-RU" sz="1200" b="0" i="0" u="none" strike="noStrike" kern="1200" baseline="0" dirty="0" smtClean="0">
                          <a:solidFill>
                            <a:schemeClr val="dk1"/>
                          </a:solidFill>
                          <a:latin typeface="Arial" pitchFamily="34" charset="0"/>
                          <a:ea typeface="+mn-ea"/>
                          <a:cs typeface="Arial" pitchFamily="34" charset="0"/>
                        </a:rPr>
                        <a:t>помощи</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ru-RU" sz="1200" dirty="0" smtClean="0">
                          <a:latin typeface="Arial" pitchFamily="34" charset="0"/>
                          <a:cs typeface="Arial" pitchFamily="34" charset="0"/>
                        </a:rPr>
                        <a:t>6</a:t>
                      </a:r>
                      <a:endParaRPr lang="ru-RU" sz="12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r>
                        <a:rPr lang="ru-RU" sz="1200" b="0" i="0" u="none" strike="noStrike" kern="1200" baseline="0" dirty="0" smtClean="0">
                          <a:solidFill>
                            <a:schemeClr val="dk1"/>
                          </a:solidFill>
                          <a:latin typeface="Arial" pitchFamily="34" charset="0"/>
                          <a:ea typeface="+mn-ea"/>
                          <a:cs typeface="Arial" pitchFamily="34" charset="0"/>
                        </a:rPr>
                        <a:t>СПО</a:t>
                      </a:r>
                    </a:p>
                    <a:p>
                      <a:pPr algn="l"/>
                      <a:r>
                        <a:rPr lang="ru-RU" sz="1200" b="0" i="0" u="none" strike="noStrike" kern="1200" baseline="0" dirty="0" smtClean="0">
                          <a:solidFill>
                            <a:schemeClr val="dk1"/>
                          </a:solidFill>
                          <a:latin typeface="Arial" pitchFamily="34" charset="0"/>
                          <a:ea typeface="+mn-ea"/>
                          <a:cs typeface="Arial" pitchFamily="34" charset="0"/>
                        </a:rPr>
                        <a:t>по специальности «Лечебное дело»</a:t>
                      </a:r>
                    </a:p>
                    <a:p>
                      <a:pPr algn="l"/>
                      <a:endParaRPr lang="ru-RU" sz="1200" b="0" i="0" u="none" strike="noStrike" kern="1200" baseline="0" dirty="0" smtClean="0">
                        <a:solidFill>
                          <a:schemeClr val="dk1"/>
                        </a:solidFill>
                        <a:latin typeface="Arial" pitchFamily="34" charset="0"/>
                        <a:ea typeface="+mn-ea"/>
                        <a:cs typeface="Arial" pitchFamily="34" charset="0"/>
                      </a:endParaRPr>
                    </a:p>
                    <a:p>
                      <a:pPr algn="l"/>
                      <a:r>
                        <a:rPr lang="ru-RU" sz="1200" b="0" i="0" u="none" strike="noStrike" kern="1200" baseline="0" dirty="0" smtClean="0">
                          <a:solidFill>
                            <a:schemeClr val="dk1"/>
                          </a:solidFill>
                          <a:latin typeface="Arial" pitchFamily="34" charset="0"/>
                          <a:ea typeface="+mn-ea"/>
                          <a:cs typeface="Arial" pitchFamily="34" charset="0"/>
                        </a:rPr>
                        <a:t>Профессиональная переподготовка по специальности «Скорая и неотложная помощь»</a:t>
                      </a:r>
                    </a:p>
                    <a:p>
                      <a:pPr algn="l"/>
                      <a:endParaRPr lang="ru-RU" sz="1200" b="0" i="0" u="none" strike="noStrike" kern="1200" baseline="0" dirty="0" smtClean="0">
                        <a:solidFill>
                          <a:schemeClr val="dk1"/>
                        </a:solidFill>
                        <a:latin typeface="Arial" pitchFamily="34" charset="0"/>
                        <a:ea typeface="+mn-ea"/>
                        <a:cs typeface="Arial" pitchFamily="34" charset="0"/>
                      </a:endParaRPr>
                    </a:p>
                    <a:p>
                      <a:pPr algn="l"/>
                      <a:r>
                        <a:rPr lang="ru-RU" sz="1200" b="0" i="0" u="none" strike="noStrike" kern="1200" baseline="0" dirty="0" smtClean="0">
                          <a:solidFill>
                            <a:schemeClr val="dk1"/>
                          </a:solidFill>
                          <a:latin typeface="Arial" pitchFamily="34" charset="0"/>
                          <a:ea typeface="+mn-ea"/>
                          <a:cs typeface="Arial" pitchFamily="34" charset="0"/>
                        </a:rPr>
                        <a:t>Повышение квалификации</a:t>
                      </a:r>
                    </a:p>
                    <a:p>
                      <a:pPr algn="l"/>
                      <a:r>
                        <a:rPr lang="ru-RU" sz="1200" b="0" i="0" u="none" strike="noStrike" kern="1200" baseline="0" dirty="0" smtClean="0">
                          <a:solidFill>
                            <a:schemeClr val="dk1"/>
                          </a:solidFill>
                          <a:latin typeface="Arial" pitchFamily="34" charset="0"/>
                          <a:ea typeface="+mn-ea"/>
                          <a:cs typeface="Arial" pitchFamily="34" charset="0"/>
                        </a:rPr>
                        <a:t>1 раз в 5 лет</a:t>
                      </a:r>
                    </a:p>
                    <a:p>
                      <a:pPr algn="l"/>
                      <a:endParaRPr lang="ru-RU" sz="1200" b="0" i="0" u="none" strike="noStrike" kern="1200" baseline="0" dirty="0" smtClean="0">
                        <a:solidFill>
                          <a:schemeClr val="dk1"/>
                        </a:solidFill>
                        <a:latin typeface="Arial" pitchFamily="34" charset="0"/>
                        <a:ea typeface="+mn-ea"/>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bl>
          </a:graphicData>
        </a:graphic>
      </p:graphicFrame>
      <p:sp>
        <p:nvSpPr>
          <p:cNvPr id="29" name="TextBox 28"/>
          <p:cNvSpPr txBox="1"/>
          <p:nvPr/>
        </p:nvSpPr>
        <p:spPr>
          <a:xfrm>
            <a:off x="1071538" y="4831217"/>
            <a:ext cx="2500330" cy="1169551"/>
          </a:xfrm>
          <a:prstGeom prst="rect">
            <a:avLst/>
          </a:prstGeom>
          <a:noFill/>
        </p:spPr>
        <p:txBody>
          <a:bodyPr wrap="square" rtlCol="0">
            <a:spAutoFit/>
          </a:bodyPr>
          <a:lstStyle/>
          <a:p>
            <a:r>
              <a:rPr lang="ru-RU" sz="1000" dirty="0" smtClean="0">
                <a:latin typeface="Arial" pitchFamily="34" charset="0"/>
                <a:cs typeface="Arial" pitchFamily="34" charset="0"/>
              </a:rPr>
              <a:t>Существуют попытки навязывания идеи, что фельдшер должен иметь основное (базовое) образование - ВПО (</a:t>
            </a:r>
            <a:r>
              <a:rPr lang="ru-RU" sz="1000" dirty="0" err="1" smtClean="0">
                <a:latin typeface="Arial" pitchFamily="34" charset="0"/>
                <a:cs typeface="Arial" pitchFamily="34" charset="0"/>
              </a:rPr>
              <a:t>бакалавриат</a:t>
            </a:r>
            <a:r>
              <a:rPr lang="ru-RU" sz="1000" dirty="0" smtClean="0">
                <a:latin typeface="Arial" pitchFamily="34" charset="0"/>
                <a:cs typeface="Arial" pitchFamily="34" charset="0"/>
              </a:rPr>
              <a:t>) по специальности «Лечебное дело» и дополнительное (специализацию) после ВПО (</a:t>
            </a:r>
            <a:r>
              <a:rPr lang="ru-RU" sz="1000" dirty="0" err="1" smtClean="0">
                <a:latin typeface="Arial" pitchFamily="34" charset="0"/>
                <a:cs typeface="Arial" pitchFamily="34" charset="0"/>
              </a:rPr>
              <a:t>бакалавриат</a:t>
            </a:r>
            <a:r>
              <a:rPr lang="ru-RU" sz="1000" dirty="0" smtClean="0">
                <a:latin typeface="Arial" pitchFamily="34" charset="0"/>
                <a:cs typeface="Arial" pitchFamily="34" charset="0"/>
              </a:rPr>
              <a:t>) не менее 1 года.</a:t>
            </a:r>
            <a:endParaRPr lang="ru-RU" sz="1000" dirty="0">
              <a:latin typeface="Arial" pitchFamily="34" charset="0"/>
              <a:cs typeface="Arial" pitchFamily="34" charset="0"/>
            </a:endParaRPr>
          </a:p>
        </p:txBody>
      </p:sp>
      <p:pic>
        <p:nvPicPr>
          <p:cNvPr id="1026" name="Picture 2"/>
          <p:cNvPicPr>
            <a:picLocks noChangeAspect="1" noChangeArrowheads="1"/>
          </p:cNvPicPr>
          <p:nvPr/>
        </p:nvPicPr>
        <p:blipFill>
          <a:blip r:embed="rId13">
            <a:clrChange>
              <a:clrFrom>
                <a:srgbClr val="FEFEFE"/>
              </a:clrFrom>
              <a:clrTo>
                <a:srgbClr val="FEFEFE">
                  <a:alpha val="0"/>
                </a:srgbClr>
              </a:clrTo>
            </a:clrChange>
          </a:blip>
          <a:srcRect l="37292" t="32692" r="36577" b="51482"/>
          <a:stretch>
            <a:fillRect/>
          </a:stretch>
        </p:blipFill>
        <p:spPr bwMode="auto">
          <a:xfrm>
            <a:off x="3997472" y="4531837"/>
            <a:ext cx="4658252" cy="1627581"/>
          </a:xfrm>
          <a:prstGeom prst="rect">
            <a:avLst/>
          </a:prstGeom>
          <a:noFill/>
          <a:ln w="9525">
            <a:noFill/>
            <a:miter lim="800000"/>
            <a:headEnd/>
            <a:tailEnd/>
          </a:ln>
          <a:effectLst/>
        </p:spPr>
      </p:pic>
      <p:sp>
        <p:nvSpPr>
          <p:cNvPr id="39" name="TextBox 38"/>
          <p:cNvSpPr txBox="1"/>
          <p:nvPr/>
        </p:nvSpPr>
        <p:spPr>
          <a:xfrm>
            <a:off x="2788076" y="4332876"/>
            <a:ext cx="1780900" cy="415498"/>
          </a:xfrm>
          <a:prstGeom prst="rect">
            <a:avLst/>
          </a:prstGeom>
          <a:solidFill>
            <a:schemeClr val="bg1"/>
          </a:solidFill>
        </p:spPr>
        <p:txBody>
          <a:bodyPr wrap="square" rtlCol="0">
            <a:spAutoFit/>
          </a:bodyPr>
          <a:lstStyle/>
          <a:p>
            <a:r>
              <a:rPr lang="ru-RU" sz="700" b="1" dirty="0" smtClean="0">
                <a:solidFill>
                  <a:srgbClr val="C00000"/>
                </a:solidFill>
                <a:latin typeface="Arial" pitchFamily="34" charset="0"/>
                <a:cs typeface="Arial" pitchFamily="34" charset="0"/>
              </a:rPr>
              <a:t>Ответ </a:t>
            </a:r>
          </a:p>
          <a:p>
            <a:r>
              <a:rPr lang="ru-RU" sz="700" b="1" dirty="0" smtClean="0">
                <a:solidFill>
                  <a:srgbClr val="C00000"/>
                </a:solidFill>
                <a:latin typeface="Arial" pitchFamily="34" charset="0"/>
                <a:cs typeface="Arial" pitchFamily="34" charset="0"/>
              </a:rPr>
              <a:t> «Союз медицинских организаций» </a:t>
            </a:r>
          </a:p>
          <a:p>
            <a:endParaRPr lang="ru-RU" sz="700" b="1" dirty="0" smtClean="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8"/>
          <p:cNvGrpSpPr/>
          <p:nvPr/>
        </p:nvGrpSpPr>
        <p:grpSpPr>
          <a:xfrm>
            <a:off x="5976" y="71414"/>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sp>
        <p:nvSpPr>
          <p:cNvPr id="31" name="Заголовок 1"/>
          <p:cNvSpPr txBox="1">
            <a:spLocks/>
          </p:cNvSpPr>
          <p:nvPr/>
        </p:nvSpPr>
        <p:spPr>
          <a:xfrm>
            <a:off x="1071538" y="175782"/>
            <a:ext cx="7929618" cy="778098"/>
          </a:xfrm>
          <a:prstGeom prst="rect">
            <a:avLst/>
          </a:prstGeom>
        </p:spPr>
        <p:txBody>
          <a:bodyPr vert="horz" lIns="91440" tIns="45720" rIns="91440" bIns="45720" rtlCol="0" anchor="ctr">
            <a:noAutofit/>
          </a:bodyPr>
          <a:lstStyle/>
          <a:p>
            <a:pPr algn="ctr"/>
            <a:r>
              <a:rPr kumimoji="0" lang="ru-RU"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ОБЩИЙ ПЕРЕЧЕНЬ И ХАРАКТЕРИСТИКА ОБОБЩЁННЫХ ТРУДОВЫХ ФУНКЦИЙ ДЛЯ </a:t>
            </a:r>
            <a:r>
              <a:rPr lang="ru-RU" b="1" dirty="0">
                <a:solidFill>
                  <a:srgbClr val="C00000"/>
                </a:solidFill>
                <a:latin typeface="Arial" pitchFamily="34" charset="0"/>
                <a:cs typeface="Arial" pitchFamily="34" charset="0"/>
              </a:rPr>
              <a:t>ПРОФЕССИОНАЛЬНОГО СТАНДАРТА</a:t>
            </a:r>
          </a:p>
          <a:p>
            <a:pPr algn="ctr"/>
            <a:r>
              <a:rPr lang="ru-RU" b="1" dirty="0">
                <a:solidFill>
                  <a:srgbClr val="C00000"/>
                </a:solidFill>
                <a:latin typeface="Arial" pitchFamily="34" charset="0"/>
                <a:cs typeface="Arial" pitchFamily="34" charset="0"/>
              </a:rPr>
              <a:t> специалиста в области лечебного дела (ФЕЛЬДШЕР) </a:t>
            </a:r>
          </a:p>
        </p:txBody>
      </p:sp>
      <p:graphicFrame>
        <p:nvGraphicFramePr>
          <p:cNvPr id="29" name="Объект 3"/>
          <p:cNvGraphicFramePr>
            <a:graphicFrameLocks/>
          </p:cNvGraphicFramePr>
          <p:nvPr>
            <p:extLst>
              <p:ext uri="{D42A27DB-BD31-4B8C-83A1-F6EECF244321}">
                <p14:modId xmlns:p14="http://schemas.microsoft.com/office/powerpoint/2010/main" val="2053936660"/>
              </p:ext>
            </p:extLst>
          </p:nvPr>
        </p:nvGraphicFramePr>
        <p:xfrm>
          <a:off x="1071539" y="1231594"/>
          <a:ext cx="7615261" cy="3840480"/>
        </p:xfrm>
        <a:graphic>
          <a:graphicData uri="http://schemas.openxmlformats.org/drawingml/2006/table">
            <a:tbl>
              <a:tblPr firstRow="1" bandRow="1">
                <a:tableStyleId>{5C22544A-7EE6-4342-B048-85BDC9FD1C3A}</a:tableStyleId>
              </a:tblPr>
              <a:tblGrid>
                <a:gridCol w="609265"/>
                <a:gridCol w="1732448"/>
                <a:gridCol w="1532550"/>
                <a:gridCol w="1332652"/>
                <a:gridCol w="2408346"/>
              </a:tblGrid>
              <a:tr h="370840">
                <a:tc>
                  <a:txBody>
                    <a:bodyPr/>
                    <a:lstStyle/>
                    <a:p>
                      <a:pPr algn="ctr"/>
                      <a:r>
                        <a:rPr lang="ru-RU" sz="1500" b="0" i="0" u="none" strike="noStrike" kern="1200" baseline="0" dirty="0" smtClean="0">
                          <a:solidFill>
                            <a:schemeClr val="lt1"/>
                          </a:solidFill>
                          <a:latin typeface="Arial" pitchFamily="34" charset="0"/>
                          <a:ea typeface="+mn-ea"/>
                          <a:cs typeface="Arial" pitchFamily="34" charset="0"/>
                        </a:rPr>
                        <a:t>Код</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500" b="0" i="0" u="none" strike="noStrike" kern="1200" baseline="0" dirty="0" smtClean="0">
                          <a:solidFill>
                            <a:schemeClr val="lt1"/>
                          </a:solidFill>
                          <a:latin typeface="Arial" pitchFamily="34" charset="0"/>
                          <a:ea typeface="+mn-ea"/>
                          <a:cs typeface="Arial" pitchFamily="34" charset="0"/>
                        </a:rPr>
                        <a:t>Обобщённая</a:t>
                      </a:r>
                    </a:p>
                    <a:p>
                      <a:pPr algn="ctr"/>
                      <a:r>
                        <a:rPr lang="ru-RU" sz="1500" b="0" i="0" u="none" strike="noStrike" kern="1200" baseline="0" dirty="0" smtClean="0">
                          <a:solidFill>
                            <a:schemeClr val="lt1"/>
                          </a:solidFill>
                          <a:latin typeface="Arial" pitchFamily="34" charset="0"/>
                          <a:ea typeface="+mn-ea"/>
                          <a:cs typeface="Arial" pitchFamily="34" charset="0"/>
                        </a:rPr>
                        <a:t>трудовая функция</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500" b="0" i="0" u="none" strike="noStrike" kern="1200" baseline="0" dirty="0" smtClean="0">
                          <a:solidFill>
                            <a:schemeClr val="lt1"/>
                          </a:solidFill>
                          <a:latin typeface="Arial" pitchFamily="34" charset="0"/>
                          <a:ea typeface="+mn-ea"/>
                          <a:cs typeface="Arial" pitchFamily="34" charset="0"/>
                        </a:rPr>
                        <a:t>Возможные</a:t>
                      </a:r>
                    </a:p>
                    <a:p>
                      <a:pPr algn="ctr"/>
                      <a:r>
                        <a:rPr lang="ru-RU" sz="1500" b="0" i="0" u="none" strike="noStrike" kern="1200" baseline="0" dirty="0" smtClean="0">
                          <a:solidFill>
                            <a:schemeClr val="lt1"/>
                          </a:solidFill>
                          <a:latin typeface="Arial" pitchFamily="34" charset="0"/>
                          <a:ea typeface="+mn-ea"/>
                          <a:cs typeface="Arial" pitchFamily="34" charset="0"/>
                        </a:rPr>
                        <a:t>наименования</a:t>
                      </a:r>
                    </a:p>
                    <a:p>
                      <a:pPr algn="ctr"/>
                      <a:r>
                        <a:rPr lang="ru-RU" sz="1500" b="0" i="0" u="none" strike="noStrike" kern="1200" baseline="0" dirty="0" smtClean="0">
                          <a:solidFill>
                            <a:schemeClr val="lt1"/>
                          </a:solidFill>
                          <a:latin typeface="Arial" pitchFamily="34" charset="0"/>
                          <a:ea typeface="+mn-ea"/>
                          <a:cs typeface="Arial" pitchFamily="34" charset="0"/>
                        </a:rPr>
                        <a:t>должностей</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500" b="0" i="0" u="none" strike="noStrike" kern="1200" baseline="0" dirty="0" err="1" smtClean="0">
                          <a:solidFill>
                            <a:schemeClr val="lt1"/>
                          </a:solidFill>
                          <a:latin typeface="Arial" pitchFamily="34" charset="0"/>
                          <a:ea typeface="+mn-ea"/>
                          <a:cs typeface="Arial" pitchFamily="34" charset="0"/>
                        </a:rPr>
                        <a:t>Квалифика</a:t>
                      </a:r>
                      <a:endParaRPr lang="ru-RU" sz="1500" b="0" i="0" u="none" strike="noStrike" kern="1200" baseline="0" dirty="0" smtClean="0">
                        <a:solidFill>
                          <a:schemeClr val="lt1"/>
                        </a:solidFill>
                        <a:latin typeface="Arial" pitchFamily="34" charset="0"/>
                        <a:ea typeface="+mn-ea"/>
                        <a:cs typeface="Arial" pitchFamily="34" charset="0"/>
                      </a:endParaRPr>
                    </a:p>
                    <a:p>
                      <a:pPr algn="ctr"/>
                      <a:r>
                        <a:rPr lang="ru-RU" sz="1500" b="0" i="0" u="none" strike="noStrike" kern="1200" baseline="0" dirty="0" err="1" smtClean="0">
                          <a:solidFill>
                            <a:schemeClr val="lt1"/>
                          </a:solidFill>
                          <a:latin typeface="Arial" pitchFamily="34" charset="0"/>
                          <a:ea typeface="+mn-ea"/>
                          <a:cs typeface="Arial" pitchFamily="34" charset="0"/>
                        </a:rPr>
                        <a:t>ционный</a:t>
                      </a:r>
                      <a:endParaRPr lang="ru-RU" sz="1500" b="0" i="0" u="none" strike="noStrike" kern="1200" baseline="0" dirty="0" smtClean="0">
                        <a:solidFill>
                          <a:schemeClr val="lt1"/>
                        </a:solidFill>
                        <a:latin typeface="Arial" pitchFamily="34" charset="0"/>
                        <a:ea typeface="+mn-ea"/>
                        <a:cs typeface="Arial" pitchFamily="34" charset="0"/>
                      </a:endParaRPr>
                    </a:p>
                    <a:p>
                      <a:pPr algn="ctr"/>
                      <a:r>
                        <a:rPr lang="ru-RU" sz="1500" b="0" i="0" u="none" strike="noStrike" kern="1200" baseline="0" dirty="0" smtClean="0">
                          <a:solidFill>
                            <a:schemeClr val="lt1"/>
                          </a:solidFill>
                          <a:latin typeface="Arial" pitchFamily="34" charset="0"/>
                          <a:ea typeface="+mn-ea"/>
                          <a:cs typeface="Arial" pitchFamily="34" charset="0"/>
                        </a:rPr>
                        <a:t>уровень</a:t>
                      </a:r>
                    </a:p>
                    <a:p>
                      <a:pPr algn="ctr"/>
                      <a:r>
                        <a:rPr lang="ru-RU" sz="1500" b="0" i="0" u="none" strike="noStrike" kern="1200" baseline="0" dirty="0" smtClean="0">
                          <a:solidFill>
                            <a:schemeClr val="lt1"/>
                          </a:solidFill>
                          <a:latin typeface="Arial" pitchFamily="34" charset="0"/>
                          <a:ea typeface="+mn-ea"/>
                          <a:cs typeface="Arial" pitchFamily="34" charset="0"/>
                        </a:rPr>
                        <a:t>(КУ)</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500" b="0" i="0" u="none" strike="noStrike" kern="1200" baseline="0" dirty="0" smtClean="0">
                          <a:solidFill>
                            <a:schemeClr val="lt1"/>
                          </a:solidFill>
                          <a:latin typeface="Arial" pitchFamily="34" charset="0"/>
                          <a:ea typeface="+mn-ea"/>
                          <a:cs typeface="Arial" pitchFamily="34" charset="0"/>
                        </a:rPr>
                        <a:t>Уровень образования</a:t>
                      </a:r>
                    </a:p>
                    <a:p>
                      <a:pPr algn="ctr"/>
                      <a:r>
                        <a:rPr lang="ru-RU" sz="1500" b="0" i="0" u="none" strike="noStrike" kern="1200" baseline="0" dirty="0" smtClean="0">
                          <a:solidFill>
                            <a:schemeClr val="lt1"/>
                          </a:solidFill>
                          <a:latin typeface="Arial" pitchFamily="34" charset="0"/>
                          <a:ea typeface="+mn-ea"/>
                          <a:cs typeface="Arial" pitchFamily="34" charset="0"/>
                        </a:rPr>
                        <a:t>по специальности</a:t>
                      </a:r>
                    </a:p>
                    <a:p>
                      <a:pPr algn="ctr"/>
                      <a:r>
                        <a:rPr lang="ru-RU" sz="1500" b="0" i="0" u="none" strike="noStrike" kern="1200" baseline="0" dirty="0" smtClean="0">
                          <a:solidFill>
                            <a:schemeClr val="lt1"/>
                          </a:solidFill>
                          <a:latin typeface="Arial" pitchFamily="34" charset="0"/>
                          <a:ea typeface="+mn-ea"/>
                          <a:cs typeface="Arial" pitchFamily="34" charset="0"/>
                        </a:rPr>
                        <a:t>«Лечебное дело»</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r>
              <a:tr h="370840">
                <a:tc>
                  <a:txBody>
                    <a:bodyPr/>
                    <a:lstStyle/>
                    <a:p>
                      <a:r>
                        <a:rPr lang="ru-RU" sz="1500" dirty="0" smtClean="0">
                          <a:latin typeface="Arial" pitchFamily="34" charset="0"/>
                          <a:cs typeface="Arial" pitchFamily="34" charset="0"/>
                        </a:rPr>
                        <a:t>С</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500" kern="1200" dirty="0" smtClean="0">
                          <a:solidFill>
                            <a:schemeClr val="dk1"/>
                          </a:solidFill>
                          <a:effectLst/>
                          <a:latin typeface="Arial" pitchFamily="34" charset="0"/>
                          <a:ea typeface="+mn-ea"/>
                          <a:cs typeface="Arial" pitchFamily="34" charset="0"/>
                        </a:rPr>
                        <a:t>Оказание наркологической помощи населению</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500" dirty="0" smtClean="0">
                          <a:latin typeface="Arial" pitchFamily="34" charset="0"/>
                          <a:cs typeface="Arial" pitchFamily="34" charset="0"/>
                        </a:rPr>
                        <a:t>Фельдшер</a:t>
                      </a:r>
                    </a:p>
                    <a:p>
                      <a:r>
                        <a:rPr lang="ru-RU" sz="1500" dirty="0" smtClean="0">
                          <a:latin typeface="Arial" pitchFamily="34" charset="0"/>
                          <a:cs typeface="Arial" pitchFamily="34" charset="0"/>
                        </a:rPr>
                        <a:t>Фельдшер-нарколог</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ru-RU" sz="1500" dirty="0" smtClean="0">
                          <a:latin typeface="Arial" pitchFamily="34" charset="0"/>
                          <a:cs typeface="Arial" pitchFamily="34" charset="0"/>
                        </a:rPr>
                        <a:t>6</a:t>
                      </a:r>
                      <a:endParaRPr lang="ru-RU" sz="1500" dirty="0">
                        <a:latin typeface="Arial" pitchFamily="34" charset="0"/>
                        <a:cs typeface="Arial"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ru-RU" sz="1500" b="0" i="0" u="none" strike="noStrike" kern="1200" baseline="0" dirty="0" smtClean="0">
                          <a:solidFill>
                            <a:schemeClr val="dk1"/>
                          </a:solidFill>
                          <a:latin typeface="Arial" pitchFamily="34" charset="0"/>
                          <a:ea typeface="+mn-ea"/>
                          <a:cs typeface="Arial" pitchFamily="34" charset="0"/>
                        </a:rPr>
                        <a:t>СПО</a:t>
                      </a:r>
                    </a:p>
                    <a:p>
                      <a:pPr algn="ctr"/>
                      <a:r>
                        <a:rPr lang="ru-RU" sz="1500" b="0" i="0" u="none" strike="noStrike" kern="1200" baseline="0" dirty="0" smtClean="0">
                          <a:solidFill>
                            <a:schemeClr val="dk1"/>
                          </a:solidFill>
                          <a:latin typeface="Arial" pitchFamily="34" charset="0"/>
                          <a:ea typeface="+mn-ea"/>
                          <a:cs typeface="Arial" pitchFamily="34" charset="0"/>
                        </a:rPr>
                        <a:t>по специальности «Наркология»</a:t>
                      </a:r>
                    </a:p>
                    <a:p>
                      <a:pPr algn="ctr"/>
                      <a:endParaRPr lang="ru-RU" sz="1500" b="0" i="0" u="none" strike="noStrike" kern="1200" baseline="0" dirty="0" smtClean="0">
                        <a:solidFill>
                          <a:schemeClr val="dk1"/>
                        </a:solidFill>
                        <a:latin typeface="Arial" pitchFamily="34" charset="0"/>
                        <a:ea typeface="+mn-ea"/>
                        <a:cs typeface="Arial" pitchFamily="34" charset="0"/>
                      </a:endParaRPr>
                    </a:p>
                    <a:p>
                      <a:pPr algn="ctr"/>
                      <a:r>
                        <a:rPr lang="ru-RU" sz="1500" b="0" i="0" u="none" strike="noStrike" kern="1200" baseline="0" dirty="0" smtClean="0">
                          <a:solidFill>
                            <a:schemeClr val="dk1"/>
                          </a:solidFill>
                          <a:latin typeface="Arial" pitchFamily="34" charset="0"/>
                          <a:ea typeface="+mn-ea"/>
                          <a:cs typeface="Arial" pitchFamily="34" charset="0"/>
                        </a:rPr>
                        <a:t>Профессиональная переподготовка по специальности «Наркология»</a:t>
                      </a:r>
                    </a:p>
                    <a:p>
                      <a:pPr algn="ctr"/>
                      <a:endParaRPr lang="ru-RU" sz="1500" b="0" i="0" u="none" strike="noStrike" kern="1200" baseline="0" dirty="0" smtClean="0">
                        <a:solidFill>
                          <a:schemeClr val="dk1"/>
                        </a:solidFill>
                        <a:latin typeface="Arial" pitchFamily="34" charset="0"/>
                        <a:ea typeface="+mn-ea"/>
                        <a:cs typeface="Arial" pitchFamily="34" charset="0"/>
                      </a:endParaRPr>
                    </a:p>
                    <a:p>
                      <a:pPr algn="ctr"/>
                      <a:r>
                        <a:rPr lang="ru-RU" sz="1500" b="0" i="0" u="none" strike="noStrike" kern="1200" baseline="0" dirty="0" smtClean="0">
                          <a:solidFill>
                            <a:schemeClr val="dk1"/>
                          </a:solidFill>
                          <a:latin typeface="Arial" pitchFamily="34" charset="0"/>
                          <a:ea typeface="+mn-ea"/>
                          <a:cs typeface="Arial" pitchFamily="34" charset="0"/>
                        </a:rPr>
                        <a:t>Повышение квалификации</a:t>
                      </a:r>
                    </a:p>
                    <a:p>
                      <a:pPr algn="ctr"/>
                      <a:r>
                        <a:rPr lang="ru-RU" sz="1500" b="0" i="0" u="none" strike="noStrike" kern="1200" baseline="0" dirty="0" smtClean="0">
                          <a:solidFill>
                            <a:schemeClr val="dk1"/>
                          </a:solidFill>
                          <a:latin typeface="Arial" pitchFamily="34" charset="0"/>
                          <a:ea typeface="+mn-ea"/>
                          <a:cs typeface="Arial" pitchFamily="34" charset="0"/>
                        </a:rPr>
                        <a:t>1 раз в 5 лет</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bl>
          </a:graphicData>
        </a:graphic>
      </p:graphicFrame>
      <p:sp>
        <p:nvSpPr>
          <p:cNvPr id="39" name="Выноска 2 (без границы) 38"/>
          <p:cNvSpPr/>
          <p:nvPr/>
        </p:nvSpPr>
        <p:spPr>
          <a:xfrm>
            <a:off x="1857356" y="4714885"/>
            <a:ext cx="3024336" cy="714380"/>
          </a:xfrm>
          <a:prstGeom prst="callout2">
            <a:avLst>
              <a:gd name="adj1" fmla="val 18750"/>
              <a:gd name="adj2" fmla="val -8333"/>
              <a:gd name="adj3" fmla="val 18750"/>
              <a:gd name="adj4" fmla="val -16667"/>
              <a:gd name="adj5" fmla="val -202417"/>
              <a:gd name="adj6" fmla="val 219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bg1"/>
                </a:solidFill>
                <a:latin typeface="Arial" pitchFamily="34" charset="0"/>
                <a:cs typeface="Arial" pitchFamily="34" charset="0"/>
              </a:rPr>
              <a:t>ВКЛЮЧЕНО ПОСЛЕ</a:t>
            </a:r>
          </a:p>
          <a:p>
            <a:pPr algn="ctr"/>
            <a:r>
              <a:rPr lang="ru-RU" sz="1600" dirty="0" smtClean="0">
                <a:solidFill>
                  <a:schemeClr val="bg1"/>
                </a:solidFill>
                <a:latin typeface="Arial" pitchFamily="34" charset="0"/>
                <a:cs typeface="Arial" pitchFamily="34" charset="0"/>
              </a:rPr>
              <a:t> ПРИНЯТИЯ ЗАМЕЧАНИЙ </a:t>
            </a:r>
            <a:endParaRPr lang="ru-RU"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8"/>
          <p:cNvGrpSpPr/>
          <p:nvPr/>
        </p:nvGrpSpPr>
        <p:grpSpPr>
          <a:xfrm>
            <a:off x="5976" y="71414"/>
            <a:ext cx="9126000" cy="6715172"/>
            <a:chOff x="5976" y="71414"/>
            <a:chExt cx="9126000" cy="6715172"/>
          </a:xfrm>
        </p:grpSpPr>
        <p:cxnSp>
          <p:nvCxnSpPr>
            <p:cNvPr id="30" name="Прямая соединительная линия 29"/>
            <p:cNvCxnSpPr/>
            <p:nvPr/>
          </p:nvCxnSpPr>
          <p:spPr>
            <a:xfrm>
              <a:off x="5976" y="1000108"/>
              <a:ext cx="9126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pic>
          <p:nvPicPr>
            <p:cNvPr id="33" name="Рисунок 32" descr="logo1.jpg"/>
            <p:cNvPicPr>
              <a:picLocks noChangeAspect="1"/>
            </p:cNvPicPr>
            <p:nvPr/>
          </p:nvPicPr>
          <p:blipFill>
            <a:blip r:embed="rId2">
              <a:clrChange>
                <a:clrFrom>
                  <a:srgbClr val="FFFFFE"/>
                </a:clrFrom>
                <a:clrTo>
                  <a:srgbClr val="FFFFFE">
                    <a:alpha val="0"/>
                  </a:srgbClr>
                </a:clrTo>
              </a:clrChange>
            </a:blip>
            <a:stretch>
              <a:fillRect/>
            </a:stretch>
          </p:blipFill>
          <p:spPr>
            <a:xfrm>
              <a:off x="71406" y="71414"/>
              <a:ext cx="714380" cy="865660"/>
            </a:xfrm>
            <a:prstGeom prst="rect">
              <a:avLst/>
            </a:prstGeom>
          </p:spPr>
        </p:pic>
        <p:grpSp>
          <p:nvGrpSpPr>
            <p:cNvPr id="3" name="Группа 22"/>
            <p:cNvGrpSpPr/>
            <p:nvPr/>
          </p:nvGrpSpPr>
          <p:grpSpPr>
            <a:xfrm>
              <a:off x="71406" y="1071546"/>
              <a:ext cx="708404" cy="5643602"/>
              <a:chOff x="-59518" y="71414"/>
              <a:chExt cx="786264" cy="6786586"/>
            </a:xfrm>
          </p:grpSpPr>
          <p:pic>
            <p:nvPicPr>
              <p:cNvPr id="24" name="Рисунок 3" descr="9001_ru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7408"/>
                <a:ext cx="572235"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4" descr="IQNet cert mark.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03028"/>
                <a:ext cx="571504" cy="5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6" descr="ЛОГОТИП_НЗК_НОМЕРНОЙ.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74730"/>
                <a:ext cx="571504" cy="67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descr="снг.jpg"/>
              <p:cNvPicPr>
                <a:picLocks noChangeAspect="1"/>
              </p:cNvPicPr>
              <p:nvPr/>
            </p:nvPicPr>
            <p:blipFill>
              <a:blip r:embed="rId6" cstate="print"/>
              <a:stretch>
                <a:fillRect/>
              </a:stretch>
            </p:blipFill>
            <p:spPr>
              <a:xfrm>
                <a:off x="0" y="1517144"/>
                <a:ext cx="571504" cy="571504"/>
              </a:xfrm>
              <a:prstGeom prst="rect">
                <a:avLst/>
              </a:prstGeom>
            </p:spPr>
          </p:pic>
          <p:pic>
            <p:nvPicPr>
              <p:cNvPr id="32" name="Picture 4" descr="BZ_VEBLIDER15_vik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8" y="4166326"/>
                <a:ext cx="714380" cy="65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descr="100 лучших.jpg"/>
              <p:cNvPicPr>
                <a:picLocks noChangeAspect="1"/>
              </p:cNvPicPr>
              <p:nvPr/>
            </p:nvPicPr>
            <p:blipFill>
              <a:blip r:embed="rId8"/>
              <a:stretch>
                <a:fillRect/>
              </a:stretch>
            </p:blipFill>
            <p:spPr>
              <a:xfrm>
                <a:off x="0" y="6284470"/>
                <a:ext cx="571504" cy="573530"/>
              </a:xfrm>
              <a:prstGeom prst="rect">
                <a:avLst/>
              </a:prstGeom>
            </p:spPr>
          </p:pic>
          <p:pic>
            <p:nvPicPr>
              <p:cNvPr id="35" name="Рисунок 34" descr="смк.jpg"/>
              <p:cNvPicPr>
                <a:picLocks noChangeAspect="1"/>
              </p:cNvPicPr>
              <p:nvPr/>
            </p:nvPicPr>
            <p:blipFill>
              <a:blip r:embed="rId9"/>
              <a:stretch>
                <a:fillRect/>
              </a:stretch>
            </p:blipFill>
            <p:spPr>
              <a:xfrm>
                <a:off x="0" y="2231524"/>
                <a:ext cx="726746" cy="404450"/>
              </a:xfrm>
              <a:prstGeom prst="rect">
                <a:avLst/>
              </a:prstGeom>
            </p:spPr>
          </p:pic>
          <p:pic>
            <p:nvPicPr>
              <p:cNvPr id="36" name="Рисунок 35" descr="ЛОГО.jpg"/>
              <p:cNvPicPr>
                <a:picLocks noChangeAspect="1"/>
              </p:cNvPicPr>
              <p:nvPr/>
            </p:nvPicPr>
            <p:blipFill>
              <a:blip r:embed="rId10">
                <a:clrChange>
                  <a:clrFrom>
                    <a:srgbClr val="FFFFFE"/>
                  </a:clrFrom>
                  <a:clrTo>
                    <a:srgbClr val="FFFFFE">
                      <a:alpha val="0"/>
                    </a:srgbClr>
                  </a:clrTo>
                </a:clrChange>
              </a:blip>
              <a:stretch>
                <a:fillRect/>
              </a:stretch>
            </p:blipFill>
            <p:spPr>
              <a:xfrm>
                <a:off x="0" y="71414"/>
                <a:ext cx="546363" cy="642942"/>
              </a:xfrm>
              <a:prstGeom prst="rect">
                <a:avLst/>
              </a:prstGeom>
            </p:spPr>
          </p:pic>
          <p:pic>
            <p:nvPicPr>
              <p:cNvPr id="37" name="Рисунок 36" descr="Всероссийский реестр Книга почета.jpg"/>
              <p:cNvPicPr>
                <a:picLocks noChangeAspect="1"/>
              </p:cNvPicPr>
              <p:nvPr/>
            </p:nvPicPr>
            <p:blipFill>
              <a:blip r:embed="rId11" cstate="print"/>
              <a:stretch>
                <a:fillRect/>
              </a:stretch>
            </p:blipFill>
            <p:spPr>
              <a:xfrm>
                <a:off x="0" y="874202"/>
                <a:ext cx="630486" cy="571504"/>
              </a:xfrm>
              <a:prstGeom prst="rect">
                <a:avLst/>
              </a:prstGeom>
            </p:spPr>
          </p:pic>
          <p:pic>
            <p:nvPicPr>
              <p:cNvPr id="38" name="Рисунок 37" descr="logo.jpg"/>
              <p:cNvPicPr>
                <a:picLocks noChangeAspect="1"/>
              </p:cNvPicPr>
              <p:nvPr/>
            </p:nvPicPr>
            <p:blipFill>
              <a:blip r:embed="rId12" cstate="print"/>
              <a:stretch>
                <a:fillRect/>
              </a:stretch>
            </p:blipFill>
            <p:spPr>
              <a:xfrm>
                <a:off x="0" y="5589110"/>
                <a:ext cx="642942" cy="581669"/>
              </a:xfrm>
              <a:prstGeom prst="rect">
                <a:avLst/>
              </a:prstGeom>
            </p:spPr>
          </p:pic>
        </p:grpSp>
        <p:cxnSp>
          <p:nvCxnSpPr>
            <p:cNvPr id="40" name="Прямая соединительная линия 39"/>
            <p:cNvCxnSpPr/>
            <p:nvPr/>
          </p:nvCxnSpPr>
          <p:spPr>
            <a:xfrm rot="5400000">
              <a:off x="-2472775" y="3456586"/>
              <a:ext cx="6660000" cy="0"/>
            </a:xfrm>
            <a:prstGeom prst="line">
              <a:avLst/>
            </a:prstGeom>
            <a:ln w="19050" cmpd="dbl">
              <a:solidFill>
                <a:srgbClr val="006C00"/>
              </a:solidFill>
            </a:ln>
          </p:spPr>
          <p:style>
            <a:lnRef idx="1">
              <a:schemeClr val="accent1"/>
            </a:lnRef>
            <a:fillRef idx="0">
              <a:schemeClr val="accent1"/>
            </a:fillRef>
            <a:effectRef idx="0">
              <a:schemeClr val="accent1"/>
            </a:effectRef>
            <a:fontRef idx="minor">
              <a:schemeClr val="tx1"/>
            </a:fontRef>
          </p:style>
        </p:cxnSp>
        <p:grpSp>
          <p:nvGrpSpPr>
            <p:cNvPr id="4" name="Группа 55"/>
            <p:cNvGrpSpPr/>
            <p:nvPr/>
          </p:nvGrpSpPr>
          <p:grpSpPr>
            <a:xfrm>
              <a:off x="950472" y="1072340"/>
              <a:ext cx="8050684" cy="5642808"/>
              <a:chOff x="950472" y="1072340"/>
              <a:chExt cx="8050684" cy="5642808"/>
            </a:xfrm>
          </p:grpSpPr>
          <p:sp>
            <p:nvSpPr>
              <p:cNvPr id="41" name="Прямоугольник 40"/>
              <p:cNvSpPr/>
              <p:nvPr/>
            </p:nvSpPr>
            <p:spPr>
              <a:xfrm>
                <a:off x="1214414" y="1285860"/>
                <a:ext cx="7786742" cy="5429288"/>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1000100" y="1077522"/>
                <a:ext cx="7858180" cy="550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единительная линия 43"/>
              <p:cNvCxnSpPr/>
              <p:nvPr/>
            </p:nvCxnSpPr>
            <p:spPr>
              <a:xfrm rot="5400000">
                <a:off x="6119869" y="3821909"/>
                <a:ext cx="5500726"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10800000">
                <a:off x="950472" y="6578368"/>
                <a:ext cx="79200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5" name="Группа 54"/>
            <p:cNvGrpSpPr/>
            <p:nvPr/>
          </p:nvGrpSpPr>
          <p:grpSpPr>
            <a:xfrm>
              <a:off x="928662" y="71414"/>
              <a:ext cx="3214710" cy="857256"/>
              <a:chOff x="928662" y="71414"/>
              <a:chExt cx="3214710" cy="857256"/>
            </a:xfrm>
          </p:grpSpPr>
          <p:sp>
            <p:nvSpPr>
              <p:cNvPr id="46" name="Прямоугольник 45"/>
              <p:cNvSpPr/>
              <p:nvPr/>
            </p:nvSpPr>
            <p:spPr>
              <a:xfrm>
                <a:off x="928662" y="71414"/>
                <a:ext cx="3071834" cy="791313"/>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1000100" y="137357"/>
                <a:ext cx="3143272" cy="79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p:cNvCxnSpPr/>
              <p:nvPr/>
            </p:nvCxnSpPr>
            <p:spPr>
              <a:xfrm>
                <a:off x="987908" y="120476"/>
                <a:ext cx="3143272" cy="146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592251" y="510444"/>
                <a:ext cx="791313" cy="158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grpSp>
      <p:sp>
        <p:nvSpPr>
          <p:cNvPr id="31" name="Заголовок 1"/>
          <p:cNvSpPr txBox="1">
            <a:spLocks/>
          </p:cNvSpPr>
          <p:nvPr/>
        </p:nvSpPr>
        <p:spPr>
          <a:xfrm>
            <a:off x="928662" y="175782"/>
            <a:ext cx="8072494" cy="778098"/>
          </a:xfrm>
          <a:prstGeom prst="rect">
            <a:avLst/>
          </a:prstGeom>
        </p:spPr>
        <p:txBody>
          <a:bodyPr vert="horz" lIns="91440" tIns="45720" rIns="91440" bIns="45720" rtlCol="0" anchor="ctr">
            <a:noAutofit/>
          </a:bodyPr>
          <a:lstStyle/>
          <a:p>
            <a:pPr algn="ctr"/>
            <a:r>
              <a:rPr kumimoji="0" lang="ru-RU"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ОБЩИЙ ПЕРЕЧЕНЬ И ХАРАКТЕРИСТИКА ОБОБЩЁННЫХ ТРУДОВЫХ ФУНКЦИЙ ДЛЯ </a:t>
            </a:r>
            <a:r>
              <a:rPr lang="ru-RU" b="1" dirty="0">
                <a:solidFill>
                  <a:srgbClr val="C00000"/>
                </a:solidFill>
                <a:latin typeface="Arial" pitchFamily="34" charset="0"/>
                <a:cs typeface="Arial" pitchFamily="34" charset="0"/>
              </a:rPr>
              <a:t>ДЛЯ ПРОФЕССИОНАЛЬНОГО СТАНДАРТА</a:t>
            </a:r>
          </a:p>
          <a:p>
            <a:pPr algn="ctr"/>
            <a:r>
              <a:rPr lang="ru-RU" b="1" dirty="0">
                <a:solidFill>
                  <a:srgbClr val="C00000"/>
                </a:solidFill>
                <a:latin typeface="Arial" pitchFamily="34" charset="0"/>
                <a:cs typeface="Arial" pitchFamily="34" charset="0"/>
              </a:rPr>
              <a:t> специалиста в области лечебного дела (ФЕЛЬДШЕР) </a:t>
            </a:r>
          </a:p>
        </p:txBody>
      </p:sp>
      <p:graphicFrame>
        <p:nvGraphicFramePr>
          <p:cNvPr id="48" name="Объект 3"/>
          <p:cNvGraphicFramePr>
            <a:graphicFrameLocks/>
          </p:cNvGraphicFramePr>
          <p:nvPr>
            <p:extLst>
              <p:ext uri="{D42A27DB-BD31-4B8C-83A1-F6EECF244321}">
                <p14:modId xmlns:p14="http://schemas.microsoft.com/office/powerpoint/2010/main" val="3387597909"/>
              </p:ext>
            </p:extLst>
          </p:nvPr>
        </p:nvGraphicFramePr>
        <p:xfrm>
          <a:off x="1000099" y="1344944"/>
          <a:ext cx="7686701" cy="4084319"/>
        </p:xfrm>
        <a:graphic>
          <a:graphicData uri="http://schemas.openxmlformats.org/drawingml/2006/table">
            <a:tbl>
              <a:tblPr firstRow="1" bandRow="1">
                <a:tableStyleId>{5C22544A-7EE6-4342-B048-85BDC9FD1C3A}</a:tableStyleId>
              </a:tblPr>
              <a:tblGrid>
                <a:gridCol w="682239"/>
                <a:gridCol w="1815958"/>
                <a:gridCol w="2216712"/>
                <a:gridCol w="1285884"/>
                <a:gridCol w="1685908"/>
              </a:tblGrid>
              <a:tr h="370840">
                <a:tc>
                  <a:txBody>
                    <a:bodyPr/>
                    <a:lstStyle/>
                    <a:p>
                      <a:pPr algn="ctr"/>
                      <a:r>
                        <a:rPr lang="ru-RU" sz="1600" b="0" i="0" u="none" strike="noStrike" kern="1200" baseline="0" dirty="0" smtClean="0">
                          <a:solidFill>
                            <a:schemeClr val="lt1"/>
                          </a:solidFill>
                          <a:latin typeface="Arial" pitchFamily="34" charset="0"/>
                          <a:ea typeface="+mn-ea"/>
                          <a:cs typeface="Arial" pitchFamily="34" charset="0"/>
                        </a:rPr>
                        <a:t>Код</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600" b="0" i="0" u="none" strike="noStrike" kern="1200" baseline="0" dirty="0" smtClean="0">
                          <a:solidFill>
                            <a:schemeClr val="lt1"/>
                          </a:solidFill>
                          <a:latin typeface="Arial" pitchFamily="34" charset="0"/>
                          <a:ea typeface="+mn-ea"/>
                          <a:cs typeface="Arial" pitchFamily="34" charset="0"/>
                        </a:rPr>
                        <a:t>Обобщённая</a:t>
                      </a:r>
                    </a:p>
                    <a:p>
                      <a:pPr algn="ctr"/>
                      <a:r>
                        <a:rPr lang="ru-RU" sz="1600" b="0" i="0" u="none" strike="noStrike" kern="1200" baseline="0" dirty="0" smtClean="0">
                          <a:solidFill>
                            <a:schemeClr val="lt1"/>
                          </a:solidFill>
                          <a:latin typeface="Arial" pitchFamily="34" charset="0"/>
                          <a:ea typeface="+mn-ea"/>
                          <a:cs typeface="Arial" pitchFamily="34" charset="0"/>
                        </a:rPr>
                        <a:t>трудовая функция</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600" b="0" i="0" u="none" strike="noStrike" kern="1200" baseline="0" dirty="0" smtClean="0">
                          <a:solidFill>
                            <a:schemeClr val="lt1"/>
                          </a:solidFill>
                          <a:latin typeface="Arial" pitchFamily="34" charset="0"/>
                          <a:ea typeface="+mn-ea"/>
                          <a:cs typeface="Arial" pitchFamily="34" charset="0"/>
                        </a:rPr>
                        <a:t>Возможные</a:t>
                      </a:r>
                    </a:p>
                    <a:p>
                      <a:pPr algn="ctr"/>
                      <a:r>
                        <a:rPr lang="ru-RU" sz="1600" b="0" i="0" u="none" strike="noStrike" kern="1200" baseline="0" dirty="0" smtClean="0">
                          <a:solidFill>
                            <a:schemeClr val="lt1"/>
                          </a:solidFill>
                          <a:latin typeface="Arial" pitchFamily="34" charset="0"/>
                          <a:ea typeface="+mn-ea"/>
                          <a:cs typeface="Arial" pitchFamily="34" charset="0"/>
                        </a:rPr>
                        <a:t>наименования</a:t>
                      </a:r>
                    </a:p>
                    <a:p>
                      <a:pPr algn="ctr"/>
                      <a:r>
                        <a:rPr lang="ru-RU" sz="1600" b="0" i="0" u="none" strike="noStrike" kern="1200" baseline="0" dirty="0" smtClean="0">
                          <a:solidFill>
                            <a:schemeClr val="lt1"/>
                          </a:solidFill>
                          <a:latin typeface="Arial" pitchFamily="34" charset="0"/>
                          <a:ea typeface="+mn-ea"/>
                          <a:cs typeface="Arial" pitchFamily="34" charset="0"/>
                        </a:rPr>
                        <a:t>должностей</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600" b="0" i="0" u="none" strike="noStrike" kern="1200" baseline="0" dirty="0" err="1" smtClean="0">
                          <a:solidFill>
                            <a:schemeClr val="lt1"/>
                          </a:solidFill>
                          <a:latin typeface="Arial" pitchFamily="34" charset="0"/>
                          <a:ea typeface="+mn-ea"/>
                          <a:cs typeface="Arial" pitchFamily="34" charset="0"/>
                        </a:rPr>
                        <a:t>Квалифика</a:t>
                      </a:r>
                      <a:endParaRPr lang="ru-RU" sz="1600" b="0" i="0" u="none" strike="noStrike" kern="1200" baseline="0" dirty="0" smtClean="0">
                        <a:solidFill>
                          <a:schemeClr val="lt1"/>
                        </a:solidFill>
                        <a:latin typeface="Arial" pitchFamily="34" charset="0"/>
                        <a:ea typeface="+mn-ea"/>
                        <a:cs typeface="Arial" pitchFamily="34" charset="0"/>
                      </a:endParaRPr>
                    </a:p>
                    <a:p>
                      <a:pPr algn="ctr"/>
                      <a:r>
                        <a:rPr lang="ru-RU" sz="1600" b="0" i="0" u="none" strike="noStrike" kern="1200" baseline="0" dirty="0" err="1" smtClean="0">
                          <a:solidFill>
                            <a:schemeClr val="lt1"/>
                          </a:solidFill>
                          <a:latin typeface="Arial" pitchFamily="34" charset="0"/>
                          <a:ea typeface="+mn-ea"/>
                          <a:cs typeface="Arial" pitchFamily="34" charset="0"/>
                        </a:rPr>
                        <a:t>ционный</a:t>
                      </a:r>
                      <a:endParaRPr lang="ru-RU" sz="1600" b="0" i="0" u="none" strike="noStrike" kern="1200" baseline="0" dirty="0" smtClean="0">
                        <a:solidFill>
                          <a:schemeClr val="lt1"/>
                        </a:solidFill>
                        <a:latin typeface="Arial" pitchFamily="34" charset="0"/>
                        <a:ea typeface="+mn-ea"/>
                        <a:cs typeface="Arial" pitchFamily="34" charset="0"/>
                      </a:endParaRPr>
                    </a:p>
                    <a:p>
                      <a:pPr algn="ctr"/>
                      <a:r>
                        <a:rPr lang="ru-RU" sz="1600" b="0" i="0" u="none" strike="noStrike" kern="1200" baseline="0" dirty="0" smtClean="0">
                          <a:solidFill>
                            <a:schemeClr val="lt1"/>
                          </a:solidFill>
                          <a:latin typeface="Arial" pitchFamily="34" charset="0"/>
                          <a:ea typeface="+mn-ea"/>
                          <a:cs typeface="Arial" pitchFamily="34" charset="0"/>
                        </a:rPr>
                        <a:t>уровень</a:t>
                      </a:r>
                    </a:p>
                    <a:p>
                      <a:pPr algn="ctr"/>
                      <a:r>
                        <a:rPr lang="ru-RU" sz="1600" b="0" i="0" u="none" strike="noStrike" kern="1200" baseline="0" dirty="0" smtClean="0">
                          <a:solidFill>
                            <a:schemeClr val="lt1"/>
                          </a:solidFill>
                          <a:latin typeface="Arial" pitchFamily="34" charset="0"/>
                          <a:ea typeface="+mn-ea"/>
                          <a:cs typeface="Arial" pitchFamily="34" charset="0"/>
                        </a:rPr>
                        <a:t>(КУ)</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algn="ctr"/>
                      <a:r>
                        <a:rPr lang="ru-RU" sz="1600" b="0" i="0" u="none" strike="noStrike" kern="1200" baseline="0" dirty="0" smtClean="0">
                          <a:solidFill>
                            <a:schemeClr val="lt1"/>
                          </a:solidFill>
                          <a:latin typeface="Arial" pitchFamily="34" charset="0"/>
                          <a:ea typeface="+mn-ea"/>
                          <a:cs typeface="Arial" pitchFamily="34" charset="0"/>
                        </a:rPr>
                        <a:t>Уровень образования</a:t>
                      </a:r>
                    </a:p>
                    <a:p>
                      <a:pPr algn="ctr"/>
                      <a:r>
                        <a:rPr lang="ru-RU" sz="1600" b="0" i="0" u="none" strike="noStrike" kern="1200" baseline="0" dirty="0" smtClean="0">
                          <a:solidFill>
                            <a:schemeClr val="lt1"/>
                          </a:solidFill>
                          <a:latin typeface="Arial" pitchFamily="34" charset="0"/>
                          <a:ea typeface="+mn-ea"/>
                          <a:cs typeface="Arial" pitchFamily="34" charset="0"/>
                        </a:rPr>
                        <a:t>по специальности</a:t>
                      </a:r>
                    </a:p>
                    <a:p>
                      <a:pPr algn="ctr"/>
                      <a:r>
                        <a:rPr lang="ru-RU" sz="1600" b="0" i="0" u="none" strike="noStrike" kern="1200" baseline="0" dirty="0" smtClean="0">
                          <a:solidFill>
                            <a:schemeClr val="lt1"/>
                          </a:solidFill>
                          <a:latin typeface="Arial" pitchFamily="34" charset="0"/>
                          <a:ea typeface="+mn-ea"/>
                          <a:cs typeface="Arial" pitchFamily="34" charset="0"/>
                        </a:rPr>
                        <a:t>«Лечебное дело»</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r>
              <a:tr h="370840">
                <a:tc>
                  <a:txBody>
                    <a:bodyPr/>
                    <a:lstStyle/>
                    <a:p>
                      <a:r>
                        <a:rPr lang="ru-RU" sz="1600" dirty="0" smtClean="0">
                          <a:latin typeface="Arial" pitchFamily="34" charset="0"/>
                          <a:cs typeface="Arial" pitchFamily="34" charset="0"/>
                        </a:rPr>
                        <a:t>Д</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600" kern="1200" dirty="0" smtClean="0">
                          <a:solidFill>
                            <a:schemeClr val="dk1"/>
                          </a:solidFill>
                          <a:effectLst/>
                          <a:latin typeface="Arial" pitchFamily="34" charset="0"/>
                          <a:ea typeface="+mn-ea"/>
                          <a:cs typeface="Arial" pitchFamily="34" charset="0"/>
                        </a:rPr>
                        <a:t>Организация деятельности медицинского персонала среднего звена  структурного подразделения медицинской организации</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ru-RU" sz="1600" b="0" i="0" u="none" strike="noStrike" kern="1200" baseline="0" dirty="0" smtClean="0">
                          <a:solidFill>
                            <a:schemeClr val="dk1"/>
                          </a:solidFill>
                          <a:latin typeface="Arial" pitchFamily="34" charset="0"/>
                          <a:ea typeface="+mn-ea"/>
                          <a:cs typeface="Arial" pitchFamily="34" charset="0"/>
                        </a:rPr>
                        <a:t>Старший фельдшер</a:t>
                      </a:r>
                    </a:p>
                    <a:p>
                      <a:r>
                        <a:rPr lang="ru-RU" sz="1600" b="0" i="0" u="none" strike="noStrike" kern="1200" baseline="0" dirty="0" smtClean="0">
                          <a:solidFill>
                            <a:schemeClr val="dk1"/>
                          </a:solidFill>
                          <a:latin typeface="Arial" pitchFamily="34" charset="0"/>
                          <a:ea typeface="+mn-ea"/>
                          <a:cs typeface="Arial" pitchFamily="34" charset="0"/>
                        </a:rPr>
                        <a:t>Заведующий фельдшерско-</a:t>
                      </a:r>
                    </a:p>
                    <a:p>
                      <a:r>
                        <a:rPr lang="ru-RU" sz="1600" b="0" i="0" u="none" strike="noStrike" kern="1200" baseline="0" dirty="0" smtClean="0">
                          <a:solidFill>
                            <a:schemeClr val="dk1"/>
                          </a:solidFill>
                          <a:latin typeface="Arial" pitchFamily="34" charset="0"/>
                          <a:ea typeface="+mn-ea"/>
                          <a:cs typeface="Arial" pitchFamily="34" charset="0"/>
                        </a:rPr>
                        <a:t>акушерским</a:t>
                      </a:r>
                    </a:p>
                    <a:p>
                      <a:r>
                        <a:rPr lang="ru-RU" sz="1600" b="0" i="0" u="none" strike="noStrike" kern="1200" baseline="0" dirty="0" smtClean="0">
                          <a:solidFill>
                            <a:schemeClr val="dk1"/>
                          </a:solidFill>
                          <a:latin typeface="Arial" pitchFamily="34" charset="0"/>
                          <a:ea typeface="+mn-ea"/>
                          <a:cs typeface="Arial" pitchFamily="34" charset="0"/>
                        </a:rPr>
                        <a:t>пунктом - фельдшер</a:t>
                      </a:r>
                    </a:p>
                    <a:p>
                      <a:r>
                        <a:rPr lang="ru-RU" sz="1600" b="0" i="0" u="none" strike="noStrike" kern="1200" baseline="0" dirty="0" smtClean="0">
                          <a:solidFill>
                            <a:schemeClr val="dk1"/>
                          </a:solidFill>
                          <a:latin typeface="Arial" pitchFamily="34" charset="0"/>
                          <a:ea typeface="+mn-ea"/>
                          <a:cs typeface="Arial" pitchFamily="34" charset="0"/>
                        </a:rPr>
                        <a:t>Заведующий</a:t>
                      </a:r>
                    </a:p>
                    <a:p>
                      <a:r>
                        <a:rPr lang="ru-RU" sz="1600" b="0" i="0" u="none" strike="noStrike" kern="1200" baseline="0" dirty="0" smtClean="0">
                          <a:solidFill>
                            <a:schemeClr val="dk1"/>
                          </a:solidFill>
                          <a:latin typeface="Arial" pitchFamily="34" charset="0"/>
                          <a:ea typeface="+mn-ea"/>
                          <a:cs typeface="Arial" pitchFamily="34" charset="0"/>
                        </a:rPr>
                        <a:t>здравпунктом - фельдшер</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ru-RU" sz="1600" dirty="0" smtClean="0">
                          <a:latin typeface="Arial" pitchFamily="34" charset="0"/>
                          <a:cs typeface="Arial" pitchFamily="34" charset="0"/>
                        </a:rPr>
                        <a:t>6</a:t>
                      </a:r>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a:endParaRPr lang="ru-RU" sz="1600" b="0" i="0" u="none" strike="noStrike" kern="1200" baseline="0" dirty="0" smtClean="0">
                        <a:solidFill>
                          <a:schemeClr val="dk1"/>
                        </a:solidFill>
                        <a:latin typeface="Arial" pitchFamily="34" charset="0"/>
                        <a:ea typeface="+mn-ea"/>
                        <a:cs typeface="Arial" pitchFamily="34" charset="0"/>
                      </a:endParaRPr>
                    </a:p>
                    <a:p>
                      <a:pPr algn="l"/>
                      <a:r>
                        <a:rPr lang="ru-RU" sz="1600" b="0" i="0" u="none" strike="noStrike" kern="1200" baseline="0" dirty="0" smtClean="0">
                          <a:solidFill>
                            <a:schemeClr val="dk1"/>
                          </a:solidFill>
                          <a:latin typeface="Arial" pitchFamily="34" charset="0"/>
                          <a:ea typeface="+mn-ea"/>
                          <a:cs typeface="Arial" pitchFamily="34" charset="0"/>
                        </a:rPr>
                        <a:t>СПО по специальности «Лечебное дело»</a:t>
                      </a:r>
                    </a:p>
                    <a:p>
                      <a:pPr algn="l"/>
                      <a:endParaRPr lang="ru-RU" sz="1600" b="0" i="0" u="none" strike="noStrike" kern="1200" baseline="0" dirty="0" smtClean="0">
                        <a:solidFill>
                          <a:schemeClr val="dk1"/>
                        </a:solidFill>
                        <a:latin typeface="Arial" pitchFamily="34" charset="0"/>
                        <a:ea typeface="+mn-ea"/>
                        <a:cs typeface="Arial" pitchFamily="34" charset="0"/>
                      </a:endParaRPr>
                    </a:p>
                    <a:p>
                      <a:pPr algn="l"/>
                      <a:r>
                        <a:rPr lang="ru-RU" sz="1600" b="0" i="0" u="none" strike="noStrike" kern="1200" baseline="0" dirty="0" smtClean="0">
                          <a:solidFill>
                            <a:schemeClr val="dk1"/>
                          </a:solidFill>
                          <a:latin typeface="Arial" pitchFamily="34" charset="0"/>
                          <a:ea typeface="+mn-ea"/>
                          <a:cs typeface="Arial" pitchFamily="34" charset="0"/>
                        </a:rPr>
                        <a:t>Повышение квалификации</a:t>
                      </a:r>
                    </a:p>
                    <a:p>
                      <a:pPr algn="l"/>
                      <a:r>
                        <a:rPr lang="ru-RU" sz="1600" b="0" i="0" u="none" strike="noStrike" kern="1200" baseline="0" dirty="0" smtClean="0">
                          <a:solidFill>
                            <a:schemeClr val="dk1"/>
                          </a:solidFill>
                          <a:latin typeface="Arial" pitchFamily="34" charset="0"/>
                          <a:ea typeface="+mn-ea"/>
                          <a:cs typeface="Arial" pitchFamily="34" charset="0"/>
                        </a:rPr>
                        <a:t>1 раз в 5 лет</a:t>
                      </a:r>
                    </a:p>
                    <a:p>
                      <a:pPr algn="l"/>
                      <a:endParaRPr lang="ru-RU" sz="1600" dirty="0">
                        <a:latin typeface="Arial" pitchFamily="34" charset="0"/>
                        <a:cs typeface="Arial"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826417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3719</TotalTime>
  <Words>2222</Words>
  <Application>Microsoft Office PowerPoint</Application>
  <PresentationFormat>Экран (4:3)</PresentationFormat>
  <Paragraphs>375</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Наталья Сенько</dc:creator>
  <cp:lastModifiedBy>Arina</cp:lastModifiedBy>
  <cp:revision>365</cp:revision>
  <cp:lastPrinted>2014-02-24T09:41:42Z</cp:lastPrinted>
  <dcterms:created xsi:type="dcterms:W3CDTF">2014-02-24T08:07:56Z</dcterms:created>
  <dcterms:modified xsi:type="dcterms:W3CDTF">2017-06-13T12:53:16Z</dcterms:modified>
</cp:coreProperties>
</file>