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7" r:id="rId1"/>
    <p:sldMasterId id="2147484110" r:id="rId2"/>
  </p:sldMasterIdLst>
  <p:notesMasterIdLst>
    <p:notesMasterId r:id="rId26"/>
  </p:notesMasterIdLst>
  <p:sldIdLst>
    <p:sldId id="261" r:id="rId3"/>
    <p:sldId id="448" r:id="rId4"/>
    <p:sldId id="398" r:id="rId5"/>
    <p:sldId id="406" r:id="rId6"/>
    <p:sldId id="451" r:id="rId7"/>
    <p:sldId id="374" r:id="rId8"/>
    <p:sldId id="375" r:id="rId9"/>
    <p:sldId id="447" r:id="rId10"/>
    <p:sldId id="445" r:id="rId11"/>
    <p:sldId id="393" r:id="rId12"/>
    <p:sldId id="369" r:id="rId13"/>
    <p:sldId id="334" r:id="rId14"/>
    <p:sldId id="426" r:id="rId15"/>
    <p:sldId id="427" r:id="rId16"/>
    <p:sldId id="429" r:id="rId17"/>
    <p:sldId id="339" r:id="rId18"/>
    <p:sldId id="428" r:id="rId19"/>
    <p:sldId id="411" r:id="rId20"/>
    <p:sldId id="412" r:id="rId21"/>
    <p:sldId id="449" r:id="rId22"/>
    <p:sldId id="450" r:id="rId23"/>
    <p:sldId id="441" r:id="rId24"/>
    <p:sldId id="439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31E0F"/>
    <a:srgbClr val="FFFF0B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3" autoAdjust="0"/>
    <p:restoredTop sz="95249" autoAdjust="0"/>
  </p:normalViewPr>
  <p:slideViewPr>
    <p:cSldViewPr>
      <p:cViewPr>
        <p:scale>
          <a:sx n="95" d="100"/>
          <a:sy n="95" d="100"/>
        </p:scale>
        <p:origin x="-84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675441305131062E-2"/>
          <c:y val="0.23147540585204632"/>
          <c:w val="0.8996905717667647"/>
          <c:h val="0.58413847574608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1987-1999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84</c:v>
                </c:pt>
                <c:pt idx="1">
                  <c:v>5231</c:v>
                </c:pt>
                <c:pt idx="2">
                  <c:v>9047</c:v>
                </c:pt>
                <c:pt idx="3">
                  <c:v>3804</c:v>
                </c:pt>
                <c:pt idx="4">
                  <c:v>2611</c:v>
                </c:pt>
                <c:pt idx="5">
                  <c:v>2385</c:v>
                </c:pt>
                <c:pt idx="6">
                  <c:v>2296</c:v>
                </c:pt>
                <c:pt idx="7">
                  <c:v>2808</c:v>
                </c:pt>
                <c:pt idx="8">
                  <c:v>3155</c:v>
                </c:pt>
                <c:pt idx="9">
                  <c:v>3837</c:v>
                </c:pt>
                <c:pt idx="10">
                  <c:v>4023</c:v>
                </c:pt>
                <c:pt idx="11">
                  <c:v>3344</c:v>
                </c:pt>
                <c:pt idx="12">
                  <c:v>3790</c:v>
                </c:pt>
                <c:pt idx="13">
                  <c:v>3482</c:v>
                </c:pt>
                <c:pt idx="14">
                  <c:v>3573</c:v>
                </c:pt>
                <c:pt idx="15">
                  <c:v>3618</c:v>
                </c:pt>
                <c:pt idx="16">
                  <c:v>3351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1987-1999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1987-1999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172288"/>
        <c:axId val="36967552"/>
      </c:barChart>
      <c:catAx>
        <c:axId val="3417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967552"/>
        <c:crosses val="autoZero"/>
        <c:auto val="1"/>
        <c:lblAlgn val="ctr"/>
        <c:lblOffset val="100"/>
        <c:noMultiLvlLbl val="0"/>
      </c:catAx>
      <c:valAx>
        <c:axId val="3696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17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половой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37.800000000000004</c:v>
                </c:pt>
                <c:pt idx="1">
                  <c:v>37.9</c:v>
                </c:pt>
                <c:pt idx="2">
                  <c:v>39.200000000000003</c:v>
                </c:pt>
                <c:pt idx="3">
                  <c:v>33</c:v>
                </c:pt>
                <c:pt idx="4">
                  <c:v>37.700000000000003</c:v>
                </c:pt>
                <c:pt idx="5">
                  <c:v>45.6</c:v>
                </c:pt>
                <c:pt idx="6">
                  <c:v>44.7</c:v>
                </c:pt>
                <c:pt idx="7">
                  <c:v>60.5</c:v>
                </c:pt>
                <c:pt idx="8">
                  <c:v>69</c:v>
                </c:pt>
                <c:pt idx="9">
                  <c:v>62.8</c:v>
                </c:pt>
                <c:pt idx="10">
                  <c:v>67.099999999999994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парентеральный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60.4</c:v>
                </c:pt>
                <c:pt idx="1">
                  <c:v>60</c:v>
                </c:pt>
                <c:pt idx="2">
                  <c:v>59</c:v>
                </c:pt>
                <c:pt idx="3">
                  <c:v>64.7</c:v>
                </c:pt>
                <c:pt idx="4">
                  <c:v>59.8</c:v>
                </c:pt>
                <c:pt idx="5">
                  <c:v>52.4</c:v>
                </c:pt>
                <c:pt idx="6">
                  <c:v>53.7</c:v>
                </c:pt>
                <c:pt idx="7">
                  <c:v>37.6</c:v>
                </c:pt>
                <c:pt idx="8">
                  <c:v>28.8</c:v>
                </c:pt>
                <c:pt idx="9">
                  <c:v>35.300000000000004</c:v>
                </c:pt>
                <c:pt idx="10">
                  <c:v>29.7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300096"/>
        <c:axId val="37301632"/>
      </c:barChart>
      <c:catAx>
        <c:axId val="3730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301632"/>
        <c:crosses val="autoZero"/>
        <c:auto val="1"/>
        <c:lblAlgn val="ctr"/>
        <c:lblOffset val="100"/>
        <c:noMultiLvlLbl val="0"/>
      </c:catAx>
      <c:valAx>
        <c:axId val="3730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30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до 14 лет</c:v>
                </c:pt>
                <c:pt idx="1">
                  <c:v>15-20 лет</c:v>
                </c:pt>
                <c:pt idx="2">
                  <c:v>21-25 лет</c:v>
                </c:pt>
                <c:pt idx="3">
                  <c:v>26-30 лет</c:v>
                </c:pt>
                <c:pt idx="4">
                  <c:v>31-35 лет</c:v>
                </c:pt>
                <c:pt idx="5">
                  <c:v>36-40 лет</c:v>
                </c:pt>
                <c:pt idx="6">
                  <c:v>старше 40 лет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34</c:v>
                </c:pt>
                <c:pt idx="1">
                  <c:v>39</c:v>
                </c:pt>
                <c:pt idx="2">
                  <c:v>160</c:v>
                </c:pt>
                <c:pt idx="3">
                  <c:v>416</c:v>
                </c:pt>
                <c:pt idx="4">
                  <c:v>459</c:v>
                </c:pt>
                <c:pt idx="5">
                  <c:v>388</c:v>
                </c:pt>
                <c:pt idx="6">
                  <c:v>495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до 14 лет</c:v>
                </c:pt>
                <c:pt idx="1">
                  <c:v>15-20 лет</c:v>
                </c:pt>
                <c:pt idx="2">
                  <c:v>21-25 лет</c:v>
                </c:pt>
                <c:pt idx="3">
                  <c:v>26-30 лет</c:v>
                </c:pt>
                <c:pt idx="4">
                  <c:v>31-35 лет</c:v>
                </c:pt>
                <c:pt idx="5">
                  <c:v>36-40 лет</c:v>
                </c:pt>
                <c:pt idx="6">
                  <c:v>старше 40 лет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18</c:v>
                </c:pt>
                <c:pt idx="1">
                  <c:v>39</c:v>
                </c:pt>
                <c:pt idx="2">
                  <c:v>143</c:v>
                </c:pt>
                <c:pt idx="3">
                  <c:v>289</c:v>
                </c:pt>
                <c:pt idx="4">
                  <c:v>298</c:v>
                </c:pt>
                <c:pt idx="5">
                  <c:v>228</c:v>
                </c:pt>
                <c:pt idx="6">
                  <c:v>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386496"/>
        <c:axId val="37392384"/>
      </c:barChart>
      <c:catAx>
        <c:axId val="3738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392384"/>
        <c:crosses val="autoZero"/>
        <c:auto val="1"/>
        <c:lblAlgn val="ctr"/>
        <c:lblOffset val="100"/>
        <c:noMultiLvlLbl val="0"/>
      </c:catAx>
      <c:valAx>
        <c:axId val="3739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38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1E185B2-1C58-46BB-B274-71776FCFB900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B5A886D-61BD-483D-BED1-42000F0D24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7991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5A886D-61BD-483D-BED1-42000F0D2406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974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A89BD-DD7F-4096-B9DB-83C68547AE7B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1C2D7-0E70-4CF0-979A-F4B36A239B2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45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58934-CBF1-4202-98B2-E7F14040DAD9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C44A2-4FE5-49A1-92D7-EDF3817C78D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927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E8619-BC5D-444A-8D58-2A1B23DB0025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5BAE6-3980-4736-A561-82F048958D5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047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2724139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A89BD-DD7F-4096-B9DB-83C68547AE7B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1C2D7-0E70-4CF0-979A-F4B36A239B2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767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C9EA12-6CA4-40E7-861F-D56309678D1E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F2E82-2423-4BED-9DDD-63AF33F9C3D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313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44981-B9FE-4B0C-B788-C5B98455C42F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FBA35-335E-4FD5-8B83-549ACB4D493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6255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9C3E1-4179-4FB3-AE50-7A57B946E0E0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F0067-F31A-470D-81D2-D13E9C64599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8104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B27D37-39D9-499B-99CB-50EF5C46A600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23665-B0BF-4A61-B152-51FB4FDCA0A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5464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D6DB8-FD07-4B3B-94EC-11E484EB0726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660D9-E961-4552-9DE3-5694E7C0539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4217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5DBB2A-D1E1-461A-8094-94657612F989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4A353-68B8-4FBE-BF2C-25D24012D94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610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C9EA12-6CA4-40E7-861F-D56309678D1E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F2E82-2423-4BED-9DDD-63AF33F9C3D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9763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D8300-E156-475C-9B98-2E4529CB87CB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0BBF2-107B-474A-A588-B0975E7DFAB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0842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BDBA4C-74C7-4895-907A-22F3190B781E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C30A9-1AF2-44C3-873E-91B9CE2345A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0220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031C3-EB06-4706-B00D-9E01147FC6D0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84668-8B51-4D4C-AA37-A80D3C60A4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088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031C3-EB06-4706-B00D-9E01147FC6D0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84668-8B51-4D4C-AA37-A80D3C60A4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1665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031C3-EB06-4706-B00D-9E01147FC6D0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84668-8B51-4D4C-AA37-A80D3C60A4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3533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031C3-EB06-4706-B00D-9E01147FC6D0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84668-8B51-4D4C-AA37-A80D3C60A4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237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031C3-EB06-4706-B00D-9E01147FC6D0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84668-8B51-4D4C-AA37-A80D3C60A4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243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58934-CBF1-4202-98B2-E7F14040DAD9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C44A2-4FE5-49A1-92D7-EDF3817C78D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0256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E8619-BC5D-444A-8D58-2A1B23DB0025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5BAE6-3980-4736-A561-82F048958D5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9342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7142138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44981-B9FE-4B0C-B788-C5B98455C42F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FBA35-335E-4FD5-8B83-549ACB4D493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771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9C3E1-4179-4FB3-AE50-7A57B946E0E0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F0067-F31A-470D-81D2-D13E9C64599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270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B27D37-39D9-499B-99CB-50EF5C46A600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23665-B0BF-4A61-B152-51FB4FDCA0A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D6DB8-FD07-4B3B-94EC-11E484EB0726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660D9-E961-4552-9DE3-5694E7C0539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7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5DBB2A-D1E1-461A-8094-94657612F989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4A353-68B8-4FBE-BF2C-25D24012D94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035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D8300-E156-475C-9B98-2E4529CB87CB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0BBF2-107B-474A-A588-B0975E7DFAB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037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BDBA4C-74C7-4895-907A-22F3190B781E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C30A9-1AF2-44C3-873E-91B9CE2345A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094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FAF031C3-EB06-4706-B00D-9E01147FC6D0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D84668-8B51-4D4C-AA37-A80D3C60A4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853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F031C3-EB06-4706-B00D-9E01147FC6D0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3D84668-8B51-4D4C-AA37-A80D3C60A4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377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  <p:sldLayoutId id="2147484124" r:id="rId14"/>
    <p:sldLayoutId id="2147484125" r:id="rId15"/>
    <p:sldLayoutId id="2147484126" r:id="rId16"/>
    <p:sldLayoutId id="21474841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1042988" y="1268413"/>
            <a:ext cx="7416800" cy="1265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4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47" name="Заголовок 3"/>
          <p:cNvSpPr>
            <a:spLocks noGrp="1"/>
          </p:cNvSpPr>
          <p:nvPr>
            <p:ph type="title"/>
          </p:nvPr>
        </p:nvSpPr>
        <p:spPr>
          <a:xfrm>
            <a:off x="609600" y="609600"/>
            <a:ext cx="1459582" cy="957866"/>
          </a:xfrm>
        </p:spPr>
        <p:txBody>
          <a:bodyPr>
            <a:normAutofit/>
          </a:bodyPr>
          <a:lstStyle/>
          <a:p>
            <a:pPr algn="ctr"/>
            <a:r>
              <a:rPr lang="ru-RU" altLang="ru-RU" b="1" i="1" dirty="0" smtClean="0">
                <a:latin typeface="Times New Roman" panose="02020603050405020304" pitchFamily="18" charset="0"/>
              </a:rPr>
              <a:t/>
            </a:r>
            <a:br>
              <a:rPr lang="ru-RU" altLang="ru-RU" b="1" i="1" dirty="0" smtClean="0">
                <a:latin typeface="Times New Roman" panose="02020603050405020304" pitchFamily="18" charset="0"/>
              </a:rPr>
            </a:br>
            <a:endParaRPr lang="ru-RU" altLang="ru-RU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48" name="Объект 4"/>
          <p:cNvSpPr>
            <a:spLocks noGrp="1"/>
          </p:cNvSpPr>
          <p:nvPr>
            <p:ph idx="1"/>
          </p:nvPr>
        </p:nvSpPr>
        <p:spPr>
          <a:xfrm>
            <a:off x="755577" y="2533650"/>
            <a:ext cx="6201736" cy="406370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rgbClr val="FF0000"/>
                </a:solidFill>
              </a:rPr>
              <a:t>Анализ эпидемиологической ситуации ВИЧ – инфекции в Самарской области 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ru-RU" alt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</a:p>
        </p:txBody>
      </p:sp>
      <p:pic>
        <p:nvPicPr>
          <p:cNvPr id="4098" name="Picture 2" descr="&amp;Lcy;&amp;ocy;&amp;gcy;&amp;ocy;&amp;tcy;&amp;icy;&amp;pcy; &amp;Gcy;&amp;Bcy;&amp;Ucy;&amp;Zcy; &amp;Scy;&amp;acy;&amp;mcy;&amp;acy;&amp;rcy;&amp;scy;&amp;kcy;&amp;icy;&amp;jcy; &amp;ocy;&amp;bcy;&amp;lcy;&amp;acy;&amp;scy;&amp;tcy;&amp;ncy;&amp;ocy;&amp;jcy; &amp;tscy;&amp;iecy;&amp;ncy;&amp;tcy;&amp;rcy; &amp;pcy;&amp;ocy; &amp;pcy;&amp;rcy;&amp;ocy;&amp;fcy;&amp;icy;&amp;lcy;&amp;acy;&amp;kcy;&amp;tcy;&amp;icy;&amp;kcy;&amp;iecy; &amp;icy; &amp;bcy;&amp;ocy;&amp;rcy;&amp;softcy;&amp;bcy;&amp;iecy; &amp;scy;&amp;ocy; &amp;Scy;&amp;Pcy;&amp;Icy;&amp;Dcy; &amp;icy; &amp;Icy;&amp;Z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" y="0"/>
            <a:ext cx="7779033" cy="245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20688"/>
            <a:ext cx="6698705" cy="130971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выявления ВИЧ – инфекции </a:t>
            </a:r>
            <a:b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Самарской области  в 1987-2015 гг. (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абс.ч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43116"/>
              </p:ext>
            </p:extLst>
          </p:nvPr>
        </p:nvGraphicFramePr>
        <p:xfrm>
          <a:off x="355852" y="1944518"/>
          <a:ext cx="7772400" cy="3682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272733"/>
            <a:ext cx="8571719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02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859" y="1"/>
            <a:ext cx="8097589" cy="1257836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Пораженность и заболеваемость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ВИЧ-инфекцией населения Самарской области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(на 100 000 населения) на 01.10.2016 г.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sz="quarter" idx="10"/>
          </p:nvPr>
        </p:nvSpPr>
        <p:spPr>
          <a:xfrm>
            <a:off x="107950" y="1412875"/>
            <a:ext cx="3959225" cy="3200876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FF9900"/>
              </a:buCl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г. Тольятти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1881,6      </a:t>
            </a:r>
          </a:p>
          <a:p>
            <a:pPr marL="53975" indent="0" eaLnBrk="1" hangingPunct="1">
              <a:lnSpc>
                <a:spcPct val="100000"/>
              </a:lnSpc>
              <a:spcBef>
                <a:spcPct val="0"/>
              </a:spcBef>
              <a:buClr>
                <a:srgbClr val="FF9900"/>
              </a:buClr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г. Жигулевск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1208,8</a:t>
            </a:r>
          </a:p>
          <a:p>
            <a:pPr marL="53975" indent="0" eaLnBrk="1" hangingPunct="1">
              <a:lnSpc>
                <a:spcPct val="100000"/>
              </a:lnSpc>
              <a:spcBef>
                <a:spcPct val="0"/>
              </a:spcBef>
              <a:buClr>
                <a:srgbClr val="FF9900"/>
              </a:buClr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г. Чапаевск   1016,8</a:t>
            </a:r>
          </a:p>
          <a:p>
            <a:pPr marL="53975" indent="0" eaLnBrk="1" hangingPunct="1">
              <a:lnSpc>
                <a:spcPct val="100000"/>
              </a:lnSpc>
              <a:spcBef>
                <a:spcPct val="0"/>
              </a:spcBef>
              <a:buClr>
                <a:srgbClr val="FF9900"/>
              </a:buClr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г. Октябрьск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943,0</a:t>
            </a:r>
          </a:p>
          <a:p>
            <a:pPr marL="53975" indent="0">
              <a:lnSpc>
                <a:spcPct val="100000"/>
              </a:lnSpc>
              <a:spcBef>
                <a:spcPct val="0"/>
              </a:spcBef>
              <a:buClr>
                <a:srgbClr val="FF9900"/>
              </a:buCl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г. Новокуйбышевск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1201,3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975" indent="0">
              <a:lnSpc>
                <a:spcPct val="100000"/>
              </a:lnSpc>
              <a:spcBef>
                <a:spcPct val="0"/>
              </a:spcBef>
              <a:buClr>
                <a:srgbClr val="FF9900"/>
              </a:buCl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г.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Самара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1137,3</a:t>
            </a:r>
          </a:p>
          <a:p>
            <a:pPr marL="396875" indent="-342900" eaLnBrk="1" hangingPunct="1">
              <a:lnSpc>
                <a:spcPct val="100000"/>
              </a:lnSpc>
              <a:spcBef>
                <a:spcPct val="0"/>
              </a:spcBef>
              <a:buClr>
                <a:srgbClr val="FF9900"/>
              </a:buCl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Красноярский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 1029,1</a:t>
            </a:r>
          </a:p>
          <a:p>
            <a:pPr marL="396875" indent="-342900" eaLnBrk="1" hangingPunct="1">
              <a:lnSpc>
                <a:spcPct val="100000"/>
              </a:lnSpc>
              <a:spcBef>
                <a:spcPct val="0"/>
              </a:spcBef>
              <a:buClr>
                <a:srgbClr val="FF9900"/>
              </a:buClr>
              <a:buFontTx/>
              <a:buChar char="-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Кинельский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район 960,0</a:t>
            </a:r>
          </a:p>
          <a:p>
            <a:pPr marL="53975" indent="0" eaLnBrk="1" hangingPunct="1">
              <a:lnSpc>
                <a:spcPct val="100000"/>
              </a:lnSpc>
              <a:spcBef>
                <a:spcPct val="0"/>
              </a:spcBef>
              <a:buClr>
                <a:srgbClr val="FF9900"/>
              </a:buClr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    Ставропольский  район 739,8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FF9900"/>
              </a:buCl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    Волжский район  861,8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FF9900"/>
              </a:buCl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Елховский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- 701,5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FF9900"/>
              </a:buCl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Похвистневский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 470,0</a:t>
            </a:r>
          </a:p>
          <a:p>
            <a:pPr marL="53975" indent="0" eaLnBrk="1" hangingPunct="1">
              <a:lnSpc>
                <a:spcPct val="100000"/>
              </a:lnSpc>
              <a:spcBef>
                <a:spcPct val="0"/>
              </a:spcBef>
              <a:buClr>
                <a:srgbClr val="FF9900"/>
              </a:buClr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Безенчукский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 606,0</a:t>
            </a:r>
          </a:p>
        </p:txBody>
      </p:sp>
      <p:sp>
        <p:nvSpPr>
          <p:cNvPr id="23555" name="Текст 4"/>
          <p:cNvSpPr txBox="1">
            <a:spLocks/>
          </p:cNvSpPr>
          <p:nvPr/>
        </p:nvSpPr>
        <p:spPr bwMode="auto">
          <a:xfrm>
            <a:off x="4535996" y="5044207"/>
            <a:ext cx="3959225" cy="504825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  <a:headEnd/>
            <a:tailEnd/>
          </a:ln>
        </p:spPr>
        <p:txBody>
          <a:bodyPr lIns="182880" tIns="0" rIns="0" bIns="0" anchor="ctr">
            <a:spAutoFit/>
          </a:bodyPr>
          <a:lstStyle/>
          <a:p>
            <a:pPr algn="ctr" defTabSz="912813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Calibri" pitchFamily="34" charset="0"/>
              </a:rPr>
              <a:t>Территории с наиболее высокой заболеваемостью</a:t>
            </a:r>
            <a:endParaRPr lang="ru-RU" altLang="ru-RU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556" name="Текст 4"/>
          <p:cNvSpPr txBox="1">
            <a:spLocks/>
          </p:cNvSpPr>
          <p:nvPr/>
        </p:nvSpPr>
        <p:spPr bwMode="auto">
          <a:xfrm>
            <a:off x="251520" y="5025558"/>
            <a:ext cx="3959225" cy="833437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  <a:headEnd/>
            <a:tailEnd/>
          </a:ln>
        </p:spPr>
        <p:txBody>
          <a:bodyPr lIns="182880" tIns="0" rIns="0" bIns="0" anchor="ctr">
            <a:spAutoFit/>
          </a:bodyPr>
          <a:lstStyle/>
          <a:p>
            <a:pPr algn="ctr" defTabSz="912813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Calibri" pitchFamily="34" charset="0"/>
              </a:rPr>
              <a:t>Наиболее пораженные территории Самарской области</a:t>
            </a: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4115761" y="1257836"/>
            <a:ext cx="457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</a:rPr>
              <a:t>   г</a:t>
            </a:r>
            <a:r>
              <a:rPr lang="ru-RU" sz="2000" b="1" dirty="0">
                <a:latin typeface="Times New Roman" pitchFamily="18" charset="0"/>
              </a:rPr>
              <a:t>. Чапаевск </a:t>
            </a:r>
            <a:r>
              <a:rPr lang="ru-RU" sz="2000" b="1" dirty="0" smtClean="0">
                <a:latin typeface="Times New Roman" pitchFamily="18" charset="0"/>
              </a:rPr>
              <a:t>- 57,6</a:t>
            </a:r>
            <a:endParaRPr lang="ru-RU" sz="2000" b="1" dirty="0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</a:rPr>
              <a:t>   г</a:t>
            </a:r>
            <a:r>
              <a:rPr lang="ru-RU" sz="2000" b="1" dirty="0">
                <a:latin typeface="Times New Roman" pitchFamily="18" charset="0"/>
              </a:rPr>
              <a:t>.  Жигулевск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- 58,5</a:t>
            </a:r>
            <a:endParaRPr lang="ru-RU" sz="2000" b="1" dirty="0">
              <a:latin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</a:rPr>
              <a:t>-   г</a:t>
            </a:r>
            <a:r>
              <a:rPr lang="ru-RU" sz="2000" b="1" dirty="0">
                <a:latin typeface="Times New Roman" pitchFamily="18" charset="0"/>
              </a:rPr>
              <a:t>.  </a:t>
            </a:r>
            <a:r>
              <a:rPr lang="ru-RU" sz="2000" b="1" dirty="0" smtClean="0">
                <a:latin typeface="Times New Roman" pitchFamily="18" charset="0"/>
              </a:rPr>
              <a:t>Новокуйбышевск - 74,0 </a:t>
            </a:r>
          </a:p>
          <a:p>
            <a:r>
              <a:rPr lang="ru-RU" sz="2000" b="1" dirty="0" smtClean="0">
                <a:latin typeface="Times New Roman" pitchFamily="18" charset="0"/>
              </a:rPr>
              <a:t>-   г</a:t>
            </a:r>
            <a:r>
              <a:rPr lang="ru-RU" sz="2000" b="1" dirty="0">
                <a:latin typeface="Times New Roman" pitchFamily="18" charset="0"/>
              </a:rPr>
              <a:t>. Тольятти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- 54,0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latin typeface="Times New Roman" pitchFamily="18" charset="0"/>
              </a:rPr>
              <a:t>г</a:t>
            </a:r>
            <a:r>
              <a:rPr lang="ru-RU" sz="2000" b="1" dirty="0">
                <a:latin typeface="Times New Roman" pitchFamily="18" charset="0"/>
              </a:rPr>
              <a:t>. Самара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- 50,5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latin typeface="Times New Roman" pitchFamily="18" charset="0"/>
              </a:rPr>
              <a:t>г. Чапаевск - 57,6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</a:p>
          <a:p>
            <a:pPr marL="342900" indent="-342900">
              <a:buFontTx/>
              <a:buChar char="-"/>
            </a:pPr>
            <a:r>
              <a:rPr lang="ru-RU" sz="2000" b="1" dirty="0" err="1" smtClean="0">
                <a:latin typeface="Times New Roman" pitchFamily="18" charset="0"/>
              </a:rPr>
              <a:t>Кинельский</a:t>
            </a:r>
            <a:r>
              <a:rPr lang="ru-RU" sz="2000" b="1" dirty="0">
                <a:latin typeface="Times New Roman" pitchFamily="18" charset="0"/>
              </a:rPr>
              <a:t> район </a:t>
            </a:r>
            <a:r>
              <a:rPr lang="ru-RU" sz="2000" b="1" dirty="0" smtClean="0">
                <a:latin typeface="Times New Roman" pitchFamily="18" charset="0"/>
              </a:rPr>
              <a:t>53,4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</a:rPr>
              <a:t>л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</a:rPr>
              <a:t>Н </a:t>
            </a:r>
            <a:r>
              <a:rPr lang="ru-RU" sz="2000" b="1" dirty="0" smtClean="0">
                <a:latin typeface="Times New Roman" pitchFamily="18" charset="0"/>
              </a:rPr>
              <a:t>Волжский </a:t>
            </a:r>
            <a:r>
              <a:rPr lang="ru-RU" sz="2000" b="1" dirty="0">
                <a:latin typeface="Times New Roman" pitchFamily="18" charset="0"/>
              </a:rPr>
              <a:t>район  - </a:t>
            </a:r>
            <a:r>
              <a:rPr lang="ru-RU" sz="2000" b="1" dirty="0" smtClean="0">
                <a:latin typeface="Times New Roman" pitchFamily="18" charset="0"/>
              </a:rPr>
              <a:t>44,4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</a:rPr>
              <a:t>ский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</a:rPr>
              <a:t>    Красноярский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</a:rPr>
              <a:t>район </a:t>
            </a:r>
            <a:r>
              <a:rPr lang="ru-RU" sz="2000" b="1" dirty="0" smtClean="0">
                <a:latin typeface="Times New Roman" pitchFamily="18" charset="0"/>
              </a:rPr>
              <a:t>- 39,6</a:t>
            </a:r>
            <a:endParaRPr lang="ru-RU" sz="2000" b="1" dirty="0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</a:rPr>
              <a:t>    </a:t>
            </a:r>
            <a:r>
              <a:rPr lang="ru-RU" sz="2000" b="1" dirty="0" err="1" smtClean="0">
                <a:latin typeface="Times New Roman" pitchFamily="18" charset="0"/>
              </a:rPr>
              <a:t>Кинель</a:t>
            </a:r>
            <a:r>
              <a:rPr lang="ru-RU" sz="2000" b="1" dirty="0" smtClean="0">
                <a:latin typeface="Times New Roman" pitchFamily="18" charset="0"/>
              </a:rPr>
              <a:t>-Черкасский - 46,6</a:t>
            </a:r>
            <a:endParaRPr lang="ru-RU" sz="2000" b="1" dirty="0">
              <a:latin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165304"/>
            <a:ext cx="8568952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91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002060"/>
                </a:solidFill>
              </a:rPr>
              <a:t>ВИЧ –инфекция в Самарской области за 10 месяцев  2016 года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395536" y="1676400"/>
            <a:ext cx="8559552" cy="4456113"/>
          </a:xfrm>
        </p:spPr>
        <p:txBody>
          <a:bodyPr/>
          <a:lstStyle/>
          <a:p>
            <a:pPr eaLnBrk="1" hangingPunct="1"/>
            <a:endParaRPr lang="ru-RU" altLang="ru-RU" dirty="0" smtClean="0"/>
          </a:p>
          <a:p>
            <a:pPr marL="0" indent="0" algn="ctr" eaLnBrk="1" hangingPunct="1"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случаи ВИЧ-инфекции:</a:t>
            </a:r>
          </a:p>
          <a:p>
            <a:pPr eaLnBrk="1" hangingPunct="1"/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2670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случаев  (2663 за аналогичный период 2015 года)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3216 – 01.12.2016 (3276 за аналогичный период)</a:t>
            </a:r>
          </a:p>
          <a:p>
            <a:pPr eaLnBrk="1" hangingPunct="1"/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1741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умерли, в т. ч от ВИЧ инфекции -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718</a:t>
            </a:r>
          </a:p>
          <a:p>
            <a:pPr eaLnBrk="1" hangingPunct="1"/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613 детей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родилось от ВИЧ+ матерей</a:t>
            </a:r>
          </a:p>
          <a:p>
            <a:pPr marL="0" indent="0" eaLnBrk="1" hangingPunct="1"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(682 -01.12.2016, 43 из них взяты на учет с подтвержденным диагнозом)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132513"/>
            <a:ext cx="8571719" cy="5852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438" y="116632"/>
            <a:ext cx="7793037" cy="1462087"/>
          </a:xfrm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ВИЧ-инфицированных жителей Самарской области по путям передачи </a:t>
            </a:r>
            <a:b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ВИЧ-инфекции в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2005-2015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2160588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132513"/>
            <a:ext cx="8571719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9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ru-RU" altLang="ru-RU" sz="3200" b="1" dirty="0" smtClean="0">
                <a:solidFill>
                  <a:srgbClr val="002060"/>
                </a:solidFill>
                <a:cs typeface="Tahoma" panose="020B0604030504040204" pitchFamily="34" charset="0"/>
              </a:rPr>
              <a:t>ВИЧ-инфекция: пути передачи </a:t>
            </a:r>
            <a:r>
              <a:rPr lang="ru-RU" altLang="ru-RU" sz="2400" b="1" dirty="0" smtClean="0">
                <a:solidFill>
                  <a:srgbClr val="002060"/>
                </a:solidFill>
                <a:cs typeface="Tahoma" panose="020B0604030504040204" pitchFamily="34" charset="0"/>
              </a:rPr>
              <a:t>(по данным </a:t>
            </a:r>
            <a:r>
              <a:rPr lang="ru-RU" altLang="ru-RU" sz="2400" b="1" dirty="0" err="1" smtClean="0">
                <a:solidFill>
                  <a:srgbClr val="002060"/>
                </a:solidFill>
                <a:cs typeface="Tahoma" panose="020B0604030504040204" pitchFamily="34" charset="0"/>
              </a:rPr>
              <a:t>эпид.расследований</a:t>
            </a:r>
            <a:r>
              <a:rPr lang="ru-RU" altLang="ru-RU" sz="2400" b="1" dirty="0" smtClean="0">
                <a:solidFill>
                  <a:srgbClr val="002060"/>
                </a:solidFill>
                <a:cs typeface="Tahoma" panose="020B0604030504040204" pitchFamily="34" charset="0"/>
              </a:rPr>
              <a:t>, %)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107506" y="2132856"/>
          <a:ext cx="8568951" cy="3292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2455"/>
                <a:gridCol w="1964653"/>
                <a:gridCol w="1215618"/>
                <a:gridCol w="2016225"/>
              </a:tblGrid>
              <a:tr h="106700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Пути передачи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За все годы</a:t>
                      </a:r>
                      <a:endParaRPr lang="ru-RU" sz="20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2015</a:t>
                      </a:r>
                      <a:endParaRPr lang="ru-RU" sz="20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10 месяцев 2016</a:t>
                      </a:r>
                      <a:endParaRPr lang="ru-RU" sz="20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006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ahoma" pitchFamily="34" charset="0"/>
                          <a:cs typeface="Tahoma" pitchFamily="34" charset="0"/>
                        </a:rPr>
                        <a:t>парентеральный (ПИН)</a:t>
                      </a:r>
                      <a:endParaRPr lang="ru-RU" sz="3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ahoma" pitchFamily="34" charset="0"/>
                          <a:cs typeface="Tahoma" pitchFamily="34" charset="0"/>
                        </a:rPr>
                        <a:t>64,5</a:t>
                      </a:r>
                      <a:endParaRPr lang="ru-RU" sz="32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ahoma" pitchFamily="34" charset="0"/>
                          <a:cs typeface="Tahoma" pitchFamily="34" charset="0"/>
                        </a:rPr>
                        <a:t>38,3</a:t>
                      </a:r>
                      <a:endParaRPr lang="ru-RU" sz="32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ahoma" pitchFamily="34" charset="0"/>
                          <a:cs typeface="Tahoma" pitchFamily="34" charset="0"/>
                        </a:rPr>
                        <a:t>38,5</a:t>
                      </a:r>
                      <a:endParaRPr lang="ru-RU" sz="32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3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ahoma" pitchFamily="34" charset="0"/>
                          <a:cs typeface="Tahoma" pitchFamily="34" charset="0"/>
                        </a:rPr>
                        <a:t>половой </a:t>
                      </a:r>
                      <a:endParaRPr lang="ru-RU" sz="3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ahoma" pitchFamily="34" charset="0"/>
                          <a:cs typeface="Tahoma" pitchFamily="34" charset="0"/>
                        </a:rPr>
                        <a:t>34,2</a:t>
                      </a:r>
                      <a:endParaRPr lang="ru-RU" sz="32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  <a:endParaRPr lang="ru-RU" sz="32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ahoma" pitchFamily="34" charset="0"/>
                          <a:cs typeface="Tahoma" pitchFamily="34" charset="0"/>
                        </a:rPr>
                        <a:t>59,1</a:t>
                      </a:r>
                      <a:endParaRPr lang="ru-RU" sz="32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3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ahoma" pitchFamily="34" charset="0"/>
                          <a:cs typeface="Tahoma" pitchFamily="34" charset="0"/>
                        </a:rPr>
                        <a:t>вертикальный</a:t>
                      </a:r>
                      <a:endParaRPr lang="ru-RU" sz="3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ahoma" pitchFamily="34" charset="0"/>
                          <a:cs typeface="Tahoma" pitchFamily="34" charset="0"/>
                        </a:rPr>
                        <a:t>1,2</a:t>
                      </a:r>
                      <a:endParaRPr lang="ru-RU" sz="32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ahoma" pitchFamily="34" charset="0"/>
                          <a:cs typeface="Tahoma" pitchFamily="34" charset="0"/>
                        </a:rPr>
                        <a:t>1,5</a:t>
                      </a:r>
                      <a:endParaRPr lang="ru-RU" sz="32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ahoma" pitchFamily="34" charset="0"/>
                          <a:cs typeface="Tahoma" pitchFamily="34" charset="0"/>
                        </a:rPr>
                        <a:t>2,2</a:t>
                      </a:r>
                      <a:endParaRPr lang="ru-RU" sz="32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132513"/>
            <a:ext cx="8571719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26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ВИЧ - инфицированных жителей Самарской области по возрасту и полу в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814492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132513"/>
            <a:ext cx="8571719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57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609599" y="548680"/>
            <a:ext cx="6842721" cy="1381720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rgbClr val="002060"/>
                </a:solidFill>
                <a:cs typeface="Tahoma" panose="020B0604030504040204" pitchFamily="34" charset="0"/>
              </a:rPr>
              <a:t>Женщины и ВИЧ-инфекция: «феминизация» эпидемии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609598" y="2060848"/>
            <a:ext cx="6698705" cy="398051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01.01.2016 г. женщины составили  35,1% Участие женщин в эпидемии выросло с 19,3% в 2000 г.  до 38,9 % в 2016 г.</a:t>
            </a:r>
          </a:p>
          <a:p>
            <a:pPr eaLnBrk="1" hangingPunct="1"/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заразившихся половым путем – 71,6% женщины.</a:t>
            </a:r>
          </a:p>
          <a:p>
            <a:pPr eaLnBrk="1" hangingPunct="1"/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полового пути передачи с 39,1% в 2010 году до 60,0 % в 2015г.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132513"/>
            <a:ext cx="8571719" cy="58526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827584" y="609600"/>
            <a:ext cx="6129728" cy="587152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rgbClr val="002060"/>
                </a:solidFill>
                <a:cs typeface="Tahoma" panose="020B0604030504040204" pitchFamily="34" charset="0"/>
              </a:rPr>
              <a:t>Кумулятивно на 01.10.2016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39552" y="1691322"/>
            <a:ext cx="8415536" cy="444119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3600" b="1" dirty="0" smtClean="0">
                <a:solidFill>
                  <a:srgbClr val="FF0000"/>
                </a:solidFill>
                <a:cs typeface="Tahoma" panose="020B0604030504040204" pitchFamily="34" charset="0"/>
              </a:rPr>
              <a:t>9871  </a:t>
            </a:r>
            <a:r>
              <a:rPr lang="ru-RU" altLang="ru-RU" sz="3600" dirty="0" smtClean="0">
                <a:cs typeface="Tahoma" panose="020B0604030504040204" pitchFamily="34" charset="0"/>
              </a:rPr>
              <a:t>детей родилось от ВИЧ-инфицированных матерей </a:t>
            </a:r>
          </a:p>
          <a:p>
            <a:pPr eaLnBrk="1" hangingPunct="1"/>
            <a:r>
              <a:rPr lang="ru-RU" altLang="ru-RU" sz="3600" dirty="0" smtClean="0">
                <a:cs typeface="Tahoma" panose="020B0604030504040204" pitchFamily="34" charset="0"/>
              </a:rPr>
              <a:t>в т. ч. за 2016 год – </a:t>
            </a:r>
            <a:r>
              <a:rPr lang="ru-RU" altLang="ru-RU" sz="3600" b="1" dirty="0" smtClean="0">
                <a:solidFill>
                  <a:srgbClr val="FF0000"/>
                </a:solidFill>
                <a:cs typeface="Tahoma" panose="020B0604030504040204" pitchFamily="34" charset="0"/>
              </a:rPr>
              <a:t>613</a:t>
            </a:r>
            <a:r>
              <a:rPr lang="ru-RU" altLang="ru-RU" sz="36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;</a:t>
            </a:r>
          </a:p>
          <a:p>
            <a:pPr eaLnBrk="1" hangingPunct="1"/>
            <a:r>
              <a:rPr lang="ru-RU" altLang="ru-RU" sz="3600" b="1" dirty="0" smtClean="0">
                <a:solidFill>
                  <a:srgbClr val="FF0000"/>
                </a:solidFill>
                <a:cs typeface="Tahoma" panose="020B0604030504040204" pitchFamily="34" charset="0"/>
              </a:rPr>
              <a:t>577</a:t>
            </a:r>
            <a:r>
              <a:rPr lang="ru-RU" altLang="ru-RU" sz="3600" b="1" dirty="0" smtClean="0">
                <a:cs typeface="Tahoma" panose="020B0604030504040204" pitchFamily="34" charset="0"/>
              </a:rPr>
              <a:t> </a:t>
            </a:r>
            <a:r>
              <a:rPr lang="ru-RU" altLang="ru-RU" sz="3600" b="1" dirty="0" smtClean="0">
                <a:solidFill>
                  <a:srgbClr val="7030A0"/>
                </a:solidFill>
                <a:cs typeface="Tahoma" panose="020B0604030504040204" pitchFamily="34" charset="0"/>
              </a:rPr>
              <a:t>(586- 01.12.2016) </a:t>
            </a:r>
            <a:r>
              <a:rPr lang="ru-RU" altLang="ru-RU" sz="3600" dirty="0" smtClean="0">
                <a:cs typeface="Tahoma" panose="020B0604030504040204" pitchFamily="34" charset="0"/>
              </a:rPr>
              <a:t>детей заразились от ВИЧ-позитивных матерей (вертикальный путь);</a:t>
            </a:r>
          </a:p>
          <a:p>
            <a:pPr eaLnBrk="1" hangingPunct="1"/>
            <a:r>
              <a:rPr lang="ru-RU" altLang="ru-RU" sz="3600" b="1" dirty="0" smtClean="0">
                <a:solidFill>
                  <a:srgbClr val="FF0000"/>
                </a:solidFill>
                <a:cs typeface="Tahoma" panose="020B0604030504040204" pitchFamily="34" charset="0"/>
              </a:rPr>
              <a:t>4,9%</a:t>
            </a:r>
            <a:r>
              <a:rPr lang="ru-RU" altLang="ru-RU" sz="3600" dirty="0" smtClean="0">
                <a:cs typeface="Tahoma" panose="020B0604030504040204" pitchFamily="34" charset="0"/>
              </a:rPr>
              <a:t> - реализация вертикального пути передачи</a:t>
            </a:r>
            <a:r>
              <a:rPr lang="ru-RU" altLang="ru-RU" sz="2400" dirty="0" smtClean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132513"/>
            <a:ext cx="8571719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93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0873" y="260649"/>
            <a:ext cx="8163378" cy="7200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Эпидситуация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в РФ и Самарской области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2516" y="980729"/>
            <a:ext cx="8141734" cy="4662833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ru-RU" altLang="ru-RU" sz="24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ru-RU" altLang="ru-RU" sz="3750" b="1" dirty="0">
                <a:latin typeface="Times New Roman" panose="02020603050405020304" pitchFamily="18" charset="0"/>
              </a:rPr>
              <a:t> </a:t>
            </a:r>
            <a:r>
              <a:rPr lang="ru-RU" altLang="ru-RU" sz="4725" b="1" dirty="0">
                <a:solidFill>
                  <a:schemeClr val="tx1"/>
                </a:solidFill>
                <a:latin typeface="Times New Roman" panose="02020603050405020304" pitchFamily="18" charset="0"/>
              </a:rPr>
              <a:t>Растет число ВИЧ-инфицированных и число лиц с еще не выявленным </a:t>
            </a:r>
            <a:r>
              <a:rPr lang="ru-RU" altLang="ru-RU" sz="4725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заболеванием.</a:t>
            </a:r>
            <a:endParaRPr lang="ru-RU" altLang="ru-RU" sz="4725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</a:pPr>
            <a:r>
              <a:rPr lang="ru-RU" altLang="ru-RU" sz="4725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4725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Растет </a:t>
            </a:r>
            <a:r>
              <a:rPr lang="ru-RU" altLang="ru-RU" sz="4725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инфицированных в результате гетеросексуальных половых контактов при сохраняющейся активной передаче ВИЧ парентеральным путем при употреблении внутривенных </a:t>
            </a:r>
            <a:r>
              <a:rPr lang="ru-RU" altLang="ru-RU" sz="4725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наркотиков</a:t>
            </a:r>
            <a:r>
              <a:rPr lang="ru-RU" altLang="ru-RU" sz="4725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ru-RU" sz="4725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Продолжают </a:t>
            </a:r>
            <a:r>
              <a:rPr lang="ru-RU" altLang="ru-RU" sz="4725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регистрироваться случаи вертикальной передачи ВИЧ (реализация </a:t>
            </a:r>
            <a:r>
              <a:rPr lang="ru-RU" altLang="ru-RU" sz="4725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4,9% </a:t>
            </a:r>
            <a:r>
              <a:rPr lang="ru-RU" altLang="ru-RU" sz="4725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2015 году</a:t>
            </a:r>
            <a:r>
              <a:rPr lang="ru-RU" altLang="ru-RU" sz="4725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sz="4725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3750" b="1" u="sng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132513"/>
            <a:ext cx="8571719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0872" y="116632"/>
            <a:ext cx="8163378" cy="5760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Эпидситуация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в РФ и Самарской области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2516" y="908720"/>
            <a:ext cx="8141734" cy="473484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ru-RU" altLang="ru-RU" sz="24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ru-RU" sz="37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Увеличивается </a:t>
            </a:r>
            <a:r>
              <a:rPr lang="ru-RU" sz="37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ВИЧ-инфицированных, не входящих в группы  высокого </a:t>
            </a:r>
            <a:r>
              <a:rPr lang="ru-RU" sz="37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риска.</a:t>
            </a:r>
            <a:endParaRPr lang="ru-RU" sz="37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</a:pPr>
            <a:r>
              <a:rPr lang="ru-RU" sz="37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Увеличивается </a:t>
            </a:r>
            <a:r>
              <a:rPr lang="ru-RU" sz="37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когорта ВИЧ-инфицированных в старших возрастных </a:t>
            </a:r>
            <a:r>
              <a:rPr lang="ru-RU" sz="37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группах</a:t>
            </a:r>
            <a:r>
              <a:rPr lang="ru-RU" sz="37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ru-RU" sz="37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7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7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связи  с  ухудшением  эпидемиологической ситуации  по ВИЧ-инфекции, возрастает  риск инфицирования пациентов при оказании медицинской помощи и медработников при аварийных ситуациях. </a:t>
            </a:r>
          </a:p>
          <a:p>
            <a:pPr eaLnBrk="1" hangingPunct="1">
              <a:lnSpc>
                <a:spcPct val="80000"/>
              </a:lnSpc>
            </a:pPr>
            <a:endParaRPr lang="ru-RU" altLang="ru-RU" sz="3750" b="1" u="sng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132513"/>
            <a:ext cx="8571719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16632"/>
            <a:ext cx="6705792" cy="18137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«Я за! #</a:t>
            </a:r>
            <a:r>
              <a:rPr lang="ru-RU" dirty="0" err="1">
                <a:solidFill>
                  <a:srgbClr val="FF0000"/>
                </a:solidFill>
              </a:rPr>
              <a:t>профилактикаВИЧ</a:t>
            </a:r>
            <a:r>
              <a:rPr lang="ru-RU" dirty="0">
                <a:solidFill>
                  <a:srgbClr val="FF0000"/>
                </a:solidFill>
              </a:rPr>
              <a:t>» </a:t>
            </a:r>
            <a:r>
              <a:rPr lang="ru-RU" dirty="0"/>
              <a:t>-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девиз Всемирного дня борьбы со СПИДом 2016 года.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6336704" cy="46085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преддверии Всемирного дня борьбы со СПИДом 2016 года, проходящего под девизом «Я за!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медицинские работники призывают Вас подумать об ответах на такие вопросы, как: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Что нужно сделать, чтобы уменьшить число новых случаев ВИЧ-инфекции?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Как можно увеличить ресурсы для профилактики ВИЧ-инфекции?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Кто должен участвовать в разработке и реализации программ и услуг по профилактике?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Что можно сделать для того, чтобы программы и услуги по профилактике ВИЧ, стали доступными для людей, наиболее в них нуждающихся?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Какую политику или подходы необходимо изменить для активизации усилий по профилактике ВИЧ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med.cap.ru/home/549/import/1ca01e30-1f58-4d10-a9e2-906efda4ee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0"/>
            <a:ext cx="23812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555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7850833" cy="17417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Государственная стратегия противодействия распространению ВИЧ-инфекции в Российской Федерации на период до 2020 года и дальнейшую перспективу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060848"/>
            <a:ext cx="7560840" cy="3980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качестве основных целевых показателей реализации стратегии определены: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охват медицинским освидетельствованием на ВИЧ-инфекцию населения России;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доля лиц, зараженных вирусом иммунодефицита человека, получающих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антиретровирусную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терапию, от общего числа лиц, зараженных вирусом иммунодефицита человека, состоящих под диспансерным наблюдением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6417761" cy="5420675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сегодняшний день ВИЧ-инфекция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неизлечимым заболеванием, но ее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 предотвратить. 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Профилактика очень проста – это, прежде всего,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здорового образа жизни и морально-этических принципов поведения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человек должен знать свой ВИЧ-статус: чем раньше он обследуется, встанет на учет и своевременно начнет терапию, тем успешнее и эффективнее будет лечение.</a:t>
            </a:r>
          </a:p>
          <a:p>
            <a:pPr algn="just">
              <a:buNone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"/>
            <a:ext cx="6048672" cy="6863216"/>
          </a:xfrm>
        </p:spPr>
      </p:pic>
    </p:spTree>
    <p:extLst>
      <p:ext uri="{BB962C8B-B14F-4D97-AF65-F5344CB8AC3E}">
        <p14:creationId xmlns:p14="http://schemas.microsoft.com/office/powerpoint/2010/main" val="4254111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173831" y="857250"/>
            <a:ext cx="6705600" cy="4914900"/>
          </a:xfrm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00808"/>
            <a:ext cx="5544616" cy="316835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</a:t>
            </a:r>
            <a:r>
              <a:rPr lang="ru-RU" sz="49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4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4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9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132513"/>
            <a:ext cx="8571719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364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36704" cy="1656184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Эпидемия ВИЧ берет свое начало в 80-х годах ХХ века, но, несмотря на то, что еще не прошло даже 40 лет, она уже унесла жизни миллионов людей.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6984776" cy="499940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ВИЧ – одно из самых опасных и стремительно распространяющихся заболеваний, к которому во всем мире приковано внимание.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одной страны не может «расслабиться» в этом вопросе, только постоянный контроль за распространением сможет затормозить мировую эпидемию.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требует глобальных решений. Именно поэтому в ООН появилась специальная Объединенная программа Организации Объединенных Наций по ВИЧ/СПИДу (ЮНЭЙДС).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 очень амбициозные цели – к 2020 году поставлена цель 90-90-90.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планируется, что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 всех ВИЧ-положительных к этому времени будут знать о своем статусе, 90% знающих о своем положительном ВИЧ-статусе будут получать лечение АРВ-терапией, и у 90% тех, кто будет получать препараты АРВ, вирусная нагрузка будет снижена до неопределяемой.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763" y="6381328"/>
            <a:ext cx="8571719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0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83568" y="260647"/>
            <a:ext cx="6273744" cy="1214933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Ситуация с ВИЧ-инфекцией в России</a:t>
            </a:r>
            <a:endParaRPr lang="ru-RU" altLang="ru-RU" b="1" dirty="0" smtClean="0">
              <a:solidFill>
                <a:srgbClr val="002060"/>
              </a:solidFill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539552" y="1475580"/>
            <a:ext cx="7344815" cy="519378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16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Многие эксперты считают, что в России наблюдается самый быстрый рост  уровня ВИЧ-инфицирования  в мире, с  удвоением числа новых случаев  каждые 12 месяцев.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 России обнаруживается  две трети всех случаев ВИЧ-инфекции в Восточной Европе и Центральной Азии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6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 то время как число «зарегистрированных» случаев составляет 300 000, эксперты полагают, что число инфицированных приближается к 3 000 000, если учитывать  незарегистрированные случаи. Российские чиновники объявили, что по их мнению, 50% всех российских граждан могут быть ВИЧ-инфицированы в течение ближайших 10 лет.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80% инфицированных в России находятся в возрасте до 40 лет.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6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Сочетание того, что заражаются  молодые люди и при этом наблюдается старение  населения </a:t>
            </a:r>
            <a:r>
              <a:rPr lang="en-US" altLang="ru-RU" sz="16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6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 результате приводит к сокращению  производительных сил и убыванию популяции.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6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Если процесс развития эпидемии не остановить, то эта тенденция будет иметь значительный экономический эффект к 2020 год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763" y="6381328"/>
            <a:ext cx="8571719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3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dn1.img.ria.ru/images/148056/61/148056616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99392"/>
            <a:ext cx="8640960" cy="706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3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47050" cy="6302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Эпидситуация в РФ и ПФО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9553" y="908050"/>
            <a:ext cx="7951414" cy="57467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altLang="ru-RU" sz="2400" b="1" dirty="0">
                <a:latin typeface="Times New Roman" panose="02020603050405020304" pitchFamily="18" charset="0"/>
              </a:rPr>
              <a:t>Официально зарегистрированные случаи ВИЧ-инфекции в 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России и ПФО </a:t>
            </a:r>
            <a:r>
              <a:rPr lang="ru-RU" altLang="ru-RU" sz="2400" b="1" dirty="0">
                <a:latin typeface="Times New Roman" panose="02020603050405020304" pitchFamily="18" charset="0"/>
              </a:rPr>
              <a:t>на 01.01.2016 г.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</a:rPr>
              <a:t>Количество ВИЧ-инфицированных россиян – </a:t>
            </a:r>
            <a:r>
              <a:rPr lang="ru-RU" alt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1006388</a:t>
            </a:r>
            <a:r>
              <a:rPr lang="ru-RU" alt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чел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</a:rPr>
              <a:t>Пораженность ВИЧ на 100 тыс. населения – </a:t>
            </a:r>
            <a:r>
              <a:rPr lang="ru-RU" alt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541,8</a:t>
            </a:r>
            <a:r>
              <a:rPr lang="ru-RU" alt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(0,69% населения)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</a:rPr>
              <a:t>Число зарегистрированных в 2015 году новых случаев - </a:t>
            </a:r>
            <a:r>
              <a:rPr lang="ru-RU" alt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93188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 (рост на 8% в сравнении с 2014 г.) 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</a:rPr>
              <a:t>Число умерших ВИЧ-позитивных – </a:t>
            </a:r>
            <a:r>
              <a:rPr lang="ru-RU" alt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212579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</a:rPr>
              <a:t>ПФО зарегистрировано в 2015 – </a:t>
            </a:r>
            <a:r>
              <a:rPr lang="ru-RU" alt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20457</a:t>
            </a:r>
            <a:r>
              <a:rPr lang="ru-RU" alt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,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 заболеваемость </a:t>
            </a:r>
            <a:r>
              <a:rPr lang="ru-RU" alt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68,8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 ( темп прироста (+9,7)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</a:rPr>
              <a:t>ПФО 1 кв. 2016г.-выявлено-</a:t>
            </a:r>
            <a:r>
              <a:rPr lang="ru-RU" alt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5650</a:t>
            </a:r>
            <a:r>
              <a:rPr lang="ru-RU" altLang="ru-RU" sz="2400" b="1" u="sng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(19,0 на 100т), темп прироста +2,5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400" b="1" dirty="0" smtClean="0"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165304"/>
            <a:ext cx="8568952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7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611560" y="476672"/>
            <a:ext cx="7746628" cy="675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Эпидемиологическая ситуация по ВИЧ – инфекции в Самарской области на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01.10.2016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1987 по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01.10.2016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</a:t>
            </a: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63104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(63650- 01.12.2016)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случаев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ВИЧ-инфекции ( 5,9% от РФ)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Умерло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20797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(32,9% от зарегистрированных) (8,9% от РФ)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(21183 – 01.12.2016)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Умерло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ВИЧ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3203  (15,4% всех умерших)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(3256 -01.12.2016)</a:t>
            </a: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Показатель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пораженности ВИЧ-инфекцией –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(количество людей, живущих с ВИЧ/СПИД на 100 000 населения) – 1121,5. (в 2,0 раза выше РФ).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altLang="ru-RU" sz="2400" b="1" u="sng" dirty="0">
                <a:latin typeface="Times New Roman" panose="02020603050405020304" pitchFamily="18" charset="0"/>
              </a:rPr>
              <a:t>ЛЖВ доступных наблюдению </a:t>
            </a:r>
            <a:r>
              <a:rPr lang="ru-RU" altLang="ru-RU" sz="2400" b="1" u="sng" dirty="0" smtClean="0">
                <a:latin typeface="Times New Roman" panose="02020603050405020304" pitchFamily="18" charset="0"/>
              </a:rPr>
              <a:t>-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35388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altLang="ru-RU" sz="2000" b="1" dirty="0">
              <a:latin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8571719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3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201622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регионе снижаются темпы прироста первичной заболеваемости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ВИЧ-инфекцией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На 1 ноября в  Самарской области проживают 35 388 человек, инфицированных ВИЧ.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Заболеваемость ВИЧ-инфекцией составила 83,3 на 100 тыс. населения  – отмечается стабилизация с тенденцией к снижению (в 2015 году 104,3 на 100 тыс.).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76872"/>
            <a:ext cx="7344816" cy="424847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настоящее время на первый план вышел половой путь передачи вируса, хотя парентеральный путь введения наркотиков с немедицинской целью (проще говоря, наркомания), сохраняет свою актуальность.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данным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РФ за истекший период 2016 года Самарская область опустилась на 13 место в РФ по первичной заболеваемости ВИЧ-инфекцией (в 2010г. – 3 место, в 2013г. – 9 место). Получают антиретровирусную терапию – 47,4% (лучший показатель в РФ).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Охват тестированием на ВИЧ составил 18,7% населения, ожидаемый охват к концу года – не менее 21% (в 2015 году – 18% населения, в 2013 году – 16,5%).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Самарская область стала единственным субъектом в РФ где при ежегодном увеличении тестирования наблюдается отрицательный прирост заболеваемости ВИЧ-инфекцией.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9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340" y="707022"/>
            <a:ext cx="3770277" cy="106782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7632848" cy="4248472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077072"/>
            <a:ext cx="76683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Самарская область по первичной заболеваемости ВИЧ в России за шесть лет переместилась с третьего места на 13-е. 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20482" name="Picture 2" descr="Самарская область лидирует по количеству ВИЧ-инфицированных в стране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6588224" cy="4077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263583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3964</TotalTime>
  <Words>1225</Words>
  <Application>Microsoft Office PowerPoint</Application>
  <PresentationFormat>Экран (4:3)</PresentationFormat>
  <Paragraphs>135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HDOfficeLightV0</vt:lpstr>
      <vt:lpstr>Грань</vt:lpstr>
      <vt:lpstr> </vt:lpstr>
      <vt:lpstr>«Я за! #профилактикаВИЧ» - девиз Всемирного дня борьбы со СПИДом 2016 года. </vt:lpstr>
      <vt:lpstr>Эпидемия ВИЧ берет свое начало в 80-х годах ХХ века, но, несмотря на то, что еще не прошло даже 40 лет, она уже унесла жизни миллионов людей. </vt:lpstr>
      <vt:lpstr>Ситуация с ВИЧ-инфекцией в России</vt:lpstr>
      <vt:lpstr>Презентация PowerPoint</vt:lpstr>
      <vt:lpstr>Эпидситуация в РФ и ПФО</vt:lpstr>
      <vt:lpstr>Презентация PowerPoint</vt:lpstr>
      <vt:lpstr>В регионе снижаются темпы прироста первичной заболеваемости ВИЧ-инфекцией  На 1 ноября в  Самарской области проживают 35 388 человек, инфицированных ВИЧ.  Заболеваемость ВИЧ-инфекцией составила 83,3 на 100 тыс. населения  – отмечается стабилизация с тенденцией к снижению (в 2015 году 104,3 на 100 тыс.).</vt:lpstr>
      <vt:lpstr>Презентация PowerPoint</vt:lpstr>
      <vt:lpstr>Динамика выявления ВИЧ – инфекции  в Самарской области  в 1987-2015 гг. (абс.ч.)</vt:lpstr>
      <vt:lpstr>Пораженность и заболеваемость  ВИЧ-инфекцией населения Самарской области  (на 100 000 населения) на 01.10.2016 г.</vt:lpstr>
      <vt:lpstr>ВИЧ –инфекция в Самарской области за 10 месяцев  2016 года</vt:lpstr>
      <vt:lpstr>Распределение ВИЧ-инфицированных жителей Самарской области по путям передачи  ВИЧ-инфекции в 2005-2015 г.г.</vt:lpstr>
      <vt:lpstr>ВИЧ-инфекция: пути передачи (по данным эпид.расследований, %)</vt:lpstr>
      <vt:lpstr>Распределение ВИЧ - инфицированных жителей Самарской области по возрасту и полу в 2016 году</vt:lpstr>
      <vt:lpstr>Женщины и ВИЧ-инфекция: «феминизация» эпидемии</vt:lpstr>
      <vt:lpstr>Кумулятивно на 01.10.2016</vt:lpstr>
      <vt:lpstr>Эпидситуация в РФ и Самарской области</vt:lpstr>
      <vt:lpstr>Эпидситуация в РФ и Самарской области</vt:lpstr>
      <vt:lpstr>Государственная стратегия противодействия распространению ВИЧ-инфекции в Российской Федерации на период до 2020 года и дальнейшую перспективу</vt:lpstr>
      <vt:lpstr>Презентация PowerPoint</vt:lpstr>
      <vt:lpstr>Презентация PowerPoint</vt:lpstr>
      <vt:lpstr>     БЛАГОДАРЮ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LёLiK</dc:creator>
  <cp:lastModifiedBy>Arina</cp:lastModifiedBy>
  <cp:revision>454</cp:revision>
  <cp:lastPrinted>2016-12-01T03:31:36Z</cp:lastPrinted>
  <dcterms:created xsi:type="dcterms:W3CDTF">2008-12-12T15:13:41Z</dcterms:created>
  <dcterms:modified xsi:type="dcterms:W3CDTF">2017-06-13T06:36:04Z</dcterms:modified>
</cp:coreProperties>
</file>