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84" r:id="rId4"/>
    <p:sldId id="265" r:id="rId5"/>
    <p:sldId id="276" r:id="rId6"/>
    <p:sldId id="285" r:id="rId7"/>
    <p:sldId id="282" r:id="rId8"/>
    <p:sldId id="283" r:id="rId9"/>
    <p:sldId id="272" r:id="rId10"/>
    <p:sldId id="269" r:id="rId11"/>
    <p:sldId id="264" r:id="rId12"/>
    <p:sldId id="286" r:id="rId1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12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79987214197463E-2"/>
          <c:y val="1.5093822752149931E-2"/>
          <c:w val="0.9103840879468118"/>
          <c:h val="0.82215384988229823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Лист3!$C$29</c:f>
              <c:strCache>
                <c:ptCount val="1"/>
                <c:pt idx="0">
                  <c:v>Динамика выявления ВИЧ – инфекции  в Самарской области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Лист3!$B$30:$B$44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xVal>
          <c:yVal>
            <c:numRef>
              <c:f>Лист3!$C$30:$C$44</c:f>
              <c:numCache>
                <c:formatCode>#,##0</c:formatCode>
                <c:ptCount val="15"/>
                <c:pt idx="0">
                  <c:v>14337</c:v>
                </c:pt>
                <c:pt idx="1">
                  <c:v>18141</c:v>
                </c:pt>
                <c:pt idx="2">
                  <c:v>20752</c:v>
                </c:pt>
                <c:pt idx="3">
                  <c:v>23137</c:v>
                </c:pt>
                <c:pt idx="4">
                  <c:v>25433</c:v>
                </c:pt>
                <c:pt idx="5">
                  <c:v>28266</c:v>
                </c:pt>
                <c:pt idx="6">
                  <c:v>31416</c:v>
                </c:pt>
                <c:pt idx="7">
                  <c:v>35252</c:v>
                </c:pt>
                <c:pt idx="8">
                  <c:v>39276</c:v>
                </c:pt>
                <c:pt idx="9">
                  <c:v>42620</c:v>
                </c:pt>
                <c:pt idx="10" formatCode="General">
                  <c:v>46410</c:v>
                </c:pt>
                <c:pt idx="11" formatCode="General">
                  <c:v>49892</c:v>
                </c:pt>
                <c:pt idx="12" formatCode="General">
                  <c:v>53465</c:v>
                </c:pt>
                <c:pt idx="13" formatCode="General">
                  <c:v>56661</c:v>
                </c:pt>
                <c:pt idx="14" formatCode="General">
                  <c:v>60012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Лист3!$D$29</c:f>
              <c:strCache>
                <c:ptCount val="1"/>
                <c:pt idx="0">
                  <c:v>Количество зарегистрированных случаев ВИЧ-инфекции у граждан Самарской области за год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452424925869786E-2"/>
                  <c:y val="3.162334923823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Лист3!$B$30:$B$44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xVal>
          <c:yVal>
            <c:numRef>
              <c:f>Лист3!$D$30:$D$44</c:f>
              <c:numCache>
                <c:formatCode>#,##0</c:formatCode>
                <c:ptCount val="15"/>
                <c:pt idx="0">
                  <c:v>14340</c:v>
                </c:pt>
                <c:pt idx="1">
                  <c:v>3804</c:v>
                </c:pt>
                <c:pt idx="2">
                  <c:v>2611</c:v>
                </c:pt>
                <c:pt idx="3">
                  <c:v>2385</c:v>
                </c:pt>
                <c:pt idx="4">
                  <c:v>2296</c:v>
                </c:pt>
                <c:pt idx="5">
                  <c:v>2827</c:v>
                </c:pt>
                <c:pt idx="6">
                  <c:v>3153</c:v>
                </c:pt>
                <c:pt idx="7">
                  <c:v>3837</c:v>
                </c:pt>
                <c:pt idx="8">
                  <c:v>4023</c:v>
                </c:pt>
                <c:pt idx="9">
                  <c:v>3344</c:v>
                </c:pt>
                <c:pt idx="10" formatCode="General">
                  <c:v>3790</c:v>
                </c:pt>
                <c:pt idx="11" formatCode="General">
                  <c:v>3482</c:v>
                </c:pt>
                <c:pt idx="12" formatCode="General">
                  <c:v>3573</c:v>
                </c:pt>
                <c:pt idx="13" formatCode="General">
                  <c:v>3196</c:v>
                </c:pt>
                <c:pt idx="14" formatCode="General">
                  <c:v>3351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10880"/>
        <c:axId val="34820864"/>
      </c:scatterChart>
      <c:valAx>
        <c:axId val="34810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20864"/>
        <c:crosses val="autoZero"/>
        <c:crossBetween val="midCat"/>
      </c:valAx>
      <c:valAx>
        <c:axId val="3482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10880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E3638-6A6C-4F3C-B890-C04CCCFDD13F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89BF3-E7AD-4504-BE03-0B0D5AB08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83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00F345-D119-4245-83DA-3E5170E5CFA2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D0EFF7-CBC5-44AB-AE9A-FFA542FA8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997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F9587E-0EC3-4809-83A3-D243256E8C1E}" type="slidenum">
              <a:rPr lang="ru-RU" altLang="ru-RU" smtClean="0">
                <a:latin typeface="Calibri" panose="020F0502020204030204" pitchFamily="34" charset="0"/>
              </a:rPr>
              <a:pPr/>
              <a:t>3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49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81E3CE-E1E0-48DE-9838-352A251A8CB8}" type="slidenum">
              <a:rPr lang="ru-RU" altLang="ru-RU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B11F3-12EC-4F21-A034-1271B1730430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5A91B-2937-4AD2-9B3A-007EA2E2A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52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6FBA-3109-4565-8EB1-0BB9590A99F6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8F79F-9232-40B8-A2A6-117C33510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84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626FF-CC79-41A5-AB08-61090A7509EA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AA039-385C-4E6E-9246-4DAEA7981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7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626B0-013E-4FCA-9A2B-F6338F447108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EB798-1F08-47FA-A9A6-3E1AECA3A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44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C2CDB-F1B3-44C0-9685-3357F32F49C9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7F157-C3C6-4D56-93AF-7691C1622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08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3801-34C5-4852-85C7-1E612E0034FC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C5CD-0D87-49D1-BFE2-2387B2BFE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5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09ED9-ADA4-4955-85C8-C409A7144FC7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67055-3DC6-4C3D-AB61-33941BF0D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7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3CB7-CB19-4129-BCFE-45EED0EF1BB7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DC7DA-3CBD-4B8E-AAB6-5EEDE25F4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07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75D60-9C51-471C-A208-D6996209B759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C82FD-EF5E-4E03-9CE3-D6163487F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9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11BB9-DF55-4198-981C-EA44832EDC30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42892-9D7A-40BA-B411-2091FFF71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9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8F4AB-A776-4DC5-A79D-1DB8E47FDDFC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3420C-AABD-4E0E-AE12-AFB2E5EC6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97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6A389B-4AA5-4B69-A95F-2030D5CA157A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C347F7-9F15-4A05-90B5-ECFD5B740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1217784" y="2347239"/>
            <a:ext cx="930751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Интенсивная и паллиативная терапия больных с ВИЧ-инфекцией. Особенности ухода в обеспечение качества медицинской помощи.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dirty="0"/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5634680" y="5594516"/>
            <a:ext cx="64419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Хаки А.В. Медицинская сестра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3638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849" y="5685479"/>
            <a:ext cx="332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Самара, 01.12.2016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584886" y="362465"/>
            <a:ext cx="11186983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alt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en-US" alt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паллиативных койках пролечено </a:t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в 2014 году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пациентов, в 2015 году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255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койко- день </a:t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в 2014 году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24,92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2015 году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27,02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Летальность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2014 году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6,8%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2015 году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3,77%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лечение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пациента в паллиативном отделении составили от 125 тыс. рублей </a:t>
            </a: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470 тыс. рублей</a:t>
            </a:r>
            <a:r>
              <a:rPr lang="en-US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pic>
        <p:nvPicPr>
          <p:cNvPr id="1843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498762" y="0"/>
            <a:ext cx="115546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</a:t>
            </a: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для Европейского региона «Предоставление паллиативной помощи людям, живущим с ВИЧ/СПИДом» </a:t>
            </a:r>
            <a:r>
              <a:rPr lang="ru-RU" alt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 от </a:t>
            </a: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 </a:t>
            </a:r>
            <a:r>
              <a:rPr lang="ru-RU" alt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концепция, принципы </a:t>
            </a:r>
            <a:r>
              <a:rPr lang="ru-RU" alt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организация </a:t>
            </a: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 паллиативной помощи при </a:t>
            </a:r>
            <a:r>
              <a:rPr lang="ru-RU" alt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ВИЧ/СПИДе:</a:t>
            </a:r>
            <a:endParaRPr lang="ru-RU" alt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498761" y="1569660"/>
            <a:ext cx="11554691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Паллиативная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–</a:t>
            </a: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компонентов</a:t>
            </a:r>
            <a:r>
              <a:rPr lang="ru-RU" alt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всесторонней помощи при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ВИЧ/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СПИДе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доступна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искусственных ограничений по политическим или социальным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мотивам 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предоставляться всем без исключения пациентам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 ней нуждаются и хотят ее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предоставляться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потребностями пациента и стандартами помощи,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разработанными Всемирной организацией здравоохранения (ВОЗ).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лечении заболеваний или состояний, в частности предоставлении антиретровирусной терапии (АРТ), лечении туберкулеза (ТБ) или проведении заместительной терапии у потребителей инъекционных наркотиков (ПИН),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 отказано из-за стадии заболевания или состояния.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Паллиативная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должна предоставляться на всех стадиях ВИЧ-инфекции, а не только умирающим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пациентам!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dirty="0"/>
          </a:p>
        </p:txBody>
      </p:sp>
      <p:pic>
        <p:nvPicPr>
          <p:cNvPr id="1126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730" y="1944130"/>
            <a:ext cx="10515600" cy="3105665"/>
          </a:xfrm>
        </p:spPr>
        <p:txBody>
          <a:bodyPr/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3638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896" y="539364"/>
            <a:ext cx="11272109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паллиативной медицинской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больным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ВИЧ-инфекцией в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ru-RU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пациентов заразилось ВИЧ в 1996-2001 гг. 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выявляемость растет в старших возрастных группах с сопутствующими заболеваниями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у значительного числа больных ВИЧ-инфекция переходит в стадию СПИДа с тяжелыми вторичными заболеваниями и осложнениями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  смертности больных ВИЧ-инфекцией от разных причин.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6675438" y="756327"/>
            <a:ext cx="4457700" cy="335829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646546" y="68554"/>
            <a:ext cx="10621818" cy="427614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Самарский СПИД-центр </a:t>
            </a:r>
            <a:r>
              <a:rPr lang="ru-RU" alt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2015г. </a:t>
            </a:r>
            <a:r>
              <a:rPr lang="ru-RU" altLang="ru-RU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Мультидисциплинарный</a:t>
            </a:r>
            <a:r>
              <a:rPr lang="ru-RU" alt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</a:t>
            </a:r>
            <a:endParaRPr lang="ru-RU" alt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90394" y="2966801"/>
            <a:ext cx="2968625" cy="5746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19913" y="2502221"/>
            <a:ext cx="2960688" cy="43973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13588" y="927895"/>
            <a:ext cx="3581400" cy="9429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6850306" y="2996792"/>
            <a:ext cx="346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круглосуточных коек для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лечения больных ВИЧ + </a:t>
            </a:r>
            <a:r>
              <a:rPr lang="ru-RU" alt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хр.гепатиты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4" name="TextBox 9"/>
          <p:cNvSpPr txBox="1">
            <a:spLocks noChangeArrowheads="1"/>
          </p:cNvSpPr>
          <p:nvPr/>
        </p:nvSpPr>
        <p:spPr bwMode="auto">
          <a:xfrm>
            <a:off x="7954629" y="341344"/>
            <a:ext cx="215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705" name="TextBox 10"/>
          <p:cNvSpPr txBox="1">
            <a:spLocks noChangeArrowheads="1"/>
          </p:cNvSpPr>
          <p:nvPr/>
        </p:nvSpPr>
        <p:spPr bwMode="auto">
          <a:xfrm>
            <a:off x="6949742" y="2432955"/>
            <a:ext cx="31638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паллиативных коек (Самара)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паллиативных коек (Тольятти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899107" y="2600794"/>
            <a:ext cx="1217612" cy="6191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7" name="TextBox 12"/>
          <p:cNvSpPr txBox="1">
            <a:spLocks noChangeArrowheads="1"/>
          </p:cNvSpPr>
          <p:nvPr/>
        </p:nvSpPr>
        <p:spPr bwMode="auto">
          <a:xfrm>
            <a:off x="9910430" y="2597800"/>
            <a:ext cx="12652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койки)</a:t>
            </a:r>
          </a:p>
        </p:txBody>
      </p:sp>
      <p:sp>
        <p:nvSpPr>
          <p:cNvPr id="29708" name="TextBox 13"/>
          <p:cNvSpPr txBox="1">
            <a:spLocks noChangeArrowheads="1"/>
          </p:cNvSpPr>
          <p:nvPr/>
        </p:nvSpPr>
        <p:spPr bwMode="auto">
          <a:xfrm>
            <a:off x="7158038" y="927895"/>
            <a:ext cx="3492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для лечения больных ВИЧ-инфекцией №1 – стационар дневного пребывания 50 к/мест</a:t>
            </a:r>
          </a:p>
        </p:txBody>
      </p:sp>
      <p:sp>
        <p:nvSpPr>
          <p:cNvPr id="17" name="Овал 16"/>
          <p:cNvSpPr/>
          <p:nvPr/>
        </p:nvSpPr>
        <p:spPr>
          <a:xfrm>
            <a:off x="1467653" y="782331"/>
            <a:ext cx="4519613" cy="532971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710" name="TextBox 17"/>
          <p:cNvSpPr txBox="1">
            <a:spLocks noChangeArrowheads="1"/>
          </p:cNvSpPr>
          <p:nvPr/>
        </p:nvSpPr>
        <p:spPr bwMode="auto">
          <a:xfrm>
            <a:off x="1749526" y="390662"/>
            <a:ext cx="4765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 (450 посещений/смену)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13758" y="731046"/>
            <a:ext cx="3913188" cy="18002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21054" y="3888844"/>
            <a:ext cx="3167063" cy="5762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19769" y="4441637"/>
            <a:ext cx="4356100" cy="96361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892532" y="5444936"/>
            <a:ext cx="2305050" cy="5032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5" name="TextBox 23"/>
          <p:cNvSpPr txBox="1">
            <a:spLocks noChangeArrowheads="1"/>
          </p:cNvSpPr>
          <p:nvPr/>
        </p:nvSpPr>
        <p:spPr bwMode="auto">
          <a:xfrm>
            <a:off x="1625026" y="3973081"/>
            <a:ext cx="3168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эпидемиологии</a:t>
            </a:r>
          </a:p>
        </p:txBody>
      </p:sp>
      <p:sp>
        <p:nvSpPr>
          <p:cNvPr id="29716" name="TextBox 24"/>
          <p:cNvSpPr txBox="1">
            <a:spLocks noChangeArrowheads="1"/>
          </p:cNvSpPr>
          <p:nvPr/>
        </p:nvSpPr>
        <p:spPr bwMode="auto">
          <a:xfrm>
            <a:off x="1682109" y="672309"/>
            <a:ext cx="394017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АПО №1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(Самара)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Инфекционисты, хирург, стоматолог,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акушер-гинеколог, невролог, фтизиатр,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дерматовенеролог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ЛОР, офтальмолог, педиатр, терапевт, психиатр-нарколог,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мед.психолог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клин.фармаколог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онколог, кардиолог, гематолог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84968" y="792682"/>
            <a:ext cx="1450975" cy="9525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8" name="TextBox 26"/>
          <p:cNvSpPr txBox="1">
            <a:spLocks noChangeArrowheads="1"/>
          </p:cNvSpPr>
          <p:nvPr/>
        </p:nvSpPr>
        <p:spPr bwMode="auto">
          <a:xfrm>
            <a:off x="5675313" y="782331"/>
            <a:ext cx="1460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АПО №2 (</a:t>
            </a:r>
            <a:r>
              <a:rPr lang="ru-RU" alt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Новокуйбы</a:t>
            </a:r>
            <a:r>
              <a:rPr lang="ru-RU" alt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шевск</a:t>
            </a:r>
            <a:r>
              <a:rPr lang="ru-RU" alt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719" name="TextBox 27"/>
          <p:cNvSpPr txBox="1">
            <a:spLocks noChangeArrowheads="1"/>
          </p:cNvSpPr>
          <p:nvPr/>
        </p:nvSpPr>
        <p:spPr bwMode="auto">
          <a:xfrm>
            <a:off x="1545782" y="4398112"/>
            <a:ext cx="434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Лаборатория: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клинико-диагностическая, бактериологическая, иммунологическая, ПЦР и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секвенирования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20" name="TextBox 28"/>
          <p:cNvSpPr txBox="1">
            <a:spLocks noChangeArrowheads="1"/>
          </p:cNvSpPr>
          <p:nvPr/>
        </p:nvSpPr>
        <p:spPr bwMode="auto">
          <a:xfrm>
            <a:off x="4000482" y="5361723"/>
            <a:ext cx="2089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мед.статистики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355387" y="3669078"/>
            <a:ext cx="2754312" cy="129063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531553" y="3944630"/>
            <a:ext cx="2298700" cy="7096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23" name="TextBox 31"/>
          <p:cNvSpPr txBox="1">
            <a:spLocks noChangeArrowheads="1"/>
          </p:cNvSpPr>
          <p:nvPr/>
        </p:nvSpPr>
        <p:spPr bwMode="auto">
          <a:xfrm>
            <a:off x="6560080" y="3991340"/>
            <a:ext cx="2365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обследования мигрантов</a:t>
            </a:r>
          </a:p>
        </p:txBody>
      </p:sp>
      <p:sp>
        <p:nvSpPr>
          <p:cNvPr id="33" name="Овал 32"/>
          <p:cNvSpPr/>
          <p:nvPr/>
        </p:nvSpPr>
        <p:spPr>
          <a:xfrm>
            <a:off x="1544080" y="2501605"/>
            <a:ext cx="4500563" cy="136842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25" name="TextBox 33"/>
          <p:cNvSpPr txBox="1">
            <a:spLocks noChangeArrowheads="1"/>
          </p:cNvSpPr>
          <p:nvPr/>
        </p:nvSpPr>
        <p:spPr bwMode="auto">
          <a:xfrm>
            <a:off x="2062726" y="2664014"/>
            <a:ext cx="41132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Инструментальная диагностика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КТ, цифровая флюорография, ЭКГ, УЗИ, ЭЭГ,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Фиброскан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ФГДС, бронхоскопия, ФВД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734605" y="3864479"/>
            <a:ext cx="1223963" cy="584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Аптека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152239" y="1928535"/>
            <a:ext cx="3542749" cy="5286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для лечения больных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ВИЧ-инфекцией №2: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0045986" y="4153312"/>
            <a:ext cx="1711325" cy="110013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252870" y="4358774"/>
            <a:ext cx="1344612" cy="6318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клининга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566000" y="5447753"/>
            <a:ext cx="2254250" cy="52073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Равный консультант</a:t>
            </a:r>
          </a:p>
        </p:txBody>
      </p:sp>
      <p:sp>
        <p:nvSpPr>
          <p:cNvPr id="38" name="Овал 37"/>
          <p:cNvSpPr/>
          <p:nvPr/>
        </p:nvSpPr>
        <p:spPr>
          <a:xfrm>
            <a:off x="6495257" y="5006070"/>
            <a:ext cx="4351338" cy="942975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информационно-управляющая система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845940" y="3695246"/>
            <a:ext cx="20161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33" name="TextBox 28"/>
          <p:cNvSpPr txBox="1">
            <a:spLocks noChangeArrowheads="1"/>
          </p:cNvSpPr>
          <p:nvPr/>
        </p:nvSpPr>
        <p:spPr bwMode="auto">
          <a:xfrm>
            <a:off x="9880601" y="3706042"/>
            <a:ext cx="2089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маркетинга</a:t>
            </a:r>
          </a:p>
        </p:txBody>
      </p:sp>
      <p:pic>
        <p:nvPicPr>
          <p:cNvPr id="4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5094"/>
            <a:ext cx="12192000" cy="64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8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637309" y="1227004"/>
            <a:ext cx="11388435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с оппортунистическими инфекциями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АРВТ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сопутствующей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патологии и ко-инфекции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нежелательных явлений, побочных эффектов от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полиорганных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поражений:</a:t>
            </a:r>
          </a:p>
          <a:p>
            <a:pPr marL="992187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-нарушение сознания</a:t>
            </a:r>
          </a:p>
          <a:p>
            <a:pPr marL="992187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-слепота</a:t>
            </a:r>
          </a:p>
          <a:p>
            <a:pPr marL="992187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-параличи</a:t>
            </a:r>
          </a:p>
          <a:p>
            <a:pPr marL="992187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-миопатии</a:t>
            </a:r>
          </a:p>
          <a:p>
            <a:pPr marL="992187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нейропатии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2187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-поражения кожи</a:t>
            </a:r>
          </a:p>
          <a:p>
            <a:pPr marL="992187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-тяжелая диарея</a:t>
            </a:r>
          </a:p>
          <a:p>
            <a:pPr marL="992187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-частая рвота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0672" y="337649"/>
            <a:ext cx="83162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пациента с ВИЧ- инфекцией, нуждающийся в паллиативной помощи</a:t>
            </a:r>
            <a:r>
              <a:rPr lang="en-US" alt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1965" y="3611418"/>
            <a:ext cx="1089890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"/>
          <a:stretch>
            <a:fillRect/>
          </a:stretch>
        </p:blipFill>
        <p:spPr bwMode="auto">
          <a:xfrm>
            <a:off x="5702969" y="3512506"/>
            <a:ext cx="5282664" cy="286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969" y="573799"/>
            <a:ext cx="5282664" cy="293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Заголовок 1"/>
          <p:cNvSpPr>
            <a:spLocks noGrp="1"/>
          </p:cNvSpPr>
          <p:nvPr>
            <p:ph type="title"/>
          </p:nvPr>
        </p:nvSpPr>
        <p:spPr>
          <a:xfrm>
            <a:off x="2781300" y="6351"/>
            <a:ext cx="7086600" cy="830263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Паллиативное отделение</a:t>
            </a: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0364"/>
            <a:ext cx="12192000" cy="47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046" y="1095006"/>
            <a:ext cx="3429001" cy="23865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3024" y="1213617"/>
            <a:ext cx="3489761" cy="2210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54" y="3775321"/>
            <a:ext cx="4596714" cy="25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487" y="1676665"/>
            <a:ext cx="10515600" cy="2940908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Симптоматическое лечение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и обезболивание                            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+                             =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Паллиативная                       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Психосоциальная                     медицина.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поддержка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0364"/>
            <a:ext cx="12192000" cy="47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Заголовок 1"/>
          <p:cNvSpPr>
            <a:spLocks noGrp="1"/>
          </p:cNvSpPr>
          <p:nvPr>
            <p:ph type="title"/>
          </p:nvPr>
        </p:nvSpPr>
        <p:spPr>
          <a:xfrm>
            <a:off x="2781300" y="6351"/>
            <a:ext cx="7086600" cy="830263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Паллиативное отделение</a:t>
            </a: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0364"/>
            <a:ext cx="12192000" cy="47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85" y="672652"/>
            <a:ext cx="3814121" cy="299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1508" y="440461"/>
            <a:ext cx="2999103" cy="34846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8133" y="3789735"/>
            <a:ext cx="2858396" cy="2610875"/>
          </a:xfrm>
          <a:prstGeom prst="rect">
            <a:avLst/>
          </a:prstGeom>
        </p:spPr>
      </p:pic>
      <p:pic>
        <p:nvPicPr>
          <p:cNvPr id="1027" name="Picture 3" descr="E:\Users\Андрей\Desktop\787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6995" y="3657600"/>
            <a:ext cx="4666007" cy="2858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116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19" y="799071"/>
            <a:ext cx="10515600" cy="3921211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Целостный подход предполагает внимание к четырем группам проблем: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1. Физические – симптомы (жалобы на недомогание), например: боль, кашель, усталость, жар.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2. Психологические – тревоги, страхи, печаль, гнев.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3. Социальные – потребности семьи, проблемы, связанные с пропитанием, работой, жильем и взаимоотношениями.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4. Духовные – вопросы о смысле жизни и смерти, потребность в спокойствии (гармонии и согласии).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990600" y="188913"/>
            <a:ext cx="10290208" cy="1462087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ru-RU" alt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эпидемического процесса ВИЧ-инфекции в Самарской области.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88967"/>
              </p:ext>
            </p:extLst>
          </p:nvPr>
        </p:nvGraphicFramePr>
        <p:xfrm>
          <a:off x="1491050" y="1458097"/>
          <a:ext cx="9185188" cy="462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318</Words>
  <Application>Microsoft Office PowerPoint</Application>
  <PresentationFormat>Произвольный</PresentationFormat>
  <Paragraphs>83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Самарский СПИД-центр 2015г. Мультидисциплинарный подход</vt:lpstr>
      <vt:lpstr>Презентация PowerPoint</vt:lpstr>
      <vt:lpstr>Паллиативное отделение</vt:lpstr>
      <vt:lpstr>Симптоматическое лечение          и обезболивание                                                     +                             = Паллиативная                                   Психосоциальная                     медицина.                поддержка </vt:lpstr>
      <vt:lpstr>Паллиативное отделение</vt:lpstr>
      <vt:lpstr>Целостный подход предполагает внимание к четырем группам проблем:  1. Физические – симптомы (жалобы на недомогание), например: боль, кашель, усталость, жар.  2. Психологические – тревоги, страхи, печаль, гнев.  3. Социальные – потребности семьи, проблемы, связанные с пропитанием, работой, жильем и взаимоотношениями.  4. Духовные – вопросы о смысле жизни и смерти, потребность в спокойствии (гармонии и согласии).</vt:lpstr>
      <vt:lpstr>Динамика эпидемического процесса ВИЧ-инфекции в Самарской области.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Калышенко Анатолий Михайлович</dc:creator>
  <cp:lastModifiedBy>Arina</cp:lastModifiedBy>
  <cp:revision>97</cp:revision>
  <cp:lastPrinted>2016-02-11T04:18:20Z</cp:lastPrinted>
  <dcterms:created xsi:type="dcterms:W3CDTF">2016-01-13T05:52:46Z</dcterms:created>
  <dcterms:modified xsi:type="dcterms:W3CDTF">2017-06-13T07:05:59Z</dcterms:modified>
</cp:coreProperties>
</file>