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  <p:sldMasterId id="2147484110" r:id="rId2"/>
  </p:sldMasterIdLst>
  <p:notesMasterIdLst>
    <p:notesMasterId r:id="rId23"/>
  </p:notesMasterIdLst>
  <p:sldIdLst>
    <p:sldId id="261" r:id="rId3"/>
    <p:sldId id="406" r:id="rId4"/>
    <p:sldId id="445" r:id="rId5"/>
    <p:sldId id="374" r:id="rId6"/>
    <p:sldId id="375" r:id="rId7"/>
    <p:sldId id="393" r:id="rId8"/>
    <p:sldId id="450" r:id="rId9"/>
    <p:sldId id="451" r:id="rId10"/>
    <p:sldId id="440" r:id="rId11"/>
    <p:sldId id="443" r:id="rId12"/>
    <p:sldId id="442" r:id="rId13"/>
    <p:sldId id="334" r:id="rId14"/>
    <p:sldId id="369" r:id="rId15"/>
    <p:sldId id="448" r:id="rId16"/>
    <p:sldId id="449" r:id="rId17"/>
    <p:sldId id="426" r:id="rId18"/>
    <p:sldId id="427" r:id="rId19"/>
    <p:sldId id="429" r:id="rId20"/>
    <p:sldId id="444" r:id="rId21"/>
    <p:sldId id="439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1E0F"/>
    <a:srgbClr val="FFFF0B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5249" autoAdjust="0"/>
  </p:normalViewPr>
  <p:slideViewPr>
    <p:cSldViewPr>
      <p:cViewPr>
        <p:scale>
          <a:sx n="100" d="100"/>
          <a:sy n="100" d="100"/>
        </p:scale>
        <p:origin x="-55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E185B2-1C58-46BB-B274-71776FCFB900}" type="datetimeFigureOut">
              <a:rPr lang="ru-RU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5A886D-61BD-483D-BED1-42000F0D2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99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A886D-61BD-483D-BED1-42000F0D240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74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A89BD-DD7F-4096-B9DB-83C68547AE7B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1C2D7-0E70-4CF0-979A-F4B36A239B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5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58934-CBF1-4202-98B2-E7F14040DAD9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C44A2-4FE5-49A1-92D7-EDF3817C78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2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E8619-BC5D-444A-8D58-2A1B23DB0025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5BAE6-3980-4736-A561-82F048958D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04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272413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A89BD-DD7F-4096-B9DB-83C68547AE7B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1C2D7-0E70-4CF0-979A-F4B36A239B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67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9EA12-6CA4-40E7-861F-D56309678D1E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F2E82-2423-4BED-9DDD-63AF33F9C3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13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44981-B9FE-4B0C-B788-C5B98455C42F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BA35-335E-4FD5-8B83-549ACB4D49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25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9C3E1-4179-4FB3-AE50-7A57B946E0E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0067-F31A-470D-81D2-D13E9C6459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10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27D37-39D9-499B-99CB-50EF5C46A60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3665-B0BF-4A61-B152-51FB4FDCA0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46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D6DB8-FD07-4B3B-94EC-11E484EB0726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60D9-E961-4552-9DE3-5694E7C053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21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DBB2A-D1E1-461A-8094-94657612F989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4A353-68B8-4FBE-BF2C-25D24012D9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10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9EA12-6CA4-40E7-861F-D56309678D1E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F2E82-2423-4BED-9DDD-63AF33F9C3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763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D8300-E156-475C-9B98-2E4529CB87CB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0BBF2-107B-474A-A588-B0975E7DFA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84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DBA4C-74C7-4895-907A-22F3190B781E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C30A9-1AF2-44C3-873E-91B9CE2345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220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88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66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533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37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243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58934-CBF1-4202-98B2-E7F14040DAD9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C44A2-4FE5-49A1-92D7-EDF3817C78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256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E8619-BC5D-444A-8D58-2A1B23DB0025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5BAE6-3980-4736-A561-82F048958D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342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714213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44981-B9FE-4B0C-B788-C5B98455C42F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FBA35-335E-4FD5-8B83-549ACB4D49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71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9C3E1-4179-4FB3-AE50-7A57B946E0E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0067-F31A-470D-81D2-D13E9C64599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70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27D37-39D9-499B-99CB-50EF5C46A60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3665-B0BF-4A61-B152-51FB4FDCA0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D6DB8-FD07-4B3B-94EC-11E484EB0726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60D9-E961-4552-9DE3-5694E7C053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DBB2A-D1E1-461A-8094-94657612F989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4A353-68B8-4FBE-BF2C-25D24012D9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35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D8300-E156-475C-9B98-2E4529CB87CB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0BBF2-107B-474A-A588-B0975E7DFA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37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DBA4C-74C7-4895-907A-22F3190B781E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C30A9-1AF2-44C3-873E-91B9CE2345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94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53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F031C3-EB06-4706-B00D-9E01147FC6D0}" type="datetimeFigureOut">
              <a:rPr lang="ru-RU" smtClean="0"/>
              <a:pPr>
                <a:defRPr/>
              </a:pPr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3D84668-8B51-4D4C-AA37-A80D3C60A4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7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042988" y="1268413"/>
            <a:ext cx="7416800" cy="1265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7" name="Заголовок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1459582" cy="957866"/>
          </a:xfrm>
        </p:spPr>
        <p:txBody>
          <a:bodyPr>
            <a:normAutofit/>
          </a:bodyPr>
          <a:lstStyle/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</a:rPr>
              <a:t/>
            </a:r>
            <a:br>
              <a:rPr lang="ru-RU" altLang="ru-RU" b="1" i="1" dirty="0" smtClean="0">
                <a:latin typeface="Times New Roman" panose="02020603050405020304" pitchFamily="18" charset="0"/>
              </a:rPr>
            </a:br>
            <a:endParaRPr lang="ru-RU" alt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&amp;Lcy;&amp;ocy;&amp;gcy;&amp;ocy;&amp;tcy;&amp;icy;&amp;pcy; &amp;Gcy;&amp;Bcy;&amp;Ucy;&amp;Zcy; &amp;Scy;&amp;acy;&amp;mcy;&amp;acy;&amp;rcy;&amp;scy;&amp;kcy;&amp;icy;&amp;jcy; &amp;ocy;&amp;bcy;&amp;lcy;&amp;acy;&amp;scy;&amp;tcy;&amp;ncy;&amp;ocy;&amp;jcy; &amp;tscy;&amp;iecy;&amp;ncy;&amp;tcy;&amp;rcy; &amp;pcy;&amp;ocy; &amp;pcy;&amp;rcy;&amp;ocy;&amp;fcy;&amp;icy;&amp;lcy;&amp;acy;&amp;kcy;&amp;tcy;&amp;icy;&amp;kcy;&amp;iecy; &amp;icy; &amp;bcy;&amp;ocy;&amp;rcy;&amp;softcy;&amp;bcy;&amp;iecy; &amp;scy;&amp;ocy; &amp;Scy;&amp;Pcy;&amp;Icy;&amp;Dcy; &amp;icy; &amp;Icy;&amp;Z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" y="0"/>
            <a:ext cx="7614774" cy="21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411662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Результаты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апробации тест-системы «ДС-ИФА-ВИЧ-АТ-СРОК» как инструмента диагностики ранних случаев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ВИЧ-инфекции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врач-эпидемиолог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Фахурдинов И.И.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165304"/>
            <a:ext cx="8571719" cy="58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536" y="12037"/>
            <a:ext cx="7561262" cy="633571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</a:rPr>
              <a:t>Основными компонентами иммуноферментной тест-системы являются</a:t>
            </a:r>
            <a:r>
              <a:rPr lang="ru-RU" altLang="ru-RU" sz="2800" dirty="0" smtClean="0">
                <a:solidFill>
                  <a:srgbClr val="0070C0"/>
                </a:solidFill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ru-RU" altLang="ru-RU" sz="2800" i="1" u="sng" dirty="0" smtClean="0">
              <a:solidFill>
                <a:srgbClr val="0A0AFF"/>
              </a:solidFill>
            </a:endParaRPr>
          </a:p>
          <a:p>
            <a:pPr marL="0" indent="0" algn="just" eaLnBrk="1" hangingPunct="1"/>
            <a:r>
              <a:rPr lang="ru-RU" altLang="ru-RU" sz="2400" b="1" i="1" u="sng" dirty="0" err="1" smtClean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Иммуносорбент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рекомбинантные антигены, содержащие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иммунодоминантные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регионы ВИЧ-1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gp160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gp41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ВИЧ-1 группы О. </a:t>
            </a:r>
            <a:endParaRPr lang="ru-RU" altLang="ru-RU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ru-RU" altLang="ru-RU" sz="2400" b="1" i="1" u="sng" dirty="0" smtClean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РРС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раствор для предварительного разведения исследуемых образцов сывороток (плазмы).</a:t>
            </a:r>
            <a:endParaRPr lang="ru-RU" altLang="ru-RU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ru-RU" altLang="ru-RU" sz="2400" b="1" i="1" u="sng" dirty="0" err="1" smtClean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</a:t>
            </a:r>
            <a:r>
              <a:rPr lang="ru-RU" altLang="ru-RU" sz="2400" b="1" i="1" u="sng" dirty="0" smtClean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 смесь рекомбинантных антигенов, аналогичных структурным белкам ВИЧ-1: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gp41 (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ВИЧ-1 и ВИЧ 1 группы О),   конъюгированных с биотином.</a:t>
            </a:r>
            <a:endParaRPr lang="ru-RU" altLang="ru-RU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ru-RU" altLang="ru-RU" sz="2400" b="1" i="1" u="sng" dirty="0" err="1" smtClean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</a:t>
            </a:r>
            <a:r>
              <a:rPr lang="ru-RU" altLang="ru-RU" sz="2400" b="1" i="1" u="sng" dirty="0" smtClean="0">
                <a:solidFill>
                  <a:srgbClr val="0A0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стрептавидин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меченный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пероксидазой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хрена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165304"/>
            <a:ext cx="856895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8313" y="3716338"/>
            <a:ext cx="6624637" cy="2476500"/>
          </a:xfrm>
          <a:prstGeom prst="rect">
            <a:avLst/>
          </a:prstGeom>
          <a:solidFill>
            <a:srgbClr val="E9F58F"/>
          </a:solidFill>
          <a:ln w="12700" cap="sq">
            <a:solidFill>
              <a:srgbClr val="0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b="1">
              <a:solidFill>
                <a:schemeClr val="bg2"/>
              </a:solidFill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971550" y="5084763"/>
            <a:ext cx="1871663" cy="366712"/>
            <a:chOff x="450" y="3454"/>
            <a:chExt cx="989" cy="187"/>
          </a:xfrm>
        </p:grpSpPr>
        <p:sp>
          <p:nvSpPr>
            <p:cNvPr id="17484" name="Oval 4"/>
            <p:cNvSpPr>
              <a:spLocks noChangeArrowheads="1"/>
            </p:cNvSpPr>
            <p:nvPr/>
          </p:nvSpPr>
          <p:spPr bwMode="auto">
            <a:xfrm>
              <a:off x="450" y="3468"/>
              <a:ext cx="144" cy="144"/>
            </a:xfrm>
            <a:prstGeom prst="ellipse">
              <a:avLst/>
            </a:prstGeom>
            <a:solidFill>
              <a:srgbClr val="7030A0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ru-RU" altLang="ru-RU" sz="1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85" name="Text Box 5"/>
            <p:cNvSpPr txBox="1">
              <a:spLocks noChangeArrowheads="1"/>
            </p:cNvSpPr>
            <p:nvPr/>
          </p:nvSpPr>
          <p:spPr bwMode="auto">
            <a:xfrm>
              <a:off x="676" y="3454"/>
              <a:ext cx="76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2060"/>
                  </a:solidFill>
                </a:rPr>
                <a:t>конъюгат 1</a:t>
              </a:r>
            </a:p>
          </p:txBody>
        </p:sp>
      </p:grp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971550" y="5589588"/>
            <a:ext cx="4494213" cy="366712"/>
            <a:chOff x="450" y="3652"/>
            <a:chExt cx="2307" cy="200"/>
          </a:xfrm>
        </p:grpSpPr>
        <p:sp>
          <p:nvSpPr>
            <p:cNvPr id="17482" name="Oval 7"/>
            <p:cNvSpPr>
              <a:spLocks noChangeArrowheads="1"/>
            </p:cNvSpPr>
            <p:nvPr/>
          </p:nvSpPr>
          <p:spPr bwMode="auto">
            <a:xfrm>
              <a:off x="450" y="3687"/>
              <a:ext cx="144" cy="144"/>
            </a:xfrm>
            <a:prstGeom prst="ellipse">
              <a:avLst/>
            </a:prstGeom>
            <a:solidFill>
              <a:srgbClr val="92D050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ru-RU" altLang="ru-RU" sz="1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83" name="Text Box 8"/>
            <p:cNvSpPr txBox="1">
              <a:spLocks noChangeArrowheads="1"/>
            </p:cNvSpPr>
            <p:nvPr/>
          </p:nvSpPr>
          <p:spPr bwMode="auto">
            <a:xfrm>
              <a:off x="673" y="3652"/>
              <a:ext cx="208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2060"/>
                  </a:solidFill>
                </a:rPr>
                <a:t>добавление образца в конъюгат 1</a:t>
              </a:r>
            </a:p>
          </p:txBody>
        </p:sp>
      </p:grpSp>
      <p:grpSp>
        <p:nvGrpSpPr>
          <p:cNvPr id="17413" name="Group 9"/>
          <p:cNvGrpSpPr>
            <a:grpSpLocks/>
          </p:cNvGrpSpPr>
          <p:nvPr/>
        </p:nvGrpSpPr>
        <p:grpSpPr bwMode="auto">
          <a:xfrm>
            <a:off x="971550" y="4005263"/>
            <a:ext cx="5397500" cy="458787"/>
            <a:chOff x="432" y="2702"/>
            <a:chExt cx="3013" cy="234"/>
          </a:xfrm>
        </p:grpSpPr>
        <p:sp>
          <p:nvSpPr>
            <p:cNvPr id="48138" name="Oval 10"/>
            <p:cNvSpPr>
              <a:spLocks noChangeArrowheads="1"/>
            </p:cNvSpPr>
            <p:nvPr/>
          </p:nvSpPr>
          <p:spPr bwMode="auto">
            <a:xfrm>
              <a:off x="432" y="2755"/>
              <a:ext cx="144" cy="144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 b="1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481" name="Text Box 11"/>
            <p:cNvSpPr txBox="1">
              <a:spLocks noChangeArrowheads="1"/>
            </p:cNvSpPr>
            <p:nvPr/>
          </p:nvSpPr>
          <p:spPr bwMode="auto">
            <a:xfrm>
              <a:off x="647" y="2702"/>
              <a:ext cx="279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2060"/>
                  </a:solidFill>
                </a:rPr>
                <a:t>раствор для разведения образцов </a:t>
              </a:r>
              <a:r>
                <a:rPr lang="ru-RU" altLang="ru-RU" sz="2400" b="1">
                  <a:solidFill>
                    <a:srgbClr val="002060"/>
                  </a:solidFill>
                </a:rPr>
                <a:t>(РРС)</a:t>
              </a:r>
            </a:p>
          </p:txBody>
        </p:sp>
      </p:grpSp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971550" y="4581525"/>
            <a:ext cx="3652838" cy="366713"/>
            <a:chOff x="432" y="2981"/>
            <a:chExt cx="1943" cy="193"/>
          </a:xfrm>
        </p:grpSpPr>
        <p:sp>
          <p:nvSpPr>
            <p:cNvPr id="48141" name="Oval 13"/>
            <p:cNvSpPr>
              <a:spLocks noChangeArrowheads="1"/>
            </p:cNvSpPr>
            <p:nvPr/>
          </p:nvSpPr>
          <p:spPr bwMode="auto">
            <a:xfrm>
              <a:off x="432" y="2994"/>
              <a:ext cx="144" cy="14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 b="1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7479" name="Text Box 14"/>
            <p:cNvSpPr txBox="1">
              <a:spLocks noChangeArrowheads="1"/>
            </p:cNvSpPr>
            <p:nvPr/>
          </p:nvSpPr>
          <p:spPr bwMode="auto">
            <a:xfrm>
              <a:off x="636" y="2981"/>
              <a:ext cx="173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2060"/>
                  </a:solidFill>
                </a:rPr>
                <a:t>добавление образца в РРС</a:t>
              </a:r>
            </a:p>
          </p:txBody>
        </p:sp>
      </p:grpSp>
      <p:sp>
        <p:nvSpPr>
          <p:cNvPr id="17415" name="Rectangle 22"/>
          <p:cNvSpPr>
            <a:spLocks noChangeArrowheads="1"/>
          </p:cNvSpPr>
          <p:nvPr/>
        </p:nvSpPr>
        <p:spPr bwMode="auto">
          <a:xfrm>
            <a:off x="4787900" y="620713"/>
            <a:ext cx="4198938" cy="2879725"/>
          </a:xfrm>
          <a:prstGeom prst="rect">
            <a:avLst/>
          </a:prstGeom>
          <a:solidFill>
            <a:srgbClr val="006666"/>
          </a:solidFill>
          <a:ln w="12700" cap="sq">
            <a:solidFill>
              <a:srgbClr val="006666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ru-RU" altLang="ru-RU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7416" name="Группа 1"/>
          <p:cNvGrpSpPr>
            <a:grpSpLocks/>
          </p:cNvGrpSpPr>
          <p:nvPr/>
        </p:nvGrpSpPr>
        <p:grpSpPr bwMode="auto">
          <a:xfrm>
            <a:off x="4881563" y="733425"/>
            <a:ext cx="3984625" cy="2692400"/>
            <a:chOff x="4114800" y="1238251"/>
            <a:chExt cx="4267200" cy="3238500"/>
          </a:xfrm>
        </p:grpSpPr>
        <p:sp>
          <p:nvSpPr>
            <p:cNvPr id="17465" name="Rectangle 23"/>
            <p:cNvSpPr>
              <a:spLocks noChangeArrowheads="1"/>
            </p:cNvSpPr>
            <p:nvPr/>
          </p:nvSpPr>
          <p:spPr bwMode="auto">
            <a:xfrm>
              <a:off x="6097093" y="2716199"/>
              <a:ext cx="360417" cy="931832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4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7466" name="Rectangle 24"/>
            <p:cNvSpPr>
              <a:spLocks noChangeArrowheads="1"/>
            </p:cNvSpPr>
            <p:nvPr/>
          </p:nvSpPr>
          <p:spPr bwMode="auto">
            <a:xfrm>
              <a:off x="6097093" y="2716199"/>
              <a:ext cx="360417" cy="931832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4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7467" name="AutoShape 25"/>
            <p:cNvSpPr>
              <a:spLocks noChangeArrowheads="1"/>
            </p:cNvSpPr>
            <p:nvPr/>
          </p:nvSpPr>
          <p:spPr bwMode="auto">
            <a:xfrm>
              <a:off x="4114800" y="1238251"/>
              <a:ext cx="4267200" cy="3238500"/>
            </a:xfrm>
            <a:prstGeom prst="flowChartAlternateProcess">
              <a:avLst/>
            </a:prstGeom>
            <a:solidFill>
              <a:srgbClr val="FFFFFF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solidFill>
                  <a:schemeClr val="tx1"/>
                </a:solidFill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716463" y="1428737"/>
              <a:ext cx="214312" cy="2667017"/>
              <a:chOff x="1872" y="1104"/>
              <a:chExt cx="144" cy="148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" name="Oval 27"/>
              <p:cNvSpPr>
                <a:spLocks noChangeArrowheads="1"/>
              </p:cNvSpPr>
              <p:nvPr/>
            </p:nvSpPr>
            <p:spPr bwMode="auto">
              <a:xfrm>
                <a:off x="1872" y="110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" name="Oval 28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" name="Oval 30"/>
              <p:cNvSpPr>
                <a:spLocks noChangeArrowheads="1"/>
              </p:cNvSpPr>
              <p:nvPr/>
            </p:nvSpPr>
            <p:spPr bwMode="auto">
              <a:xfrm>
                <a:off x="1872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" name="Oval 31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9" name="Oval 32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0" name="Oval 33"/>
              <p:cNvSpPr>
                <a:spLocks noChangeArrowheads="1"/>
              </p:cNvSpPr>
              <p:nvPr/>
            </p:nvSpPr>
            <p:spPr bwMode="auto">
              <a:xfrm>
                <a:off x="1872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" name="Oval 34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5110163" y="1428737"/>
              <a:ext cx="214312" cy="2667017"/>
              <a:chOff x="2112" y="1104"/>
              <a:chExt cx="144" cy="1488"/>
            </a:xfrm>
            <a:solidFill>
              <a:srgbClr val="CCECFF"/>
            </a:solidFill>
          </p:grpSpPr>
          <p:sp>
            <p:nvSpPr>
              <p:cNvPr id="23" name="Oval 36"/>
              <p:cNvSpPr>
                <a:spLocks noChangeArrowheads="1"/>
              </p:cNvSpPr>
              <p:nvPr/>
            </p:nvSpPr>
            <p:spPr bwMode="auto">
              <a:xfrm>
                <a:off x="2112" y="110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 dirty="0">
                  <a:solidFill>
                    <a:srgbClr val="660066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4" name="Oval 37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5" name="Oval 38"/>
              <p:cNvSpPr>
                <a:spLocks noChangeArrowheads="1"/>
              </p:cNvSpPr>
              <p:nvPr/>
            </p:nvSpPr>
            <p:spPr bwMode="auto">
              <a:xfrm>
                <a:off x="2112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6" name="Oval 39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7" name="Oval 40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8" name="Oval 41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9" name="Oval 42"/>
              <p:cNvSpPr>
                <a:spLocks noChangeArrowheads="1"/>
              </p:cNvSpPr>
              <p:nvPr/>
            </p:nvSpPr>
            <p:spPr bwMode="auto">
              <a:xfrm>
                <a:off x="2112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0" name="Oval 43"/>
              <p:cNvSpPr>
                <a:spLocks noChangeArrowheads="1"/>
              </p:cNvSpPr>
              <p:nvPr/>
            </p:nvSpPr>
            <p:spPr bwMode="auto">
              <a:xfrm>
                <a:off x="2112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31" name="Group 44"/>
            <p:cNvGrpSpPr>
              <a:grpSpLocks/>
            </p:cNvGrpSpPr>
            <p:nvPr/>
          </p:nvGrpSpPr>
          <p:grpSpPr bwMode="auto">
            <a:xfrm>
              <a:off x="5465763" y="1428737"/>
              <a:ext cx="214312" cy="2667017"/>
              <a:chOff x="2352" y="1104"/>
              <a:chExt cx="144" cy="1488"/>
            </a:xfrm>
            <a:noFill/>
          </p:grpSpPr>
          <p:sp>
            <p:nvSpPr>
              <p:cNvPr id="48163" name="Oval 45"/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8172" name="Oval 46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8181" name="Oval 47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8190" name="Oval 48"/>
              <p:cNvSpPr>
                <a:spLocks noChangeArrowheads="1"/>
              </p:cNvSpPr>
              <p:nvPr/>
            </p:nvSpPr>
            <p:spPr bwMode="auto">
              <a:xfrm>
                <a:off x="2352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04" name="Oval 49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05" name="Oval 50"/>
              <p:cNvSpPr>
                <a:spLocks noChangeArrowheads="1"/>
              </p:cNvSpPr>
              <p:nvPr/>
            </p:nvSpPr>
            <p:spPr bwMode="auto">
              <a:xfrm>
                <a:off x="2352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11" name="Oval 51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13" name="Oval 52"/>
              <p:cNvSpPr>
                <a:spLocks noChangeArrowheads="1"/>
              </p:cNvSpPr>
              <p:nvPr/>
            </p:nvSpPr>
            <p:spPr bwMode="auto">
              <a:xfrm>
                <a:off x="2352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21519" name="Group 53"/>
            <p:cNvGrpSpPr>
              <a:grpSpLocks/>
            </p:cNvGrpSpPr>
            <p:nvPr/>
          </p:nvGrpSpPr>
          <p:grpSpPr bwMode="auto">
            <a:xfrm>
              <a:off x="5821363" y="1428737"/>
              <a:ext cx="214312" cy="2667017"/>
              <a:chOff x="1824" y="1296"/>
              <a:chExt cx="144" cy="1488"/>
            </a:xfrm>
            <a:solidFill>
              <a:srgbClr val="7030A0"/>
            </a:solidFill>
          </p:grpSpPr>
          <p:sp>
            <p:nvSpPr>
              <p:cNvPr id="21520" name="Oval 54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21" name="Oval 55"/>
              <p:cNvSpPr>
                <a:spLocks noChangeArrowheads="1"/>
              </p:cNvSpPr>
              <p:nvPr/>
            </p:nvSpPr>
            <p:spPr bwMode="auto">
              <a:xfrm>
                <a:off x="1824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22" name="Oval 56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23" name="Oval 57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24" name="Oval 58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25" name="Oval 59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26" name="Oval 60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27" name="Oval 61"/>
              <p:cNvSpPr>
                <a:spLocks noChangeArrowheads="1"/>
              </p:cNvSpPr>
              <p:nvPr/>
            </p:nvSpPr>
            <p:spPr bwMode="auto">
              <a:xfrm>
                <a:off x="1824" y="264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21528" name="Group 62"/>
            <p:cNvGrpSpPr>
              <a:grpSpLocks/>
            </p:cNvGrpSpPr>
            <p:nvPr/>
          </p:nvGrpSpPr>
          <p:grpSpPr bwMode="auto">
            <a:xfrm>
              <a:off x="6176963" y="1428737"/>
              <a:ext cx="214312" cy="2667017"/>
              <a:chOff x="2832" y="1104"/>
              <a:chExt cx="144" cy="1488"/>
            </a:xfrm>
            <a:solidFill>
              <a:srgbClr val="92D050"/>
            </a:solidFill>
          </p:grpSpPr>
          <p:sp>
            <p:nvSpPr>
              <p:cNvPr id="21529" name="Oval 63"/>
              <p:cNvSpPr>
                <a:spLocks noChangeArrowheads="1"/>
              </p:cNvSpPr>
              <p:nvPr/>
            </p:nvSpPr>
            <p:spPr bwMode="auto">
              <a:xfrm>
                <a:off x="2832" y="110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31" name="Oval 64"/>
              <p:cNvSpPr>
                <a:spLocks noChangeArrowheads="1"/>
              </p:cNvSpPr>
              <p:nvPr/>
            </p:nvSpPr>
            <p:spPr bwMode="auto">
              <a:xfrm>
                <a:off x="2832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37" name="Oval 65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44" name="Oval 66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45" name="Oval 67"/>
              <p:cNvSpPr>
                <a:spLocks noChangeArrowheads="1"/>
              </p:cNvSpPr>
              <p:nvPr/>
            </p:nvSpPr>
            <p:spPr bwMode="auto">
              <a:xfrm>
                <a:off x="2832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46" name="Oval 68"/>
              <p:cNvSpPr>
                <a:spLocks noChangeArrowheads="1"/>
              </p:cNvSpPr>
              <p:nvPr/>
            </p:nvSpPr>
            <p:spPr bwMode="auto">
              <a:xfrm>
                <a:off x="2832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47" name="Oval 69"/>
              <p:cNvSpPr>
                <a:spLocks noChangeArrowheads="1"/>
              </p:cNvSpPr>
              <p:nvPr/>
            </p:nvSpPr>
            <p:spPr bwMode="auto">
              <a:xfrm>
                <a:off x="2832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48" name="Oval 70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21549" name="Group 71"/>
            <p:cNvGrpSpPr>
              <a:grpSpLocks/>
            </p:cNvGrpSpPr>
            <p:nvPr/>
          </p:nvGrpSpPr>
          <p:grpSpPr bwMode="auto">
            <a:xfrm>
              <a:off x="6888163" y="1428737"/>
              <a:ext cx="214312" cy="2667017"/>
              <a:chOff x="3312" y="1104"/>
              <a:chExt cx="144" cy="1488"/>
            </a:xfrm>
            <a:noFill/>
          </p:grpSpPr>
          <p:sp>
            <p:nvSpPr>
              <p:cNvPr id="21550" name="Oval 72"/>
              <p:cNvSpPr>
                <a:spLocks noChangeArrowheads="1"/>
              </p:cNvSpPr>
              <p:nvPr/>
            </p:nvSpPr>
            <p:spPr bwMode="auto">
              <a:xfrm>
                <a:off x="3312" y="110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51" name="Oval 73"/>
              <p:cNvSpPr>
                <a:spLocks noChangeArrowheads="1"/>
              </p:cNvSpPr>
              <p:nvPr/>
            </p:nvSpPr>
            <p:spPr bwMode="auto">
              <a:xfrm>
                <a:off x="3312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52" name="Oval 74"/>
              <p:cNvSpPr>
                <a:spLocks noChangeArrowheads="1"/>
              </p:cNvSpPr>
              <p:nvPr/>
            </p:nvSpPr>
            <p:spPr bwMode="auto">
              <a:xfrm>
                <a:off x="3312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53" name="Oval 75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54" name="Oval 7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56" name="Oval 77"/>
              <p:cNvSpPr>
                <a:spLocks noChangeArrowheads="1"/>
              </p:cNvSpPr>
              <p:nvPr/>
            </p:nvSpPr>
            <p:spPr bwMode="auto">
              <a:xfrm>
                <a:off x="3312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60" name="Oval 78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61" name="Oval 79"/>
              <p:cNvSpPr>
                <a:spLocks noChangeArrowheads="1"/>
              </p:cNvSpPr>
              <p:nvPr/>
            </p:nvSpPr>
            <p:spPr bwMode="auto">
              <a:xfrm>
                <a:off x="3312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21562" name="Group 80"/>
            <p:cNvGrpSpPr>
              <a:grpSpLocks/>
            </p:cNvGrpSpPr>
            <p:nvPr/>
          </p:nvGrpSpPr>
          <p:grpSpPr bwMode="auto">
            <a:xfrm>
              <a:off x="6532563" y="1428737"/>
              <a:ext cx="214312" cy="2667017"/>
              <a:chOff x="3072" y="1104"/>
              <a:chExt cx="144" cy="1488"/>
            </a:xfrm>
            <a:noFill/>
          </p:grpSpPr>
          <p:sp>
            <p:nvSpPr>
              <p:cNvPr id="21563" name="Oval 81"/>
              <p:cNvSpPr>
                <a:spLocks noChangeArrowheads="1"/>
              </p:cNvSpPr>
              <p:nvPr/>
            </p:nvSpPr>
            <p:spPr bwMode="auto">
              <a:xfrm>
                <a:off x="3072" y="110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64" name="Oval 8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65" name="Oval 83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66" name="Oval 8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67" name="Oval 8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8199" name="Oval 86"/>
              <p:cNvSpPr>
                <a:spLocks noChangeArrowheads="1"/>
              </p:cNvSpPr>
              <p:nvPr/>
            </p:nvSpPr>
            <p:spPr bwMode="auto">
              <a:xfrm>
                <a:off x="3072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8208" name="Oval 87"/>
              <p:cNvSpPr>
                <a:spLocks noChangeArrowheads="1"/>
              </p:cNvSpPr>
              <p:nvPr/>
            </p:nvSpPr>
            <p:spPr bwMode="auto">
              <a:xfrm>
                <a:off x="3072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8217" name="Oval 88"/>
              <p:cNvSpPr>
                <a:spLocks noChangeArrowheads="1"/>
              </p:cNvSpPr>
              <p:nvPr/>
            </p:nvSpPr>
            <p:spPr bwMode="auto">
              <a:xfrm>
                <a:off x="3072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21568" name="Group 89"/>
            <p:cNvGrpSpPr>
              <a:grpSpLocks/>
            </p:cNvGrpSpPr>
            <p:nvPr/>
          </p:nvGrpSpPr>
          <p:grpSpPr bwMode="auto">
            <a:xfrm>
              <a:off x="7243763" y="1428737"/>
              <a:ext cx="214312" cy="2667019"/>
              <a:chOff x="1824" y="1296"/>
              <a:chExt cx="144" cy="1488"/>
            </a:xfrm>
            <a:solidFill>
              <a:schemeClr val="bg1"/>
            </a:solidFill>
          </p:grpSpPr>
          <p:sp>
            <p:nvSpPr>
              <p:cNvPr id="21569" name="Oval 90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70" name="Oval 91"/>
              <p:cNvSpPr>
                <a:spLocks noChangeArrowheads="1"/>
              </p:cNvSpPr>
              <p:nvPr/>
            </p:nvSpPr>
            <p:spPr bwMode="auto">
              <a:xfrm>
                <a:off x="1824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72" name="Oval 92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73" name="Oval 93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74" name="Oval 94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76" name="Oval 95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77" name="Oval 96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78" name="Oval 97"/>
              <p:cNvSpPr>
                <a:spLocks noChangeArrowheads="1"/>
              </p:cNvSpPr>
              <p:nvPr/>
            </p:nvSpPr>
            <p:spPr bwMode="auto">
              <a:xfrm>
                <a:off x="1824" y="264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21579" name="Group 98"/>
            <p:cNvGrpSpPr>
              <a:grpSpLocks/>
            </p:cNvGrpSpPr>
            <p:nvPr/>
          </p:nvGrpSpPr>
          <p:grpSpPr bwMode="auto">
            <a:xfrm>
              <a:off x="7599363" y="1428737"/>
              <a:ext cx="214312" cy="2667017"/>
              <a:chOff x="1824" y="1296"/>
              <a:chExt cx="144" cy="1488"/>
            </a:xfrm>
            <a:solidFill>
              <a:schemeClr val="bg1"/>
            </a:solidFill>
          </p:grpSpPr>
          <p:sp>
            <p:nvSpPr>
              <p:cNvPr id="21580" name="Oval 99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81" name="Oval 100"/>
              <p:cNvSpPr>
                <a:spLocks noChangeArrowheads="1"/>
              </p:cNvSpPr>
              <p:nvPr/>
            </p:nvSpPr>
            <p:spPr bwMode="auto">
              <a:xfrm>
                <a:off x="1824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82" name="Oval 101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83" name="Oval 102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84" name="Oval 103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85" name="Oval 104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86" name="Oval 105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87" name="Oval 106"/>
              <p:cNvSpPr>
                <a:spLocks noChangeArrowheads="1"/>
              </p:cNvSpPr>
              <p:nvPr/>
            </p:nvSpPr>
            <p:spPr bwMode="auto">
              <a:xfrm>
                <a:off x="1824" y="264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21588" name="Group 107"/>
            <p:cNvGrpSpPr>
              <a:grpSpLocks/>
            </p:cNvGrpSpPr>
            <p:nvPr/>
          </p:nvGrpSpPr>
          <p:grpSpPr bwMode="auto">
            <a:xfrm>
              <a:off x="7954963" y="1428737"/>
              <a:ext cx="214312" cy="2667019"/>
              <a:chOff x="1824" y="1296"/>
              <a:chExt cx="144" cy="1488"/>
            </a:xfrm>
            <a:solidFill>
              <a:schemeClr val="bg1"/>
            </a:solidFill>
          </p:grpSpPr>
          <p:sp>
            <p:nvSpPr>
              <p:cNvPr id="21589" name="Oval 108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91" name="Oval 109"/>
              <p:cNvSpPr>
                <a:spLocks noChangeArrowheads="1"/>
              </p:cNvSpPr>
              <p:nvPr/>
            </p:nvSpPr>
            <p:spPr bwMode="auto">
              <a:xfrm>
                <a:off x="1824" y="148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92" name="Oval 110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93" name="Oval 111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94" name="Oval 112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95" name="Oval 113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96" name="Oval 114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597" name="Oval 115"/>
              <p:cNvSpPr>
                <a:spLocks noChangeArrowheads="1"/>
              </p:cNvSpPr>
              <p:nvPr/>
            </p:nvSpPr>
            <p:spPr bwMode="auto">
              <a:xfrm>
                <a:off x="1824" y="2640"/>
                <a:ext cx="144" cy="144"/>
              </a:xfrm>
              <a:prstGeom prst="ellipse">
                <a:avLst/>
              </a:prstGeom>
              <a:grp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sz="1000">
                  <a:solidFill>
                    <a:schemeClr val="tx1"/>
                  </a:solidFill>
                  <a:latin typeface="Calibri" pitchFamily="34" charset="0"/>
                  <a:cs typeface="+mn-cs"/>
                </a:endParaRPr>
              </a:p>
            </p:txBody>
          </p:sp>
        </p:grpSp>
      </p:grpSp>
      <p:sp>
        <p:nvSpPr>
          <p:cNvPr id="17417" name="Прямоугольник 109"/>
          <p:cNvSpPr>
            <a:spLocks noChangeArrowheads="1"/>
          </p:cNvSpPr>
          <p:nvPr/>
        </p:nvSpPr>
        <p:spPr bwMode="auto">
          <a:xfrm>
            <a:off x="-594711" y="-9662"/>
            <a:ext cx="8229600" cy="57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</a:rPr>
              <a:t>Индикаторная система в растворах </a:t>
            </a:r>
          </a:p>
        </p:txBody>
      </p: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5651500" y="5876925"/>
            <a:ext cx="3492500" cy="85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chemeClr val="accent5">
                    <a:lumMod val="75000"/>
                  </a:schemeClr>
                </a:solidFill>
              </a:rPr>
              <a:t>Время постановки реакции</a:t>
            </a: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</a:rPr>
              <a:t>-   1 час 25 мин в </a:t>
            </a:r>
            <a:r>
              <a:rPr lang="ru-RU" altLang="ru-RU" sz="1600" b="1" dirty="0" err="1">
                <a:solidFill>
                  <a:schemeClr val="accent5">
                    <a:lumMod val="75000"/>
                  </a:schemeClr>
                </a:solidFill>
              </a:rPr>
              <a:t>термошейкере</a:t>
            </a: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</a:rPr>
              <a:t>    -   1 час 40 мин в термостате</a:t>
            </a:r>
          </a:p>
        </p:txBody>
      </p:sp>
      <p:grpSp>
        <p:nvGrpSpPr>
          <p:cNvPr id="17419" name="Группа 2"/>
          <p:cNvGrpSpPr>
            <a:grpSpLocks/>
          </p:cNvGrpSpPr>
          <p:nvPr/>
        </p:nvGrpSpPr>
        <p:grpSpPr bwMode="auto">
          <a:xfrm>
            <a:off x="144463" y="620713"/>
            <a:ext cx="4211637" cy="2879725"/>
            <a:chOff x="3203849" y="908720"/>
            <a:chExt cx="5330552" cy="3663280"/>
          </a:xfrm>
        </p:grpSpPr>
        <p:sp>
          <p:nvSpPr>
            <p:cNvPr id="17450" name="Rectangle 22"/>
            <p:cNvSpPr>
              <a:spLocks noChangeArrowheads="1"/>
            </p:cNvSpPr>
            <p:nvPr/>
          </p:nvSpPr>
          <p:spPr bwMode="auto">
            <a:xfrm>
              <a:off x="3203849" y="908720"/>
              <a:ext cx="5330552" cy="3663280"/>
            </a:xfrm>
            <a:prstGeom prst="rect">
              <a:avLst/>
            </a:prstGeom>
            <a:solidFill>
              <a:srgbClr val="006666"/>
            </a:solidFill>
            <a:ln w="12700" cap="sq">
              <a:solidFill>
                <a:srgbClr val="006666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2D2DB9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ru-RU" altLang="ru-RU" sz="10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7451" name="Группа 1"/>
            <p:cNvGrpSpPr>
              <a:grpSpLocks/>
            </p:cNvGrpSpPr>
            <p:nvPr/>
          </p:nvGrpSpPr>
          <p:grpSpPr bwMode="auto">
            <a:xfrm>
              <a:off x="3321844" y="1052736"/>
              <a:ext cx="5060156" cy="3424015"/>
              <a:chOff x="4114800" y="1238251"/>
              <a:chExt cx="4267200" cy="3238500"/>
            </a:xfrm>
          </p:grpSpPr>
          <p:sp>
            <p:nvSpPr>
              <p:cNvPr id="17452" name="Rectangle 23"/>
              <p:cNvSpPr>
                <a:spLocks noChangeArrowheads="1"/>
              </p:cNvSpPr>
              <p:nvPr/>
            </p:nvSpPr>
            <p:spPr bwMode="auto">
              <a:xfrm>
                <a:off x="6097574" y="2716199"/>
                <a:ext cx="359271" cy="931832"/>
              </a:xfrm>
              <a:prstGeom prst="rect">
                <a:avLst/>
              </a:prstGeom>
              <a:no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4400">
                    <a:solidFill>
                      <a:schemeClr val="tx2"/>
                    </a:solidFill>
                  </a:rPr>
                  <a:t> </a:t>
                </a:r>
              </a:p>
            </p:txBody>
          </p:sp>
          <p:sp>
            <p:nvSpPr>
              <p:cNvPr id="17453" name="Rectangle 24"/>
              <p:cNvSpPr>
                <a:spLocks noChangeArrowheads="1"/>
              </p:cNvSpPr>
              <p:nvPr/>
            </p:nvSpPr>
            <p:spPr bwMode="auto">
              <a:xfrm>
                <a:off x="6097574" y="2716199"/>
                <a:ext cx="359271" cy="931832"/>
              </a:xfrm>
              <a:prstGeom prst="rect">
                <a:avLst/>
              </a:prstGeom>
              <a:noFill/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4400">
                    <a:solidFill>
                      <a:schemeClr val="tx2"/>
                    </a:solidFill>
                  </a:rPr>
                  <a:t> </a:t>
                </a:r>
              </a:p>
            </p:txBody>
          </p:sp>
          <p:sp>
            <p:nvSpPr>
              <p:cNvPr id="17454" name="AutoShape 25"/>
              <p:cNvSpPr>
                <a:spLocks noChangeArrowheads="1"/>
              </p:cNvSpPr>
              <p:nvPr/>
            </p:nvSpPr>
            <p:spPr bwMode="auto">
              <a:xfrm>
                <a:off x="4114800" y="1238251"/>
                <a:ext cx="4267200" cy="3238500"/>
              </a:xfrm>
              <a:prstGeom prst="flowChartAlternateProcess">
                <a:avLst/>
              </a:prstGeom>
              <a:solidFill>
                <a:srgbClr val="FFFFFF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2D2DB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598" name="Group 26"/>
              <p:cNvGrpSpPr>
                <a:grpSpLocks/>
              </p:cNvGrpSpPr>
              <p:nvPr/>
            </p:nvGrpSpPr>
            <p:grpSpPr bwMode="auto">
              <a:xfrm>
                <a:off x="4716463" y="1428737"/>
                <a:ext cx="214312" cy="2667017"/>
                <a:chOff x="1872" y="1104"/>
                <a:chExt cx="144" cy="148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21599" name="Oval 27"/>
                <p:cNvSpPr>
                  <a:spLocks noChangeArrowheads="1"/>
                </p:cNvSpPr>
                <p:nvPr/>
              </p:nvSpPr>
              <p:spPr bwMode="auto">
                <a:xfrm>
                  <a:off x="1872" y="110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26" name="Oval 28"/>
                <p:cNvSpPr>
                  <a:spLocks noChangeArrowheads="1"/>
                </p:cNvSpPr>
                <p:nvPr/>
              </p:nvSpPr>
              <p:spPr bwMode="auto">
                <a:xfrm>
                  <a:off x="1872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35" name="Oval 29"/>
                <p:cNvSpPr>
                  <a:spLocks noChangeArrowheads="1"/>
                </p:cNvSpPr>
                <p:nvPr/>
              </p:nvSpPr>
              <p:spPr bwMode="auto">
                <a:xfrm>
                  <a:off x="1872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44" name="Oval 30"/>
                <p:cNvSpPr>
                  <a:spLocks noChangeArrowheads="1"/>
                </p:cNvSpPr>
                <p:nvPr/>
              </p:nvSpPr>
              <p:spPr bwMode="auto">
                <a:xfrm>
                  <a:off x="1872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45" name="Oval 31"/>
                <p:cNvSpPr>
                  <a:spLocks noChangeArrowheads="1"/>
                </p:cNvSpPr>
                <p:nvPr/>
              </p:nvSpPr>
              <p:spPr bwMode="auto">
                <a:xfrm>
                  <a:off x="1872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46" name="Oval 32"/>
                <p:cNvSpPr>
                  <a:spLocks noChangeArrowheads="1"/>
                </p:cNvSpPr>
                <p:nvPr/>
              </p:nvSpPr>
              <p:spPr bwMode="auto">
                <a:xfrm>
                  <a:off x="1872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47" name="Oval 33"/>
                <p:cNvSpPr>
                  <a:spLocks noChangeArrowheads="1"/>
                </p:cNvSpPr>
                <p:nvPr/>
              </p:nvSpPr>
              <p:spPr bwMode="auto">
                <a:xfrm>
                  <a:off x="1872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48" name="Oval 34"/>
                <p:cNvSpPr>
                  <a:spLocks noChangeArrowheads="1"/>
                </p:cNvSpPr>
                <p:nvPr/>
              </p:nvSpPr>
              <p:spPr bwMode="auto">
                <a:xfrm>
                  <a:off x="1872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48249" name="Group 35"/>
              <p:cNvGrpSpPr>
                <a:grpSpLocks/>
              </p:cNvGrpSpPr>
              <p:nvPr/>
            </p:nvGrpSpPr>
            <p:grpSpPr bwMode="auto">
              <a:xfrm>
                <a:off x="5110163" y="1428737"/>
                <a:ext cx="214312" cy="2667017"/>
                <a:chOff x="2112" y="1104"/>
                <a:chExt cx="144" cy="1488"/>
              </a:xfrm>
              <a:solidFill>
                <a:srgbClr val="CCECFF"/>
              </a:solidFill>
            </p:grpSpPr>
            <p:sp>
              <p:nvSpPr>
                <p:cNvPr id="48250" name="Oval 36"/>
                <p:cNvSpPr>
                  <a:spLocks noChangeArrowheads="1"/>
                </p:cNvSpPr>
                <p:nvPr/>
              </p:nvSpPr>
              <p:spPr bwMode="auto">
                <a:xfrm>
                  <a:off x="2112" y="110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 dirty="0">
                    <a:solidFill>
                      <a:srgbClr val="660066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51" name="Oval 37"/>
                <p:cNvSpPr>
                  <a:spLocks noChangeArrowheads="1"/>
                </p:cNvSpPr>
                <p:nvPr/>
              </p:nvSpPr>
              <p:spPr bwMode="auto">
                <a:xfrm>
                  <a:off x="2112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52" name="Oval 38"/>
                <p:cNvSpPr>
                  <a:spLocks noChangeArrowheads="1"/>
                </p:cNvSpPr>
                <p:nvPr/>
              </p:nvSpPr>
              <p:spPr bwMode="auto">
                <a:xfrm>
                  <a:off x="2112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53" name="Oval 39"/>
                <p:cNvSpPr>
                  <a:spLocks noChangeArrowheads="1"/>
                </p:cNvSpPr>
                <p:nvPr/>
              </p:nvSpPr>
              <p:spPr bwMode="auto">
                <a:xfrm>
                  <a:off x="2112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54" name="Oval 40"/>
                <p:cNvSpPr>
                  <a:spLocks noChangeArrowheads="1"/>
                </p:cNvSpPr>
                <p:nvPr/>
              </p:nvSpPr>
              <p:spPr bwMode="auto">
                <a:xfrm>
                  <a:off x="2112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55" name="Oval 41"/>
                <p:cNvSpPr>
                  <a:spLocks noChangeArrowheads="1"/>
                </p:cNvSpPr>
                <p:nvPr/>
              </p:nvSpPr>
              <p:spPr bwMode="auto">
                <a:xfrm>
                  <a:off x="2112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28" name="Oval 42"/>
                <p:cNvSpPr>
                  <a:spLocks noChangeArrowheads="1"/>
                </p:cNvSpPr>
                <p:nvPr/>
              </p:nvSpPr>
              <p:spPr bwMode="auto">
                <a:xfrm>
                  <a:off x="2112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29" name="Oval 43"/>
                <p:cNvSpPr>
                  <a:spLocks noChangeArrowheads="1"/>
                </p:cNvSpPr>
                <p:nvPr/>
              </p:nvSpPr>
              <p:spPr bwMode="auto">
                <a:xfrm>
                  <a:off x="2112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48130" name="Group 44"/>
              <p:cNvGrpSpPr>
                <a:grpSpLocks/>
              </p:cNvGrpSpPr>
              <p:nvPr/>
            </p:nvGrpSpPr>
            <p:grpSpPr bwMode="auto">
              <a:xfrm>
                <a:off x="5465763" y="1428737"/>
                <a:ext cx="214312" cy="2667017"/>
                <a:chOff x="2352" y="1104"/>
                <a:chExt cx="144" cy="1488"/>
              </a:xfrm>
              <a:noFill/>
            </p:grpSpPr>
            <p:sp>
              <p:nvSpPr>
                <p:cNvPr id="48131" name="Oval 45"/>
                <p:cNvSpPr>
                  <a:spLocks noChangeArrowheads="1"/>
                </p:cNvSpPr>
                <p:nvPr/>
              </p:nvSpPr>
              <p:spPr bwMode="auto">
                <a:xfrm>
                  <a:off x="2352" y="110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32" name="Oval 46"/>
                <p:cNvSpPr>
                  <a:spLocks noChangeArrowheads="1"/>
                </p:cNvSpPr>
                <p:nvPr/>
              </p:nvSpPr>
              <p:spPr bwMode="auto">
                <a:xfrm>
                  <a:off x="2352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33" name="Oval 47"/>
                <p:cNvSpPr>
                  <a:spLocks noChangeArrowheads="1"/>
                </p:cNvSpPr>
                <p:nvPr/>
              </p:nvSpPr>
              <p:spPr bwMode="auto">
                <a:xfrm>
                  <a:off x="2352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34" name="Oval 48"/>
                <p:cNvSpPr>
                  <a:spLocks noChangeArrowheads="1"/>
                </p:cNvSpPr>
                <p:nvPr/>
              </p:nvSpPr>
              <p:spPr bwMode="auto">
                <a:xfrm>
                  <a:off x="2352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35" name="Oval 49"/>
                <p:cNvSpPr>
                  <a:spLocks noChangeArrowheads="1"/>
                </p:cNvSpPr>
                <p:nvPr/>
              </p:nvSpPr>
              <p:spPr bwMode="auto">
                <a:xfrm>
                  <a:off x="2352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36" name="Oval 50"/>
                <p:cNvSpPr>
                  <a:spLocks noChangeArrowheads="1"/>
                </p:cNvSpPr>
                <p:nvPr/>
              </p:nvSpPr>
              <p:spPr bwMode="auto">
                <a:xfrm>
                  <a:off x="2352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37" name="Oval 51"/>
                <p:cNvSpPr>
                  <a:spLocks noChangeArrowheads="1"/>
                </p:cNvSpPr>
                <p:nvPr/>
              </p:nvSpPr>
              <p:spPr bwMode="auto">
                <a:xfrm>
                  <a:off x="2352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39" name="Oval 52"/>
                <p:cNvSpPr>
                  <a:spLocks noChangeArrowheads="1"/>
                </p:cNvSpPr>
                <p:nvPr/>
              </p:nvSpPr>
              <p:spPr bwMode="auto">
                <a:xfrm>
                  <a:off x="2352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48140" name="Group 53"/>
              <p:cNvGrpSpPr>
                <a:grpSpLocks/>
              </p:cNvGrpSpPr>
              <p:nvPr/>
            </p:nvGrpSpPr>
            <p:grpSpPr bwMode="auto">
              <a:xfrm>
                <a:off x="5821363" y="1428737"/>
                <a:ext cx="214312" cy="2667017"/>
                <a:chOff x="1824" y="1296"/>
                <a:chExt cx="144" cy="1488"/>
              </a:xfrm>
              <a:solidFill>
                <a:srgbClr val="7030A0"/>
              </a:solidFill>
            </p:grpSpPr>
            <p:sp>
              <p:nvSpPr>
                <p:cNvPr id="48142" name="Oval 54"/>
                <p:cNvSpPr>
                  <a:spLocks noChangeArrowheads="1"/>
                </p:cNvSpPr>
                <p:nvPr/>
              </p:nvSpPr>
              <p:spPr bwMode="auto">
                <a:xfrm>
                  <a:off x="1824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43" name="Oval 55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44" name="Oval 56"/>
                <p:cNvSpPr>
                  <a:spLocks noChangeArrowheads="1"/>
                </p:cNvSpPr>
                <p:nvPr/>
              </p:nvSpPr>
              <p:spPr bwMode="auto">
                <a:xfrm>
                  <a:off x="1824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45" name="Oval 57"/>
                <p:cNvSpPr>
                  <a:spLocks noChangeArrowheads="1"/>
                </p:cNvSpPr>
                <p:nvPr/>
              </p:nvSpPr>
              <p:spPr bwMode="auto">
                <a:xfrm>
                  <a:off x="1824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46" name="Oval 58"/>
                <p:cNvSpPr>
                  <a:spLocks noChangeArrowheads="1"/>
                </p:cNvSpPr>
                <p:nvPr/>
              </p:nvSpPr>
              <p:spPr bwMode="auto">
                <a:xfrm>
                  <a:off x="1824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47" name="Oval 59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48" name="Oval 60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49" name="Oval 61"/>
                <p:cNvSpPr>
                  <a:spLocks noChangeArrowheads="1"/>
                </p:cNvSpPr>
                <p:nvPr/>
              </p:nvSpPr>
              <p:spPr bwMode="auto">
                <a:xfrm>
                  <a:off x="1824" y="264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48150" name="Group 62"/>
              <p:cNvGrpSpPr>
                <a:grpSpLocks/>
              </p:cNvGrpSpPr>
              <p:nvPr/>
            </p:nvGrpSpPr>
            <p:grpSpPr bwMode="auto">
              <a:xfrm>
                <a:off x="6176963" y="1428737"/>
                <a:ext cx="214312" cy="2667017"/>
                <a:chOff x="2832" y="1104"/>
                <a:chExt cx="144" cy="1488"/>
              </a:xfrm>
              <a:solidFill>
                <a:srgbClr val="92D050"/>
              </a:solidFill>
            </p:grpSpPr>
            <p:sp>
              <p:nvSpPr>
                <p:cNvPr id="48151" name="Oval 63"/>
                <p:cNvSpPr>
                  <a:spLocks noChangeArrowheads="1"/>
                </p:cNvSpPr>
                <p:nvPr/>
              </p:nvSpPr>
              <p:spPr bwMode="auto">
                <a:xfrm>
                  <a:off x="2832" y="110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52" name="Oval 64"/>
                <p:cNvSpPr>
                  <a:spLocks noChangeArrowheads="1"/>
                </p:cNvSpPr>
                <p:nvPr/>
              </p:nvSpPr>
              <p:spPr bwMode="auto">
                <a:xfrm>
                  <a:off x="2832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53" name="Oval 65"/>
                <p:cNvSpPr>
                  <a:spLocks noChangeArrowheads="1"/>
                </p:cNvSpPr>
                <p:nvPr/>
              </p:nvSpPr>
              <p:spPr bwMode="auto">
                <a:xfrm>
                  <a:off x="2832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154" name="Oval 66"/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56" name="Oval 67"/>
                <p:cNvSpPr>
                  <a:spLocks noChangeArrowheads="1"/>
                </p:cNvSpPr>
                <p:nvPr/>
              </p:nvSpPr>
              <p:spPr bwMode="auto">
                <a:xfrm>
                  <a:off x="2832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57" name="Oval 68"/>
                <p:cNvSpPr>
                  <a:spLocks noChangeArrowheads="1"/>
                </p:cNvSpPr>
                <p:nvPr/>
              </p:nvSpPr>
              <p:spPr bwMode="auto">
                <a:xfrm>
                  <a:off x="2832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58" name="Oval 69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59" name="Oval 70"/>
                <p:cNvSpPr>
                  <a:spLocks noChangeArrowheads="1"/>
                </p:cNvSpPr>
                <p:nvPr/>
              </p:nvSpPr>
              <p:spPr bwMode="auto">
                <a:xfrm>
                  <a:off x="2832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48260" name="Group 71"/>
              <p:cNvGrpSpPr>
                <a:grpSpLocks/>
              </p:cNvGrpSpPr>
              <p:nvPr/>
            </p:nvGrpSpPr>
            <p:grpSpPr bwMode="auto">
              <a:xfrm>
                <a:off x="6888163" y="1428737"/>
                <a:ext cx="214312" cy="2667017"/>
                <a:chOff x="3312" y="1104"/>
                <a:chExt cx="144" cy="1488"/>
              </a:xfrm>
              <a:noFill/>
            </p:grpSpPr>
            <p:sp>
              <p:nvSpPr>
                <p:cNvPr id="48261" name="Oval 72"/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62" name="Oval 73"/>
                <p:cNvSpPr>
                  <a:spLocks noChangeArrowheads="1"/>
                </p:cNvSpPr>
                <p:nvPr/>
              </p:nvSpPr>
              <p:spPr bwMode="auto">
                <a:xfrm>
                  <a:off x="3312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63" name="Oval 74"/>
                <p:cNvSpPr>
                  <a:spLocks noChangeArrowheads="1"/>
                </p:cNvSpPr>
                <p:nvPr/>
              </p:nvSpPr>
              <p:spPr bwMode="auto">
                <a:xfrm>
                  <a:off x="3312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64" name="Oval 75"/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65" name="Oval 76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66" name="Oval 77"/>
                <p:cNvSpPr>
                  <a:spLocks noChangeArrowheads="1"/>
                </p:cNvSpPr>
                <p:nvPr/>
              </p:nvSpPr>
              <p:spPr bwMode="auto">
                <a:xfrm>
                  <a:off x="3312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67" name="Oval 78"/>
                <p:cNvSpPr>
                  <a:spLocks noChangeArrowheads="1"/>
                </p:cNvSpPr>
                <p:nvPr/>
              </p:nvSpPr>
              <p:spPr bwMode="auto">
                <a:xfrm>
                  <a:off x="3312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68" name="Oval 79"/>
                <p:cNvSpPr>
                  <a:spLocks noChangeArrowheads="1"/>
                </p:cNvSpPr>
                <p:nvPr/>
              </p:nvSpPr>
              <p:spPr bwMode="auto">
                <a:xfrm>
                  <a:off x="3312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48269" name="Group 80"/>
              <p:cNvGrpSpPr>
                <a:grpSpLocks/>
              </p:cNvGrpSpPr>
              <p:nvPr/>
            </p:nvGrpSpPr>
            <p:grpSpPr bwMode="auto">
              <a:xfrm>
                <a:off x="6532563" y="1428737"/>
                <a:ext cx="214312" cy="2667017"/>
                <a:chOff x="3072" y="1104"/>
                <a:chExt cx="144" cy="1488"/>
              </a:xfrm>
              <a:noFill/>
            </p:grpSpPr>
            <p:sp>
              <p:nvSpPr>
                <p:cNvPr id="48270" name="Oval 81"/>
                <p:cNvSpPr>
                  <a:spLocks noChangeArrowheads="1"/>
                </p:cNvSpPr>
                <p:nvPr/>
              </p:nvSpPr>
              <p:spPr bwMode="auto">
                <a:xfrm>
                  <a:off x="3072" y="110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71" name="Oval 82"/>
                <p:cNvSpPr>
                  <a:spLocks noChangeArrowheads="1"/>
                </p:cNvSpPr>
                <p:nvPr/>
              </p:nvSpPr>
              <p:spPr bwMode="auto">
                <a:xfrm>
                  <a:off x="3072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72" name="Oval 83"/>
                <p:cNvSpPr>
                  <a:spLocks noChangeArrowheads="1"/>
                </p:cNvSpPr>
                <p:nvPr/>
              </p:nvSpPr>
              <p:spPr bwMode="auto">
                <a:xfrm>
                  <a:off x="3072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73" name="Oval 84"/>
                <p:cNvSpPr>
                  <a:spLocks noChangeArrowheads="1"/>
                </p:cNvSpPr>
                <p:nvPr/>
              </p:nvSpPr>
              <p:spPr bwMode="auto">
                <a:xfrm>
                  <a:off x="3072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74" name="Oval 85"/>
                <p:cNvSpPr>
                  <a:spLocks noChangeArrowheads="1"/>
                </p:cNvSpPr>
                <p:nvPr/>
              </p:nvSpPr>
              <p:spPr bwMode="auto">
                <a:xfrm>
                  <a:off x="3072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75" name="Oval 86"/>
                <p:cNvSpPr>
                  <a:spLocks noChangeArrowheads="1"/>
                </p:cNvSpPr>
                <p:nvPr/>
              </p:nvSpPr>
              <p:spPr bwMode="auto">
                <a:xfrm>
                  <a:off x="3072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76" name="Oval 87"/>
                <p:cNvSpPr>
                  <a:spLocks noChangeArrowheads="1"/>
                </p:cNvSpPr>
                <p:nvPr/>
              </p:nvSpPr>
              <p:spPr bwMode="auto">
                <a:xfrm>
                  <a:off x="3072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77" name="Oval 88"/>
                <p:cNvSpPr>
                  <a:spLocks noChangeArrowheads="1"/>
                </p:cNvSpPr>
                <p:nvPr/>
              </p:nvSpPr>
              <p:spPr bwMode="auto">
                <a:xfrm>
                  <a:off x="3072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48278" name="Group 89"/>
              <p:cNvGrpSpPr>
                <a:grpSpLocks/>
              </p:cNvGrpSpPr>
              <p:nvPr/>
            </p:nvGrpSpPr>
            <p:grpSpPr bwMode="auto">
              <a:xfrm>
                <a:off x="7243763" y="1428737"/>
                <a:ext cx="214312" cy="2667019"/>
                <a:chOff x="1824" y="1296"/>
                <a:chExt cx="144" cy="1488"/>
              </a:xfrm>
              <a:solidFill>
                <a:schemeClr val="bg1"/>
              </a:solidFill>
            </p:grpSpPr>
            <p:sp>
              <p:nvSpPr>
                <p:cNvPr id="48279" name="Oval 90"/>
                <p:cNvSpPr>
                  <a:spLocks noChangeArrowheads="1"/>
                </p:cNvSpPr>
                <p:nvPr/>
              </p:nvSpPr>
              <p:spPr bwMode="auto">
                <a:xfrm>
                  <a:off x="1824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80" name="Oval 91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81" name="Oval 92"/>
                <p:cNvSpPr>
                  <a:spLocks noChangeArrowheads="1"/>
                </p:cNvSpPr>
                <p:nvPr/>
              </p:nvSpPr>
              <p:spPr bwMode="auto">
                <a:xfrm>
                  <a:off x="1824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82" name="Oval 93"/>
                <p:cNvSpPr>
                  <a:spLocks noChangeArrowheads="1"/>
                </p:cNvSpPr>
                <p:nvPr/>
              </p:nvSpPr>
              <p:spPr bwMode="auto">
                <a:xfrm>
                  <a:off x="1824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83" name="Oval 94"/>
                <p:cNvSpPr>
                  <a:spLocks noChangeArrowheads="1"/>
                </p:cNvSpPr>
                <p:nvPr/>
              </p:nvSpPr>
              <p:spPr bwMode="auto">
                <a:xfrm>
                  <a:off x="1824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84" name="Oval 95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85" name="Oval 96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86" name="Oval 97"/>
                <p:cNvSpPr>
                  <a:spLocks noChangeArrowheads="1"/>
                </p:cNvSpPr>
                <p:nvPr/>
              </p:nvSpPr>
              <p:spPr bwMode="auto">
                <a:xfrm>
                  <a:off x="1824" y="264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48287" name="Group 98"/>
              <p:cNvGrpSpPr>
                <a:grpSpLocks/>
              </p:cNvGrpSpPr>
              <p:nvPr/>
            </p:nvGrpSpPr>
            <p:grpSpPr bwMode="auto">
              <a:xfrm>
                <a:off x="7599363" y="1428737"/>
                <a:ext cx="214312" cy="2667017"/>
                <a:chOff x="1824" y="1296"/>
                <a:chExt cx="144" cy="1488"/>
              </a:xfrm>
              <a:solidFill>
                <a:schemeClr val="bg1"/>
              </a:solidFill>
            </p:grpSpPr>
            <p:sp>
              <p:nvSpPr>
                <p:cNvPr id="48288" name="Oval 99"/>
                <p:cNvSpPr>
                  <a:spLocks noChangeArrowheads="1"/>
                </p:cNvSpPr>
                <p:nvPr/>
              </p:nvSpPr>
              <p:spPr bwMode="auto">
                <a:xfrm>
                  <a:off x="1824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89" name="Oval 100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90" name="Oval 101"/>
                <p:cNvSpPr>
                  <a:spLocks noChangeArrowheads="1"/>
                </p:cNvSpPr>
                <p:nvPr/>
              </p:nvSpPr>
              <p:spPr bwMode="auto">
                <a:xfrm>
                  <a:off x="1824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91" name="Oval 102"/>
                <p:cNvSpPr>
                  <a:spLocks noChangeArrowheads="1"/>
                </p:cNvSpPr>
                <p:nvPr/>
              </p:nvSpPr>
              <p:spPr bwMode="auto">
                <a:xfrm>
                  <a:off x="1824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92" name="Oval 103"/>
                <p:cNvSpPr>
                  <a:spLocks noChangeArrowheads="1"/>
                </p:cNvSpPr>
                <p:nvPr/>
              </p:nvSpPr>
              <p:spPr bwMode="auto">
                <a:xfrm>
                  <a:off x="1824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93" name="Oval 104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94" name="Oval 105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95" name="Oval 106"/>
                <p:cNvSpPr>
                  <a:spLocks noChangeArrowheads="1"/>
                </p:cNvSpPr>
                <p:nvPr/>
              </p:nvSpPr>
              <p:spPr bwMode="auto">
                <a:xfrm>
                  <a:off x="1824" y="264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48296" name="Group 107"/>
              <p:cNvGrpSpPr>
                <a:grpSpLocks/>
              </p:cNvGrpSpPr>
              <p:nvPr/>
            </p:nvGrpSpPr>
            <p:grpSpPr bwMode="auto">
              <a:xfrm>
                <a:off x="7954963" y="1428737"/>
                <a:ext cx="214312" cy="2667019"/>
                <a:chOff x="1824" y="1296"/>
                <a:chExt cx="144" cy="1488"/>
              </a:xfrm>
              <a:solidFill>
                <a:schemeClr val="bg1"/>
              </a:solidFill>
            </p:grpSpPr>
            <p:sp>
              <p:nvSpPr>
                <p:cNvPr id="48297" name="Oval 108"/>
                <p:cNvSpPr>
                  <a:spLocks noChangeArrowheads="1"/>
                </p:cNvSpPr>
                <p:nvPr/>
              </p:nvSpPr>
              <p:spPr bwMode="auto">
                <a:xfrm>
                  <a:off x="1824" y="129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98" name="Oval 109"/>
                <p:cNvSpPr>
                  <a:spLocks noChangeArrowheads="1"/>
                </p:cNvSpPr>
                <p:nvPr/>
              </p:nvSpPr>
              <p:spPr bwMode="auto">
                <a:xfrm>
                  <a:off x="1824" y="148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299" name="Oval 110"/>
                <p:cNvSpPr>
                  <a:spLocks noChangeArrowheads="1"/>
                </p:cNvSpPr>
                <p:nvPr/>
              </p:nvSpPr>
              <p:spPr bwMode="auto">
                <a:xfrm>
                  <a:off x="1824" y="168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300" name="Oval 111"/>
                <p:cNvSpPr>
                  <a:spLocks noChangeArrowheads="1"/>
                </p:cNvSpPr>
                <p:nvPr/>
              </p:nvSpPr>
              <p:spPr bwMode="auto">
                <a:xfrm>
                  <a:off x="1824" y="1872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301" name="Oval 112"/>
                <p:cNvSpPr>
                  <a:spLocks noChangeArrowheads="1"/>
                </p:cNvSpPr>
                <p:nvPr/>
              </p:nvSpPr>
              <p:spPr bwMode="auto">
                <a:xfrm>
                  <a:off x="1824" y="2064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302" name="Oval 113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303" name="Oval 114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48304" name="Oval 115"/>
                <p:cNvSpPr>
                  <a:spLocks noChangeArrowheads="1"/>
                </p:cNvSpPr>
                <p:nvPr/>
              </p:nvSpPr>
              <p:spPr bwMode="auto">
                <a:xfrm>
                  <a:off x="1824" y="2640"/>
                  <a:ext cx="144" cy="144"/>
                </a:xfrm>
                <a:prstGeom prst="ellipse">
                  <a:avLst/>
                </a:prstGeom>
                <a:grpFill/>
                <a:ln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l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ru-RU" sz="1000">
                    <a:solidFill>
                      <a:schemeClr val="tx1"/>
                    </a:solidFill>
                    <a:latin typeface="Calibri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7420" name="Rectangle 22"/>
          <p:cNvSpPr>
            <a:spLocks noChangeArrowheads="1"/>
          </p:cNvSpPr>
          <p:nvPr/>
        </p:nvSpPr>
        <p:spPr bwMode="auto">
          <a:xfrm>
            <a:off x="4787900" y="620713"/>
            <a:ext cx="4198938" cy="2879725"/>
          </a:xfrm>
          <a:prstGeom prst="rect">
            <a:avLst/>
          </a:prstGeom>
          <a:solidFill>
            <a:srgbClr val="006666"/>
          </a:solidFill>
          <a:ln w="12700" cap="sq">
            <a:solidFill>
              <a:srgbClr val="006666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ru-RU" altLang="ru-RU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21" name="Rectangle 23"/>
          <p:cNvSpPr>
            <a:spLocks noChangeArrowheads="1"/>
          </p:cNvSpPr>
          <p:nvPr/>
        </p:nvSpPr>
        <p:spPr bwMode="auto">
          <a:xfrm>
            <a:off x="6783388" y="1993900"/>
            <a:ext cx="336550" cy="774700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22" name="Rectangle 24"/>
          <p:cNvSpPr>
            <a:spLocks noChangeArrowheads="1"/>
          </p:cNvSpPr>
          <p:nvPr/>
        </p:nvSpPr>
        <p:spPr bwMode="auto">
          <a:xfrm>
            <a:off x="6783388" y="1993900"/>
            <a:ext cx="336550" cy="774700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23" name="AutoShape 25"/>
          <p:cNvSpPr>
            <a:spLocks noChangeArrowheads="1"/>
          </p:cNvSpPr>
          <p:nvPr/>
        </p:nvSpPr>
        <p:spPr bwMode="auto">
          <a:xfrm>
            <a:off x="4859338" y="692150"/>
            <a:ext cx="3984625" cy="2692400"/>
          </a:xfrm>
          <a:prstGeom prst="flowChartAlternateProcess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5155124" y="915219"/>
            <a:ext cx="200469" cy="2217583"/>
            <a:chOff x="1824" y="1296"/>
            <a:chExt cx="144" cy="1488"/>
          </a:xfrm>
          <a:solidFill>
            <a:srgbClr val="7030A0"/>
          </a:solidFill>
        </p:grpSpPr>
        <p:sp>
          <p:nvSpPr>
            <p:cNvPr id="48182" name="Oval 54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83" name="Oval 55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84" name="Oval 56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85" name="Oval 57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86" name="Oval 58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87" name="Oval 59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88" name="Oval 60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89" name="Oval 61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6591954" y="915219"/>
            <a:ext cx="198905" cy="2217583"/>
            <a:chOff x="2832" y="1104"/>
            <a:chExt cx="144" cy="1488"/>
          </a:xfrm>
          <a:solidFill>
            <a:srgbClr val="92D050"/>
          </a:solidFill>
        </p:grpSpPr>
        <p:sp>
          <p:nvSpPr>
            <p:cNvPr id="48191" name="Oval 63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92" name="Oval 64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93" name="Oval 65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94" name="Oval 66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95" name="Oval 67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96" name="Oval 68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97" name="Oval 69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98" name="Oval 70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144463" y="620713"/>
            <a:ext cx="4211637" cy="2879725"/>
          </a:xfrm>
          <a:prstGeom prst="rect">
            <a:avLst/>
          </a:prstGeom>
          <a:solidFill>
            <a:srgbClr val="006666"/>
          </a:solidFill>
          <a:ln w="12700" cap="sq">
            <a:solidFill>
              <a:srgbClr val="006666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ru-RU" altLang="ru-RU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27" name="AutoShape 25"/>
          <p:cNvSpPr>
            <a:spLocks noChangeArrowheads="1"/>
          </p:cNvSpPr>
          <p:nvPr/>
        </p:nvSpPr>
        <p:spPr bwMode="auto">
          <a:xfrm>
            <a:off x="250825" y="692150"/>
            <a:ext cx="3997325" cy="2692400"/>
          </a:xfrm>
          <a:prstGeom prst="flowChartAlternateProcess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56301" y="923157"/>
            <a:ext cx="200435" cy="2217583"/>
            <a:chOff x="1872" y="1104"/>
            <a:chExt cx="144" cy="148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8155" name="Oval 27"/>
            <p:cNvSpPr>
              <a:spLocks noChangeArrowheads="1"/>
            </p:cNvSpPr>
            <p:nvPr/>
          </p:nvSpPr>
          <p:spPr bwMode="auto">
            <a:xfrm>
              <a:off x="187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56" name="Oval 28"/>
            <p:cNvSpPr>
              <a:spLocks noChangeArrowheads="1"/>
            </p:cNvSpPr>
            <p:nvPr/>
          </p:nvSpPr>
          <p:spPr bwMode="auto">
            <a:xfrm>
              <a:off x="187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57" name="Oval 29"/>
            <p:cNvSpPr>
              <a:spLocks noChangeArrowheads="1"/>
            </p:cNvSpPr>
            <p:nvPr/>
          </p:nvSpPr>
          <p:spPr bwMode="auto">
            <a:xfrm>
              <a:off x="187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58" name="Oval 30"/>
            <p:cNvSpPr>
              <a:spLocks noChangeArrowheads="1"/>
            </p:cNvSpPr>
            <p:nvPr/>
          </p:nvSpPr>
          <p:spPr bwMode="auto">
            <a:xfrm>
              <a:off x="187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59" name="Oval 31"/>
            <p:cNvSpPr>
              <a:spLocks noChangeArrowheads="1"/>
            </p:cNvSpPr>
            <p:nvPr/>
          </p:nvSpPr>
          <p:spPr bwMode="auto">
            <a:xfrm>
              <a:off x="187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60" name="Oval 32"/>
            <p:cNvSpPr>
              <a:spLocks noChangeArrowheads="1"/>
            </p:cNvSpPr>
            <p:nvPr/>
          </p:nvSpPr>
          <p:spPr bwMode="auto">
            <a:xfrm>
              <a:off x="187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61" name="Oval 33"/>
            <p:cNvSpPr>
              <a:spLocks noChangeArrowheads="1"/>
            </p:cNvSpPr>
            <p:nvPr/>
          </p:nvSpPr>
          <p:spPr bwMode="auto">
            <a:xfrm>
              <a:off x="187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62" name="Oval 34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24148" y="923157"/>
            <a:ext cx="200434" cy="2217583"/>
            <a:chOff x="2112" y="1104"/>
            <a:chExt cx="144" cy="1488"/>
          </a:xfrm>
          <a:solidFill>
            <a:srgbClr val="CCECFF"/>
          </a:solidFill>
        </p:grpSpPr>
        <p:sp>
          <p:nvSpPr>
            <p:cNvPr id="48164" name="Oval 36"/>
            <p:cNvSpPr>
              <a:spLocks noChangeArrowheads="1"/>
            </p:cNvSpPr>
            <p:nvPr/>
          </p:nvSpPr>
          <p:spPr bwMode="auto">
            <a:xfrm>
              <a:off x="211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 dirty="0">
                <a:solidFill>
                  <a:srgbClr val="660066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65" name="Oval 37"/>
            <p:cNvSpPr>
              <a:spLocks noChangeArrowheads="1"/>
            </p:cNvSpPr>
            <p:nvPr/>
          </p:nvSpPr>
          <p:spPr bwMode="auto">
            <a:xfrm>
              <a:off x="211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66" name="Oval 38"/>
            <p:cNvSpPr>
              <a:spLocks noChangeArrowheads="1"/>
            </p:cNvSpPr>
            <p:nvPr/>
          </p:nvSpPr>
          <p:spPr bwMode="auto">
            <a:xfrm>
              <a:off x="211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67" name="Oval 39"/>
            <p:cNvSpPr>
              <a:spLocks noChangeArrowheads="1"/>
            </p:cNvSpPr>
            <p:nvPr/>
          </p:nvSpPr>
          <p:spPr bwMode="auto">
            <a:xfrm>
              <a:off x="211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68" name="Oval 40"/>
            <p:cNvSpPr>
              <a:spLocks noChangeArrowheads="1"/>
            </p:cNvSpPr>
            <p:nvPr/>
          </p:nvSpPr>
          <p:spPr bwMode="auto">
            <a:xfrm>
              <a:off x="211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69" name="Oval 41"/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70" name="Oval 42"/>
            <p:cNvSpPr>
              <a:spLocks noChangeArrowheads="1"/>
            </p:cNvSpPr>
            <p:nvPr/>
          </p:nvSpPr>
          <p:spPr bwMode="auto">
            <a:xfrm>
              <a:off x="211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71" name="Oval 43"/>
            <p:cNvSpPr>
              <a:spLocks noChangeArrowheads="1"/>
            </p:cNvSpPr>
            <p:nvPr/>
          </p:nvSpPr>
          <p:spPr bwMode="auto">
            <a:xfrm>
              <a:off x="211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157660" y="923157"/>
            <a:ext cx="200436" cy="2217583"/>
            <a:chOff x="2352" y="1104"/>
            <a:chExt cx="144" cy="1488"/>
          </a:xfrm>
          <a:noFill/>
        </p:grpSpPr>
        <p:sp>
          <p:nvSpPr>
            <p:cNvPr id="48173" name="Oval 45"/>
            <p:cNvSpPr>
              <a:spLocks noChangeArrowheads="1"/>
            </p:cNvSpPr>
            <p:nvPr/>
          </p:nvSpPr>
          <p:spPr bwMode="auto">
            <a:xfrm>
              <a:off x="235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74" name="Oval 46"/>
            <p:cNvSpPr>
              <a:spLocks noChangeArrowheads="1"/>
            </p:cNvSpPr>
            <p:nvPr/>
          </p:nvSpPr>
          <p:spPr bwMode="auto">
            <a:xfrm>
              <a:off x="235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75" name="Oval 47"/>
            <p:cNvSpPr>
              <a:spLocks noChangeArrowheads="1"/>
            </p:cNvSpPr>
            <p:nvPr/>
          </p:nvSpPr>
          <p:spPr bwMode="auto">
            <a:xfrm>
              <a:off x="235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76" name="Oval 48"/>
            <p:cNvSpPr>
              <a:spLocks noChangeArrowheads="1"/>
            </p:cNvSpPr>
            <p:nvPr/>
          </p:nvSpPr>
          <p:spPr bwMode="auto">
            <a:xfrm>
              <a:off x="235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77" name="Oval 49"/>
            <p:cNvSpPr>
              <a:spLocks noChangeArrowheads="1"/>
            </p:cNvSpPr>
            <p:nvPr/>
          </p:nvSpPr>
          <p:spPr bwMode="auto">
            <a:xfrm>
              <a:off x="235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78" name="Oval 50"/>
            <p:cNvSpPr>
              <a:spLocks noChangeArrowheads="1"/>
            </p:cNvSpPr>
            <p:nvPr/>
          </p:nvSpPr>
          <p:spPr bwMode="auto">
            <a:xfrm>
              <a:off x="235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79" name="Oval 51"/>
            <p:cNvSpPr>
              <a:spLocks noChangeArrowheads="1"/>
            </p:cNvSpPr>
            <p:nvPr/>
          </p:nvSpPr>
          <p:spPr bwMode="auto">
            <a:xfrm>
              <a:off x="235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180" name="Oval 52"/>
            <p:cNvSpPr>
              <a:spLocks noChangeArrowheads="1"/>
            </p:cNvSpPr>
            <p:nvPr/>
          </p:nvSpPr>
          <p:spPr bwMode="auto">
            <a:xfrm>
              <a:off x="235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2490195" y="923157"/>
            <a:ext cx="200434" cy="2217583"/>
            <a:chOff x="3312" y="1104"/>
            <a:chExt cx="144" cy="1488"/>
          </a:xfrm>
          <a:noFill/>
        </p:grpSpPr>
        <p:sp>
          <p:nvSpPr>
            <p:cNvPr id="48200" name="Oval 72"/>
            <p:cNvSpPr>
              <a:spLocks noChangeArrowheads="1"/>
            </p:cNvSpPr>
            <p:nvPr/>
          </p:nvSpPr>
          <p:spPr bwMode="auto">
            <a:xfrm>
              <a:off x="331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01" name="Oval 73"/>
            <p:cNvSpPr>
              <a:spLocks noChangeArrowheads="1"/>
            </p:cNvSpPr>
            <p:nvPr/>
          </p:nvSpPr>
          <p:spPr bwMode="auto">
            <a:xfrm>
              <a:off x="331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02" name="Oval 74"/>
            <p:cNvSpPr>
              <a:spLocks noChangeArrowheads="1"/>
            </p:cNvSpPr>
            <p:nvPr/>
          </p:nvSpPr>
          <p:spPr bwMode="auto">
            <a:xfrm>
              <a:off x="331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03" name="Oval 75"/>
            <p:cNvSpPr>
              <a:spLocks noChangeArrowheads="1"/>
            </p:cNvSpPr>
            <p:nvPr/>
          </p:nvSpPr>
          <p:spPr bwMode="auto">
            <a:xfrm>
              <a:off x="331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04" name="Oval 76"/>
            <p:cNvSpPr>
              <a:spLocks noChangeArrowheads="1"/>
            </p:cNvSpPr>
            <p:nvPr/>
          </p:nvSpPr>
          <p:spPr bwMode="auto">
            <a:xfrm>
              <a:off x="331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05" name="Oval 77"/>
            <p:cNvSpPr>
              <a:spLocks noChangeArrowheads="1"/>
            </p:cNvSpPr>
            <p:nvPr/>
          </p:nvSpPr>
          <p:spPr bwMode="auto">
            <a:xfrm>
              <a:off x="331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06" name="Oval 78"/>
            <p:cNvSpPr>
              <a:spLocks noChangeArrowheads="1"/>
            </p:cNvSpPr>
            <p:nvPr/>
          </p:nvSpPr>
          <p:spPr bwMode="auto">
            <a:xfrm>
              <a:off x="331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07" name="Oval 79"/>
            <p:cNvSpPr>
              <a:spLocks noChangeArrowheads="1"/>
            </p:cNvSpPr>
            <p:nvPr/>
          </p:nvSpPr>
          <p:spPr bwMode="auto">
            <a:xfrm>
              <a:off x="331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2129659" y="915219"/>
            <a:ext cx="200470" cy="2217583"/>
            <a:chOff x="3072" y="1104"/>
            <a:chExt cx="144" cy="1488"/>
          </a:xfrm>
          <a:noFill/>
        </p:grpSpPr>
        <p:sp>
          <p:nvSpPr>
            <p:cNvPr id="48209" name="Oval 81"/>
            <p:cNvSpPr>
              <a:spLocks noChangeArrowheads="1"/>
            </p:cNvSpPr>
            <p:nvPr/>
          </p:nvSpPr>
          <p:spPr bwMode="auto">
            <a:xfrm>
              <a:off x="307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10" name="Oval 82"/>
            <p:cNvSpPr>
              <a:spLocks noChangeArrowheads="1"/>
            </p:cNvSpPr>
            <p:nvPr/>
          </p:nvSpPr>
          <p:spPr bwMode="auto">
            <a:xfrm>
              <a:off x="307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11" name="Oval 83"/>
            <p:cNvSpPr>
              <a:spLocks noChangeArrowheads="1"/>
            </p:cNvSpPr>
            <p:nvPr/>
          </p:nvSpPr>
          <p:spPr bwMode="auto">
            <a:xfrm>
              <a:off x="307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12" name="Oval 84"/>
            <p:cNvSpPr>
              <a:spLocks noChangeArrowheads="1"/>
            </p:cNvSpPr>
            <p:nvPr/>
          </p:nvSpPr>
          <p:spPr bwMode="auto">
            <a:xfrm>
              <a:off x="307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13" name="Oval 85"/>
            <p:cNvSpPr>
              <a:spLocks noChangeArrowheads="1"/>
            </p:cNvSpPr>
            <p:nvPr/>
          </p:nvSpPr>
          <p:spPr bwMode="auto">
            <a:xfrm>
              <a:off x="307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14" name="Oval 86"/>
            <p:cNvSpPr>
              <a:spLocks noChangeArrowheads="1"/>
            </p:cNvSpPr>
            <p:nvPr/>
          </p:nvSpPr>
          <p:spPr bwMode="auto">
            <a:xfrm>
              <a:off x="307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15" name="Oval 87"/>
            <p:cNvSpPr>
              <a:spLocks noChangeArrowheads="1"/>
            </p:cNvSpPr>
            <p:nvPr/>
          </p:nvSpPr>
          <p:spPr bwMode="auto">
            <a:xfrm>
              <a:off x="307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16" name="Oval 88"/>
            <p:cNvSpPr>
              <a:spLocks noChangeArrowheads="1"/>
            </p:cNvSpPr>
            <p:nvPr/>
          </p:nvSpPr>
          <p:spPr bwMode="auto">
            <a:xfrm>
              <a:off x="307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2823707" y="923157"/>
            <a:ext cx="200435" cy="2217584"/>
            <a:chOff x="1824" y="1296"/>
            <a:chExt cx="144" cy="1488"/>
          </a:xfrm>
          <a:solidFill>
            <a:schemeClr val="bg1"/>
          </a:solidFill>
        </p:grpSpPr>
        <p:sp>
          <p:nvSpPr>
            <p:cNvPr id="48218" name="Oval 90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19" name="Oval 91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20" name="Oval 92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21" name="Oval 93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22" name="Oval 94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23" name="Oval 95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24" name="Oval 96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25" name="Oval 97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3155678" y="923157"/>
            <a:ext cx="201966" cy="2217583"/>
            <a:chOff x="1824" y="1296"/>
            <a:chExt cx="144" cy="1488"/>
          </a:xfrm>
          <a:solidFill>
            <a:schemeClr val="bg1"/>
          </a:solidFill>
        </p:grpSpPr>
        <p:sp>
          <p:nvSpPr>
            <p:cNvPr id="48227" name="Oval 99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28" name="Oval 100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29" name="Oval 101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30" name="Oval 102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31" name="Oval 103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32" name="Oval 104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33" name="Oval 105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34" name="Oval 106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3489180" y="923157"/>
            <a:ext cx="200435" cy="2217584"/>
            <a:chOff x="1824" y="1296"/>
            <a:chExt cx="144" cy="1488"/>
          </a:xfrm>
          <a:solidFill>
            <a:schemeClr val="bg1"/>
          </a:solidFill>
        </p:grpSpPr>
        <p:sp>
          <p:nvSpPr>
            <p:cNvPr id="48236" name="Oval 108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37" name="Oval 109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38" name="Oval 110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39" name="Oval 111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40" name="Oval 112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41" name="Oval 113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42" name="Oval 114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243" name="Oval 115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05" name="Group 80"/>
          <p:cNvGrpSpPr>
            <a:grpSpLocks/>
          </p:cNvGrpSpPr>
          <p:nvPr/>
        </p:nvGrpSpPr>
        <p:grpSpPr bwMode="auto">
          <a:xfrm>
            <a:off x="1770884" y="918394"/>
            <a:ext cx="200470" cy="2217583"/>
            <a:chOff x="3072" y="1104"/>
            <a:chExt cx="144" cy="1488"/>
          </a:xfrm>
          <a:noFill/>
        </p:grpSpPr>
        <p:sp>
          <p:nvSpPr>
            <p:cNvPr id="48306" name="Oval 81"/>
            <p:cNvSpPr>
              <a:spLocks noChangeArrowheads="1"/>
            </p:cNvSpPr>
            <p:nvPr/>
          </p:nvSpPr>
          <p:spPr bwMode="auto">
            <a:xfrm>
              <a:off x="307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07" name="Oval 82"/>
            <p:cNvSpPr>
              <a:spLocks noChangeArrowheads="1"/>
            </p:cNvSpPr>
            <p:nvPr/>
          </p:nvSpPr>
          <p:spPr bwMode="auto">
            <a:xfrm>
              <a:off x="307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08" name="Oval 83"/>
            <p:cNvSpPr>
              <a:spLocks noChangeArrowheads="1"/>
            </p:cNvSpPr>
            <p:nvPr/>
          </p:nvSpPr>
          <p:spPr bwMode="auto">
            <a:xfrm>
              <a:off x="307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09" name="Oval 84"/>
            <p:cNvSpPr>
              <a:spLocks noChangeArrowheads="1"/>
            </p:cNvSpPr>
            <p:nvPr/>
          </p:nvSpPr>
          <p:spPr bwMode="auto">
            <a:xfrm>
              <a:off x="307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10" name="Oval 85"/>
            <p:cNvSpPr>
              <a:spLocks noChangeArrowheads="1"/>
            </p:cNvSpPr>
            <p:nvPr/>
          </p:nvSpPr>
          <p:spPr bwMode="auto">
            <a:xfrm>
              <a:off x="307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11" name="Oval 86"/>
            <p:cNvSpPr>
              <a:spLocks noChangeArrowheads="1"/>
            </p:cNvSpPr>
            <p:nvPr/>
          </p:nvSpPr>
          <p:spPr bwMode="auto">
            <a:xfrm>
              <a:off x="307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12" name="Oval 87"/>
            <p:cNvSpPr>
              <a:spLocks noChangeArrowheads="1"/>
            </p:cNvSpPr>
            <p:nvPr/>
          </p:nvSpPr>
          <p:spPr bwMode="auto">
            <a:xfrm>
              <a:off x="307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13" name="Oval 88"/>
            <p:cNvSpPr>
              <a:spLocks noChangeArrowheads="1"/>
            </p:cNvSpPr>
            <p:nvPr/>
          </p:nvSpPr>
          <p:spPr bwMode="auto">
            <a:xfrm>
              <a:off x="307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14" name="Group 80"/>
          <p:cNvGrpSpPr>
            <a:grpSpLocks/>
          </p:cNvGrpSpPr>
          <p:nvPr/>
        </p:nvGrpSpPr>
        <p:grpSpPr bwMode="auto">
          <a:xfrm>
            <a:off x="1481959" y="915219"/>
            <a:ext cx="200470" cy="2217583"/>
            <a:chOff x="3072" y="1104"/>
            <a:chExt cx="144" cy="1488"/>
          </a:xfrm>
          <a:noFill/>
        </p:grpSpPr>
        <p:sp>
          <p:nvSpPr>
            <p:cNvPr id="48315" name="Oval 81"/>
            <p:cNvSpPr>
              <a:spLocks noChangeArrowheads="1"/>
            </p:cNvSpPr>
            <p:nvPr/>
          </p:nvSpPr>
          <p:spPr bwMode="auto">
            <a:xfrm>
              <a:off x="307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16" name="Oval 82"/>
            <p:cNvSpPr>
              <a:spLocks noChangeArrowheads="1"/>
            </p:cNvSpPr>
            <p:nvPr/>
          </p:nvSpPr>
          <p:spPr bwMode="auto">
            <a:xfrm>
              <a:off x="307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17" name="Oval 83"/>
            <p:cNvSpPr>
              <a:spLocks noChangeArrowheads="1"/>
            </p:cNvSpPr>
            <p:nvPr/>
          </p:nvSpPr>
          <p:spPr bwMode="auto">
            <a:xfrm>
              <a:off x="307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18" name="Oval 84"/>
            <p:cNvSpPr>
              <a:spLocks noChangeArrowheads="1"/>
            </p:cNvSpPr>
            <p:nvPr/>
          </p:nvSpPr>
          <p:spPr bwMode="auto">
            <a:xfrm>
              <a:off x="307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19" name="Oval 85"/>
            <p:cNvSpPr>
              <a:spLocks noChangeArrowheads="1"/>
            </p:cNvSpPr>
            <p:nvPr/>
          </p:nvSpPr>
          <p:spPr bwMode="auto">
            <a:xfrm>
              <a:off x="307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20" name="Oval 86"/>
            <p:cNvSpPr>
              <a:spLocks noChangeArrowheads="1"/>
            </p:cNvSpPr>
            <p:nvPr/>
          </p:nvSpPr>
          <p:spPr bwMode="auto">
            <a:xfrm>
              <a:off x="307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21" name="Oval 87"/>
            <p:cNvSpPr>
              <a:spLocks noChangeArrowheads="1"/>
            </p:cNvSpPr>
            <p:nvPr/>
          </p:nvSpPr>
          <p:spPr bwMode="auto">
            <a:xfrm>
              <a:off x="307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22" name="Oval 88"/>
            <p:cNvSpPr>
              <a:spLocks noChangeArrowheads="1"/>
            </p:cNvSpPr>
            <p:nvPr/>
          </p:nvSpPr>
          <p:spPr bwMode="auto">
            <a:xfrm>
              <a:off x="307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23" name="Group 53"/>
          <p:cNvGrpSpPr>
            <a:grpSpLocks/>
          </p:cNvGrpSpPr>
          <p:nvPr/>
        </p:nvGrpSpPr>
        <p:grpSpPr bwMode="auto">
          <a:xfrm>
            <a:off x="5515486" y="915219"/>
            <a:ext cx="200469" cy="2217583"/>
            <a:chOff x="1824" y="1296"/>
            <a:chExt cx="144" cy="1488"/>
          </a:xfrm>
          <a:solidFill>
            <a:srgbClr val="7030A0"/>
          </a:solidFill>
        </p:grpSpPr>
        <p:sp>
          <p:nvSpPr>
            <p:cNvPr id="48324" name="Oval 54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25" name="Oval 55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26" name="Oval 56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27" name="Oval 57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28" name="Oval 58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29" name="Oval 59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30" name="Oval 60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31" name="Oval 61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32" name="Group 62"/>
          <p:cNvGrpSpPr>
            <a:grpSpLocks/>
          </p:cNvGrpSpPr>
          <p:nvPr/>
        </p:nvGrpSpPr>
        <p:grpSpPr bwMode="auto">
          <a:xfrm>
            <a:off x="6231592" y="915219"/>
            <a:ext cx="198905" cy="2217583"/>
            <a:chOff x="2832" y="1104"/>
            <a:chExt cx="144" cy="1488"/>
          </a:xfrm>
          <a:solidFill>
            <a:srgbClr val="92D050"/>
          </a:solidFill>
        </p:grpSpPr>
        <p:sp>
          <p:nvSpPr>
            <p:cNvPr id="48333" name="Oval 63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34" name="Oval 64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35" name="Oval 65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36" name="Oval 66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37" name="Oval 67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38" name="Oval 68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39" name="Oval 69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40" name="Oval 70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17440" name="Line 86"/>
          <p:cNvSpPr>
            <a:spLocks noChangeShapeType="1"/>
          </p:cNvSpPr>
          <p:nvPr/>
        </p:nvSpPr>
        <p:spPr bwMode="auto">
          <a:xfrm>
            <a:off x="5651500" y="836613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8341" name="Group 53"/>
          <p:cNvGrpSpPr>
            <a:grpSpLocks/>
          </p:cNvGrpSpPr>
          <p:nvPr/>
        </p:nvGrpSpPr>
        <p:grpSpPr bwMode="auto">
          <a:xfrm>
            <a:off x="5155124" y="915219"/>
            <a:ext cx="200469" cy="2217583"/>
            <a:chOff x="1824" y="1296"/>
            <a:chExt cx="144" cy="1488"/>
          </a:xfrm>
          <a:solidFill>
            <a:srgbClr val="7030A0"/>
          </a:solidFill>
        </p:grpSpPr>
        <p:sp>
          <p:nvSpPr>
            <p:cNvPr id="48342" name="Oval 54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43" name="Oval 55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44" name="Oval 56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45" name="Oval 57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46" name="Oval 58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47" name="Oval 59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48" name="Oval 60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49" name="Oval 61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50" name="Group 53"/>
          <p:cNvGrpSpPr>
            <a:grpSpLocks/>
          </p:cNvGrpSpPr>
          <p:nvPr/>
        </p:nvGrpSpPr>
        <p:grpSpPr bwMode="auto">
          <a:xfrm>
            <a:off x="5515486" y="915219"/>
            <a:ext cx="200469" cy="2217583"/>
            <a:chOff x="1824" y="1296"/>
            <a:chExt cx="144" cy="1488"/>
          </a:xfrm>
          <a:solidFill>
            <a:srgbClr val="7030A0"/>
          </a:solidFill>
        </p:grpSpPr>
        <p:sp>
          <p:nvSpPr>
            <p:cNvPr id="48351" name="Oval 54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52" name="Oval 55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53" name="Oval 56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54" name="Oval 57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55" name="Oval 58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56" name="Oval 59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57" name="Oval 60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58" name="Oval 61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59" name="Group 62"/>
          <p:cNvGrpSpPr>
            <a:grpSpLocks/>
          </p:cNvGrpSpPr>
          <p:nvPr/>
        </p:nvGrpSpPr>
        <p:grpSpPr bwMode="auto">
          <a:xfrm>
            <a:off x="6231592" y="915219"/>
            <a:ext cx="198905" cy="2217583"/>
            <a:chOff x="2832" y="1104"/>
            <a:chExt cx="144" cy="1488"/>
          </a:xfrm>
          <a:solidFill>
            <a:srgbClr val="92D050"/>
          </a:solidFill>
        </p:grpSpPr>
        <p:sp>
          <p:nvSpPr>
            <p:cNvPr id="48360" name="Oval 63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61" name="Oval 64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62" name="Oval 65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63" name="Oval 66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64" name="Oval 67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65" name="Oval 68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66" name="Oval 69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67" name="Oval 70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68" name="Group 53"/>
          <p:cNvGrpSpPr>
            <a:grpSpLocks/>
          </p:cNvGrpSpPr>
          <p:nvPr/>
        </p:nvGrpSpPr>
        <p:grpSpPr bwMode="auto">
          <a:xfrm>
            <a:off x="5155124" y="915219"/>
            <a:ext cx="200469" cy="2217583"/>
            <a:chOff x="1824" y="1296"/>
            <a:chExt cx="144" cy="1488"/>
          </a:xfrm>
          <a:solidFill>
            <a:srgbClr val="7030A0"/>
          </a:solidFill>
        </p:grpSpPr>
        <p:sp>
          <p:nvSpPr>
            <p:cNvPr id="48369" name="Oval 54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70" name="Oval 55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71" name="Oval 56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72" name="Oval 57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73" name="Oval 58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74" name="Oval 59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75" name="Oval 60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76" name="Oval 61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77" name="Group 53"/>
          <p:cNvGrpSpPr>
            <a:grpSpLocks/>
          </p:cNvGrpSpPr>
          <p:nvPr/>
        </p:nvGrpSpPr>
        <p:grpSpPr bwMode="auto">
          <a:xfrm>
            <a:off x="5515486" y="915219"/>
            <a:ext cx="200469" cy="2217583"/>
            <a:chOff x="1824" y="1296"/>
            <a:chExt cx="144" cy="1488"/>
          </a:xfrm>
          <a:solidFill>
            <a:srgbClr val="7030A0"/>
          </a:solidFill>
        </p:grpSpPr>
        <p:sp>
          <p:nvSpPr>
            <p:cNvPr id="48378" name="Oval 54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79" name="Oval 55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80" name="Oval 56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81" name="Oval 57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82" name="Oval 58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83" name="Oval 59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84" name="Oval 60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85" name="Oval 61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86" name="Group 62"/>
          <p:cNvGrpSpPr>
            <a:grpSpLocks/>
          </p:cNvGrpSpPr>
          <p:nvPr/>
        </p:nvGrpSpPr>
        <p:grpSpPr bwMode="auto">
          <a:xfrm>
            <a:off x="6591954" y="915219"/>
            <a:ext cx="198905" cy="2217583"/>
            <a:chOff x="2832" y="1104"/>
            <a:chExt cx="144" cy="1488"/>
          </a:xfrm>
          <a:solidFill>
            <a:srgbClr val="92D050"/>
          </a:solidFill>
        </p:grpSpPr>
        <p:sp>
          <p:nvSpPr>
            <p:cNvPr id="48387" name="Oval 63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88" name="Oval 64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89" name="Oval 65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90" name="Oval 66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91" name="Oval 67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92" name="Oval 68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93" name="Oval 69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94" name="Oval 70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395" name="Group 62"/>
          <p:cNvGrpSpPr>
            <a:grpSpLocks/>
          </p:cNvGrpSpPr>
          <p:nvPr/>
        </p:nvGrpSpPr>
        <p:grpSpPr bwMode="auto">
          <a:xfrm>
            <a:off x="6231592" y="915219"/>
            <a:ext cx="198905" cy="2217583"/>
            <a:chOff x="2832" y="1104"/>
            <a:chExt cx="144" cy="1488"/>
          </a:xfrm>
          <a:solidFill>
            <a:srgbClr val="92D050"/>
          </a:solidFill>
        </p:grpSpPr>
        <p:sp>
          <p:nvSpPr>
            <p:cNvPr id="48396" name="Oval 63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97" name="Oval 64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98" name="Oval 65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399" name="Oval 66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00" name="Oval 67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01" name="Oval 68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02" name="Oval 69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03" name="Oval 70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404" name="Group 53"/>
          <p:cNvGrpSpPr>
            <a:grpSpLocks/>
          </p:cNvGrpSpPr>
          <p:nvPr/>
        </p:nvGrpSpPr>
        <p:grpSpPr bwMode="auto">
          <a:xfrm>
            <a:off x="5155124" y="915219"/>
            <a:ext cx="200469" cy="2217583"/>
            <a:chOff x="1824" y="1296"/>
            <a:chExt cx="144" cy="1488"/>
          </a:xfrm>
          <a:solidFill>
            <a:srgbClr val="7030A0"/>
          </a:solidFill>
        </p:grpSpPr>
        <p:sp>
          <p:nvSpPr>
            <p:cNvPr id="48405" name="Oval 54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06" name="Oval 55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07" name="Oval 56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08" name="Oval 57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09" name="Oval 58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10" name="Oval 59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11" name="Oval 60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12" name="Oval 61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48413" name="Group 53"/>
          <p:cNvGrpSpPr>
            <a:grpSpLocks/>
          </p:cNvGrpSpPr>
          <p:nvPr/>
        </p:nvGrpSpPr>
        <p:grpSpPr bwMode="auto">
          <a:xfrm>
            <a:off x="5515486" y="915219"/>
            <a:ext cx="200469" cy="2217583"/>
            <a:chOff x="1824" y="1296"/>
            <a:chExt cx="144" cy="1488"/>
          </a:xfrm>
          <a:solidFill>
            <a:srgbClr val="7030A0"/>
          </a:solidFill>
        </p:grpSpPr>
        <p:sp>
          <p:nvSpPr>
            <p:cNvPr id="48414" name="Oval 54"/>
            <p:cNvSpPr>
              <a:spLocks noChangeArrowheads="1"/>
            </p:cNvSpPr>
            <p:nvPr/>
          </p:nvSpPr>
          <p:spPr bwMode="auto">
            <a:xfrm>
              <a:off x="1824" y="129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15" name="Oval 55"/>
            <p:cNvSpPr>
              <a:spLocks noChangeArrowheads="1"/>
            </p:cNvSpPr>
            <p:nvPr/>
          </p:nvSpPr>
          <p:spPr bwMode="auto">
            <a:xfrm>
              <a:off x="1824" y="148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16" name="Oval 56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17" name="Oval 57"/>
            <p:cNvSpPr>
              <a:spLocks noChangeArrowheads="1"/>
            </p:cNvSpPr>
            <p:nvPr/>
          </p:nvSpPr>
          <p:spPr bwMode="auto">
            <a:xfrm>
              <a:off x="1824" y="1872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18" name="Oval 58"/>
            <p:cNvSpPr>
              <a:spLocks noChangeArrowheads="1"/>
            </p:cNvSpPr>
            <p:nvPr/>
          </p:nvSpPr>
          <p:spPr bwMode="auto">
            <a:xfrm>
              <a:off x="1824" y="2064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19" name="Oval 59"/>
            <p:cNvSpPr>
              <a:spLocks noChangeArrowheads="1"/>
            </p:cNvSpPr>
            <p:nvPr/>
          </p:nvSpPr>
          <p:spPr bwMode="auto">
            <a:xfrm>
              <a:off x="1824" y="2448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20" name="Oval 60"/>
            <p:cNvSpPr>
              <a:spLocks noChangeArrowheads="1"/>
            </p:cNvSpPr>
            <p:nvPr/>
          </p:nvSpPr>
          <p:spPr bwMode="auto">
            <a:xfrm>
              <a:off x="1824" y="2256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8421" name="Oval 61"/>
            <p:cNvSpPr>
              <a:spLocks noChangeArrowheads="1"/>
            </p:cNvSpPr>
            <p:nvPr/>
          </p:nvSpPr>
          <p:spPr bwMode="auto">
            <a:xfrm>
              <a:off x="1824" y="2640"/>
              <a:ext cx="144" cy="144"/>
            </a:xfrm>
            <a:prstGeom prst="ellipse">
              <a:avLst/>
            </a:prstGeom>
            <a:grpFill/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endParaRPr lang="ru-RU" sz="1000">
                <a:solidFill>
                  <a:schemeClr val="tx1"/>
                </a:solidFill>
                <a:latin typeface="Calibri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459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9879" y="0"/>
            <a:ext cx="8865368" cy="54868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0070C0"/>
                </a:solidFill>
              </a:rPr>
              <a:t>Интерпретация результатов тестирования:</a:t>
            </a:r>
            <a:endParaRPr lang="ru-RU" alt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85717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Вероятный срок инфицирования оценивается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</a:rPr>
              <a:t>сравнением ОП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неразведенного исследуемого образца (</a:t>
            </a:r>
            <a:r>
              <a:rPr lang="ru-RU" altLang="ru-RU" dirty="0" err="1">
                <a:solidFill>
                  <a:schemeClr val="accent5">
                    <a:lumMod val="75000"/>
                  </a:schemeClr>
                </a:solidFill>
              </a:rPr>
              <a:t>нативного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) и разведенного. </a:t>
            </a:r>
          </a:p>
          <a:p>
            <a:pPr algn="just" eaLnBrk="1" hangingPunct="1">
              <a:buFontTx/>
              <a:buNone/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</a:rPr>
              <a:t>%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падения ОП при разведении образца рассчитывается по формуле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ru-RU" alt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ru-RU" altLang="ru-RU" i="1" dirty="0">
              <a:solidFill>
                <a:srgbClr val="E31E0F"/>
              </a:solidFill>
            </a:endParaRPr>
          </a:p>
          <a:p>
            <a:pPr eaLnBrk="1" hangingPunct="1">
              <a:buFontTx/>
              <a:buNone/>
            </a:pPr>
            <a:endParaRPr lang="ru-RU" altLang="ru-RU" i="1" dirty="0" smtClean="0">
              <a:solidFill>
                <a:srgbClr val="E31E0F"/>
              </a:solidFill>
            </a:endParaRPr>
          </a:p>
          <a:p>
            <a:pPr eaLnBrk="1" hangingPunct="1">
              <a:buFontTx/>
              <a:buNone/>
            </a:pPr>
            <a:endParaRPr lang="ru-RU" altLang="ru-RU" i="1" dirty="0">
              <a:solidFill>
                <a:srgbClr val="E31E0F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400" i="1" dirty="0">
                <a:solidFill>
                  <a:srgbClr val="E31E0F"/>
                </a:solidFill>
              </a:rPr>
              <a:t> </a:t>
            </a:r>
            <a:r>
              <a:rPr lang="ru-RU" altLang="ru-RU" sz="1400" i="1" dirty="0" smtClean="0">
                <a:solidFill>
                  <a:schemeClr val="accent5">
                    <a:lumMod val="75000"/>
                  </a:schemeClr>
                </a:solidFill>
              </a:rPr>
              <a:t>где </a:t>
            </a:r>
            <a:r>
              <a:rPr lang="ru-RU" altLang="ru-RU" sz="1400" dirty="0" err="1">
                <a:solidFill>
                  <a:schemeClr val="accent5">
                    <a:lumMod val="75000"/>
                  </a:schemeClr>
                </a:solidFill>
              </a:rPr>
              <a:t>ОПср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</a:rPr>
              <a:t>. РРС </a:t>
            </a:r>
            <a:r>
              <a:rPr lang="ru-RU" altLang="ru-RU" sz="1400" i="1" dirty="0">
                <a:solidFill>
                  <a:schemeClr val="accent5">
                    <a:lumMod val="75000"/>
                  </a:schemeClr>
                </a:solidFill>
              </a:rPr>
              <a:t>– среднее значение ОП Раствора для разведения сывороток</a:t>
            </a:r>
            <a:r>
              <a:rPr lang="ru-RU" altLang="ru-RU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endParaRPr lang="ru-RU" alt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</a:rPr>
              <a:t>Если 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падение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</a:rPr>
              <a:t>ОП &gt; 40%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 – вероятный срок инфицирования до 9 месяцев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</a:rPr>
              <a:t>(ранняя ВИЧ - 1 инфекция)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endParaRPr lang="ru-RU" alt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Если падение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</a:rPr>
              <a:t>ОП ≤ 40%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</a:rPr>
              <a:t> – вероятный срок инфицирования 9 и более месяцев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</a:rPr>
              <a:t>(длительно текущая ВИЧ-1 инфекция (поздняя).</a:t>
            </a:r>
            <a:endParaRPr lang="ru-RU" altLang="ru-RU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>
              <a:solidFill>
                <a:srgbClr val="E31E0F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i="1" dirty="0" smtClean="0">
                <a:solidFill>
                  <a:srgbClr val="0070C0"/>
                </a:solidFill>
              </a:rPr>
              <a:t>Для </a:t>
            </a:r>
            <a:r>
              <a:rPr lang="ru-RU" altLang="ru-RU" i="1" dirty="0">
                <a:solidFill>
                  <a:srgbClr val="0070C0"/>
                </a:solidFill>
              </a:rPr>
              <a:t>учета и обработки результатов рекомендуется использовать программу </a:t>
            </a:r>
            <a:r>
              <a:rPr lang="en-US" altLang="ru-RU" i="1" dirty="0">
                <a:solidFill>
                  <a:srgbClr val="0070C0"/>
                </a:solidFill>
              </a:rPr>
              <a:t>Excel</a:t>
            </a:r>
            <a:r>
              <a:rPr lang="ru-RU" altLang="ru-RU" i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58367" y="1705372"/>
            <a:ext cx="1008063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+mj-lt"/>
                <a:cs typeface="Arial" charset="0"/>
              </a:rPr>
              <a:t>100%  </a:t>
            </a:r>
            <a:r>
              <a:rPr lang="ru-RU" sz="2800" b="1" dirty="0">
                <a:solidFill>
                  <a:srgbClr val="0070C0"/>
                </a:solidFill>
                <a:latin typeface="+mj-lt"/>
                <a:cs typeface="Arial" charset="0"/>
              </a:rPr>
              <a:t>-</a:t>
            </a:r>
            <a:r>
              <a:rPr lang="ru-RU" sz="1800" b="1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07875" y="1652368"/>
            <a:ext cx="3951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(</a:t>
            </a:r>
            <a:r>
              <a:rPr lang="ru-RU" altLang="ru-RU" sz="1800" b="1" u="sng" dirty="0">
                <a:solidFill>
                  <a:srgbClr val="0070C0"/>
                </a:solidFill>
              </a:rPr>
              <a:t>ОП </a:t>
            </a:r>
            <a:r>
              <a:rPr lang="ru-RU" altLang="ru-RU" sz="1800" b="1" u="sng" dirty="0" err="1">
                <a:solidFill>
                  <a:srgbClr val="0070C0"/>
                </a:solidFill>
              </a:rPr>
              <a:t>развед.образца</a:t>
            </a:r>
            <a:r>
              <a:rPr lang="ru-RU" altLang="ru-RU" sz="1800" b="1" u="sng" dirty="0">
                <a:solidFill>
                  <a:srgbClr val="0070C0"/>
                </a:solidFill>
              </a:rPr>
              <a:t> – </a:t>
            </a:r>
            <a:r>
              <a:rPr lang="ru-RU" altLang="ru-RU" sz="1800" b="1" u="sng" dirty="0" err="1">
                <a:solidFill>
                  <a:srgbClr val="0070C0"/>
                </a:solidFill>
              </a:rPr>
              <a:t>ОПср</a:t>
            </a:r>
            <a:r>
              <a:rPr lang="ru-RU" altLang="ru-RU" sz="1800" b="1" u="sng" dirty="0">
                <a:solidFill>
                  <a:srgbClr val="0070C0"/>
                </a:solidFill>
              </a:rPr>
              <a:t>. РРС) </a:t>
            </a:r>
            <a:endParaRPr lang="ru-RU" altLang="ru-RU" sz="18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70C0"/>
                </a:solidFill>
              </a:rPr>
              <a:t>ОП цельного образца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21775" y="1789687"/>
            <a:ext cx="1050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ru-RU" sz="1050" b="1" dirty="0">
                <a:solidFill>
                  <a:srgbClr val="0070C0"/>
                </a:solidFill>
                <a:latin typeface="+mj-lt"/>
                <a:cs typeface="Arial" charset="0"/>
              </a:rPr>
              <a:t>Х</a:t>
            </a:r>
            <a:r>
              <a:rPr lang="ru-RU" sz="1800" b="1" dirty="0">
                <a:solidFill>
                  <a:srgbClr val="0070C0"/>
                </a:solidFill>
                <a:latin typeface="+mj-lt"/>
                <a:cs typeface="Arial" charset="0"/>
              </a:rPr>
              <a:t> 100%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65" y="88370"/>
            <a:ext cx="7079040" cy="29249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тестирования образцы подразделяются на «ранние» и «поздние». «Ранние» образцы - вероятный срок инфицирования до 9 месяцев от момента заражения, «поздние» образцы - вероятный срок инфицирования 9 и более месяцев от момента заражения. Принадлежность образца к «ранним» или «поздним» оценивается по проценту падения оптической плотности (ОП) разведенного образца по отношению к неразведенному.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sz="quarter" idx="10"/>
          </p:nvPr>
        </p:nvSpPr>
        <p:spPr>
          <a:xfrm>
            <a:off x="107950" y="1412875"/>
            <a:ext cx="3959225" cy="320087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FF99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65304"/>
            <a:ext cx="8568952" cy="585267"/>
          </a:xfrm>
          <a:prstGeom prst="rect">
            <a:avLst/>
          </a:prstGeom>
        </p:spPr>
      </p:pic>
      <p:pic>
        <p:nvPicPr>
          <p:cNvPr id="8" name="Рисунок 7" descr="C:\Users\SOKOLO~1\AppData\Local\Temp\IMG_1237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0678"/>
            <a:ext cx="4536504" cy="3666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091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36712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этапе в контрольной группе (пациенты, у которых ВИЧ-инфекция выявлена более 9 месяцев назад) было обследовано 6518 чел., из них мужчин – 3100 (47,5%), женщин – 3418 (52,5%). В 6288 образцах (96,4%) был подтвержден результат «поздняя инфекция», 209 образцов (3,6%) были отнесены к «ранней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инфекции». </a:t>
            </a:r>
          </a:p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Был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 анализ амбулаторных карт пациентов с ответом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«ранняя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инфекция»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контрольной группе по полу, возрасту, давности выявления, уровню вирусной нагрузки, уровню СД4-лимфоцитов, приему антиретровирусной терапии.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65304"/>
            <a:ext cx="856895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06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420888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тестирования в исследуемой группе только 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 пациентов, выявленных в течение последнего года (сентябрь 2015-сентябрь 2016) получен ответ «ранняя инфекция».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«поздних» случаев (89%) в группе вновь выявленных ВИЧ-инфицированных лиц коррелирует с наблюдаемой в настоящее время стабилизацией темпов прироста ВИЧ-инфекции в Самарской области.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65304"/>
            <a:ext cx="8568952" cy="5852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795" y="377242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 этапе в исследуемой группе было протестированы образцы 2254 пациентов у которых ВИЧ-инфекция была выявлена менее 9 месяцев назад. Из них мужчин – 1269 человек (47,5%), женщин – 985 человек (52,5%). По результатам тестирования в 258 случаях (11,4%) была подтверждена «ранняя инфекция).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5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72957" cy="139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скорости развития эпидемии ВИЧ в регионе с использованием динамики случаев ранней инфекции (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инциндентности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7200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Валидация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теста для определения ранней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Определение размера группы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Выбор алгоритма тестирования недавней инфекции (RITA) в соответствии с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определение уровня возможных «ложных ранних» случаев (FRR) в соответствии с п 6 рекомендаций ВОЗ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анализ причин и зависимость уровня FRR от давности ART, уровня CD4, возраста, пола, вирусной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7614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40466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инциндентности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исследуемой популяции (группах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Определение размера исследуемой группы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Тестирование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инциндентности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популяции в целом и в отдельных группах на данный период времени (год, месяц) по п 9 рекомендаций ВОЗ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данных, прогноз, выделение маркерных групп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рекомендаций, алгоритмов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8306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980728"/>
            <a:ext cx="6345506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исследования на давность заражения открывает возможность использования получаемой информации не только на популяционном, но и на индивидуальном уровне.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748883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мы полагаем, что лабораторная оценка доли ранних случаев инфицирования в системе эпидемиологического надзора за ВИЧ –инфекцией может быть основной для более точной оценки эффективности экономических и профилактических мероприятий, проводимых на конкретной территории.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165304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7056785" cy="604867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Nimbus Sans L"/>
              </a:rPr>
              <a:t>Эпидемиологическая ситуация по ВИЧ-инфекции в Российской Федерации остается крайне напряженной, что требует поиска новых, более эффективных и экономически целесообразных решений, направленных на противодействие эпидемии.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3" y="6381328"/>
            <a:ext cx="8571719" cy="585267"/>
          </a:xfrm>
          <a:prstGeom prst="rect">
            <a:avLst/>
          </a:prstGeom>
        </p:spPr>
      </p:pic>
      <p:pic>
        <p:nvPicPr>
          <p:cNvPr id="1026" name="Picture 2" descr="&amp;Kcy;&amp;acy;&amp;kcy; &amp;vcy;&amp;icy;&amp;rcy;&amp;ucy;&amp;scy; &amp;pcy;&amp;rcy;&amp;icy;&amp;zhcy;&amp;icy;&amp;vcy;&amp;acy;&amp;iecy;&amp;tcy;&amp;scy;&amp;yacy; &amp;vcy; &amp;ocy;&amp;rcy;&amp;gcy;&amp;acy;&amp;ncy;&amp;icy;&amp;zcy;&amp;m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82155"/>
            <a:ext cx="3744416" cy="22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5979839" cy="302433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E31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sz="4900" b="1" dirty="0" smtClean="0">
                <a:solidFill>
                  <a:srgbClr val="E31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4900" b="1" dirty="0">
                <a:solidFill>
                  <a:srgbClr val="E31E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132513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208912" cy="578137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Для оценки динамики инфекционного процесса при ВИЧ-инфекции необходимо знать не столько общее количество новых случаев заболевания, сколько количество вновь зараженных лиц. </a:t>
            </a: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Именно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рост числа случаев действительно недавнего заражения свидетельствует об активности эпидемического процесса на изучаемой территории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0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147050" cy="250311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Nimbus Sans L"/>
              </a:rPr>
              <a:t>Стандартный алгоритм диагностики ВИЧ-инфекции, принятый в РФ, и доступные лабораторные технологии не позволяют объективно определить вероятный срок инфицирования ВИЧ.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165304"/>
            <a:ext cx="8568952" cy="585267"/>
          </a:xfrm>
          <a:prstGeom prst="rect">
            <a:avLst/>
          </a:prstGeom>
        </p:spPr>
      </p:pic>
      <p:pic>
        <p:nvPicPr>
          <p:cNvPr id="6" name="Рисунок 5" descr="C:\Users\SOKOLO~1\AppData\Local\Temp\IMG_12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50759"/>
            <a:ext cx="6120680" cy="3911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7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35496" y="0"/>
            <a:ext cx="7746628" cy="244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Изобретение иммуноферментной тест-системы для определения вероятных сроков заражения вирусом иммунодефицита человека относится к области биотехнологии и медицины.  Изобретение позволяет быстро и просто определять вероятные сроки заражения ВИЧ-инфекцией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093296"/>
            <a:ext cx="8571719" cy="585267"/>
          </a:xfrm>
          <a:prstGeom prst="rect">
            <a:avLst/>
          </a:prstGeom>
        </p:spPr>
      </p:pic>
      <p:pic>
        <p:nvPicPr>
          <p:cNvPr id="4" name="Рисунок 3" descr="C:\Users\SOKOLO~1\AppData\Local\Temp\IMG_1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1249"/>
            <a:ext cx="5768411" cy="3794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2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848872" cy="460851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ДС-ИФА ВИЧ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 для дополнительного исследования ВИЧ-позитивных образцов с подтвержденным положительным результатом в иммунном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блоте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 исследование образцов с неопределенным или негативным результатом исследования в иммунном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блоте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которых подтверждено наличие ВИЧ РНК и/или антигена р24 ВИЧ-1.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72733"/>
            <a:ext cx="8571719" cy="585267"/>
          </a:xfrm>
          <a:prstGeom prst="rect">
            <a:avLst/>
          </a:prstGeom>
        </p:spPr>
      </p:pic>
      <p:pic>
        <p:nvPicPr>
          <p:cNvPr id="2050" name="Picture 2" descr="&amp;Scy; &amp;kcy;&amp;acy;&amp;kcy;&amp;ocy;&amp;gcy;&amp;ocy; &amp;vcy;&amp;ocy;&amp;zcy;&amp;rcy;&amp;acy;&amp;scy;&amp;tcy;&amp;acy; &amp;mcy;&amp;ocy;&amp;zhcy;&amp;ncy;&amp;ocy; &amp;pcy;&amp;rcy;&amp;ocy;&amp;khcy;&amp;ocy;&amp;dcy;&amp;icy;&amp;tcy;&amp;softcy; &amp;tcy;&amp;iecy;&amp;scy;&amp;tcy; &amp;ncy;&amp;acy; &amp;Vcy;&amp;Icy;&amp;CH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7257"/>
            <a:ext cx="32004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72" y="1700808"/>
            <a:ext cx="674332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контрольная группа- образцы сывороток пациентов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сроком инфицирования 9 месяцев и больше (от даты выявления в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иммуноблоте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размер группы – 10000 образцов планируется,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6518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образцов исследовано;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исследуемая группа – образцы сывороток пациентов с сроком инфицирования менее 9 месяцев (от даты выявления в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иммуноблоте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размер группы – 10000 образцов планируется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2254 образца исследовано.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72" y="404664"/>
            <a:ext cx="295651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65304"/>
            <a:ext cx="856895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76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6" y="980728"/>
            <a:ext cx="7128792" cy="216024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представляют общий срез популяции, т.е. включают всех пациентов, обратившихся в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амарский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центр по профилактике и борьбе со СПИД и инфекционными заболеваниями,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 учета возрастного и гендерного состава, клинической стадии, приема антиретровирусных препаратов (АРТ) и т.п., (не включает детей с вертикальной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передачей ВИЧ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56992"/>
            <a:ext cx="7344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для анализа: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возраст, пол, давность выявления заболевания, уровень СД4, вирусная нагрузка, получает или не получает антиретровирусную терапию (АРТ и ППМР), стаж АРТ, путь инфицирования.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65304"/>
            <a:ext cx="856895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83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165304"/>
            <a:ext cx="8568952" cy="58526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8751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Метод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одзаголовок 2"/>
          <p:cNvSpPr>
            <a:spLocks/>
          </p:cNvSpPr>
          <p:nvPr/>
        </p:nvSpPr>
        <p:spPr bwMode="auto">
          <a:xfrm>
            <a:off x="323528" y="1412776"/>
            <a:ext cx="71287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2D2DB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altLang="ru-RU" sz="32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Основан на определении концентрации антител в сыворотке (плазме) крови в зависимости от интервала времени, прошедшего с момента инфицирования. Метод  включает параллельное исследование </a:t>
            </a:r>
            <a:r>
              <a:rPr lang="ru-RU" altLang="ru-RU" sz="3200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нативного</a:t>
            </a:r>
            <a:r>
              <a:rPr lang="ru-RU" altLang="ru-RU" sz="32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и разведенного образца</a:t>
            </a:r>
            <a:r>
              <a:rPr lang="ru-RU" altLang="ru-RU" sz="32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alt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4130</TotalTime>
  <Words>1043</Words>
  <Application>Microsoft Office PowerPoint</Application>
  <PresentationFormat>Экран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HDOfficeLightV0</vt:lpstr>
      <vt:lpstr>Грань</vt:lpstr>
      <vt:lpstr> </vt:lpstr>
      <vt:lpstr>Презентация PowerPoint</vt:lpstr>
      <vt:lpstr>Презентация PowerPoint</vt:lpstr>
      <vt:lpstr>Стандартный алгоритм диагностики ВИЧ-инфекции, принятый в РФ, и доступные лабораторные технологии не позволяют объективно определить вероятный срок инфицирования ВИЧ. </vt:lpstr>
      <vt:lpstr>Презентация PowerPoint</vt:lpstr>
      <vt:lpstr>Тест ДС-ИФА ВИЧ СРОК предназначен для дополнительного исследования ВИЧ-позитивных образцов с подтвержденным положительным результатом в иммунном блоте. Возможно исследование образцов с неопределенным или негативным результатом исследования в иммунном блоте, в которых подтверждено наличие ВИЧ РНК и/или антигена р24 ВИЧ-1.</vt:lpstr>
      <vt:lpstr>Презентация PowerPoint</vt:lpstr>
      <vt:lpstr>Группы представляют общий срез популяции, т.е. включают всех пациентов, обратившихся в Cамарский центр по профилактике и борьбе со СПИД и инфекционными заболеваниями, без учета возрастного и гендерного состава, клинической стадии, приема антиретровирусных препаратов (АРТ) и т.п., (не включает детей с вертикальной передачей ВИЧ).   </vt:lpstr>
      <vt:lpstr>Метод</vt:lpstr>
      <vt:lpstr>Презентация PowerPoint</vt:lpstr>
      <vt:lpstr>Презентация PowerPoint</vt:lpstr>
      <vt:lpstr>Интерпретация результатов тестирования:</vt:lpstr>
      <vt:lpstr>По результатам тестирования образцы подразделяются на «ранние» и «поздние». «Ранние» образцы - вероятный срок инфицирования до 9 месяцев от момента заражения, «поздние» образцы - вероятный срок инфицирования 9 и более месяцев от момента заражения. Принадлежность образца к «ранним» или «поздним» оценивается по проценту падения оптической плотности (ОП) разведенного образца по отношению к неразведенному. </vt:lpstr>
      <vt:lpstr>Презентация PowerPoint</vt:lpstr>
      <vt:lpstr>Презентация PowerPoint</vt:lpstr>
      <vt:lpstr>Дизайн исследования «Оценка скорости развития эпидемии ВИЧ в регионе с использованием динамики случаев ранней инфекции (инциндентности)»</vt:lpstr>
      <vt:lpstr>Презентация PowerPoint</vt:lpstr>
      <vt:lpstr>Презентация PowerPoint</vt:lpstr>
      <vt:lpstr>Презентация PowerPoint</vt:lpstr>
      <vt:lpstr>     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LёLiK</dc:creator>
  <cp:lastModifiedBy>Arina</cp:lastModifiedBy>
  <cp:revision>466</cp:revision>
  <cp:lastPrinted>2016-06-15T10:24:22Z</cp:lastPrinted>
  <dcterms:created xsi:type="dcterms:W3CDTF">2008-12-12T15:13:41Z</dcterms:created>
  <dcterms:modified xsi:type="dcterms:W3CDTF">2017-06-13T07:06:46Z</dcterms:modified>
</cp:coreProperties>
</file>