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58" r:id="rId3"/>
    <p:sldId id="259" r:id="rId4"/>
    <p:sldId id="260" r:id="rId5"/>
    <p:sldId id="262" r:id="rId6"/>
    <p:sldId id="263" r:id="rId7"/>
    <p:sldId id="273" r:id="rId8"/>
    <p:sldId id="275" r:id="rId9"/>
    <p:sldId id="274" r:id="rId10"/>
    <p:sldId id="264" r:id="rId11"/>
    <p:sldId id="270" r:id="rId12"/>
    <p:sldId id="271" r:id="rId13"/>
    <p:sldId id="265" r:id="rId14"/>
    <p:sldId id="278" r:id="rId15"/>
    <p:sldId id="266" r:id="rId16"/>
    <p:sldId id="272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B47893-412B-4F97-99D0-0D581FEB88B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0EDF9A-42B5-424F-89A9-A906945CC8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37112"/>
            <a:ext cx="3995936" cy="13205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 старшая медицинская сестра отделения неврологии ГБУЗ СГКБ№9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Неробова</a:t>
            </a:r>
            <a:r>
              <a:rPr lang="ru-RU" b="1" dirty="0" smtClean="0">
                <a:solidFill>
                  <a:schemeClr val="tx1"/>
                </a:solidFill>
              </a:rPr>
              <a:t> Ю.Е.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fb.ru/misc/i/gallery/35765/1162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9" y="4170317"/>
            <a:ext cx="4003573" cy="23794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764705"/>
            <a:ext cx="6912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 ВИЧ инфицированного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на лечении в отделении неврологии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ГБУЗСГКБ№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Спектр диагнозов ВИЧ инфицированных  пациентов в неврологическом стационаре 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0888"/>
            <a:ext cx="8136904" cy="367240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err="1" smtClean="0"/>
              <a:t>Ремеопарез</a:t>
            </a:r>
            <a:endParaRPr lang="ru-RU" sz="11200" dirty="0" smtClean="0"/>
          </a:p>
          <a:p>
            <a:r>
              <a:rPr lang="ru-RU" sz="11200" dirty="0" smtClean="0"/>
              <a:t>Речевые нарушения</a:t>
            </a:r>
          </a:p>
          <a:p>
            <a:r>
              <a:rPr lang="ru-RU" sz="11200" dirty="0" smtClean="0"/>
              <a:t>Острое нарушение мозгового кровообращения</a:t>
            </a:r>
          </a:p>
          <a:p>
            <a:r>
              <a:rPr lang="ru-RU" sz="11200" dirty="0" smtClean="0"/>
              <a:t>Энцефалит</a:t>
            </a:r>
          </a:p>
          <a:p>
            <a:r>
              <a:rPr lang="ru-RU" sz="11200" dirty="0" err="1" smtClean="0"/>
              <a:t>Менингоэнцефалит</a:t>
            </a:r>
            <a:r>
              <a:rPr lang="ru-RU" sz="11200" dirty="0" smtClean="0"/>
              <a:t>  неясной этиологии</a:t>
            </a:r>
          </a:p>
          <a:p>
            <a:r>
              <a:rPr lang="ru-RU" sz="11200" dirty="0" smtClean="0"/>
              <a:t>Эпилепсия</a:t>
            </a:r>
          </a:p>
          <a:p>
            <a:r>
              <a:rPr lang="ru-RU" sz="11200" dirty="0" err="1" smtClean="0"/>
              <a:t>Лимфома</a:t>
            </a:r>
            <a:r>
              <a:rPr lang="ru-RU" sz="11200" dirty="0" smtClean="0"/>
              <a:t> и др.</a:t>
            </a:r>
          </a:p>
          <a:p>
            <a:r>
              <a:rPr lang="ru-RU" sz="11200" dirty="0" err="1" smtClean="0"/>
              <a:t>Полинейропатия</a:t>
            </a:r>
            <a:endParaRPr lang="ru-RU" sz="11200" dirty="0" smtClean="0"/>
          </a:p>
          <a:p>
            <a:r>
              <a:rPr lang="ru-RU" sz="11200" dirty="0" smtClean="0"/>
              <a:t>Прогрессирующая </a:t>
            </a:r>
            <a:r>
              <a:rPr lang="ru-RU" sz="11200" dirty="0" err="1" smtClean="0"/>
              <a:t>миелопатия</a:t>
            </a:r>
            <a:endParaRPr lang="ru-RU" sz="11200" dirty="0" smtClean="0"/>
          </a:p>
          <a:p>
            <a:pPr>
              <a:buNone/>
            </a:pPr>
            <a:endParaRPr lang="ru-RU" sz="11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Поражение нервной системы при ВИЧ инфекции и </a:t>
            </a:r>
            <a:r>
              <a:rPr lang="ru-RU" b="1" dirty="0" err="1" smtClean="0">
                <a:latin typeface="+mn-lt"/>
              </a:rPr>
              <a:t>СПИДе</a:t>
            </a:r>
            <a:r>
              <a:rPr lang="ru-RU" b="1" dirty="0" smtClean="0">
                <a:latin typeface="+mn-lt"/>
              </a:rPr>
              <a:t>.</a:t>
            </a:r>
            <a:endParaRPr lang="ru-RU" b="1" dirty="0"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72000"/>
          </a:xfrm>
        </p:spPr>
        <p:txBody>
          <a:bodyPr/>
          <a:lstStyle/>
          <a:p>
            <a:r>
              <a:rPr lang="ru-RU" dirty="0" smtClean="0"/>
              <a:t>Первичным( непосредственно связанно с воздействием вируса)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Вторичным (обусловлена оппортунистическими инфекциями и опухолями)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Сроки пребывания в отделении</a:t>
            </a:r>
            <a:endParaRPr lang="ru-RU" b="1" dirty="0"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Зависит от тяжести состояния пациента </a:t>
            </a:r>
          </a:p>
          <a:p>
            <a:r>
              <a:rPr lang="ru-RU" dirty="0" smtClean="0"/>
              <a:t>Госпитализация бывает плановая и экстренная(  по экстренным показаниям бригадами скорой помощи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Динамика состояния пациентов в отделении неврологии 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 2016 г в отделении нашего стационара проходили лечение 43 чел с ВИЧ инфекциями. </a:t>
            </a:r>
          </a:p>
          <a:p>
            <a:r>
              <a:rPr lang="ru-RU" sz="2800" dirty="0" smtClean="0"/>
              <a:t>10% -  не отмечалось положительной динамики </a:t>
            </a:r>
          </a:p>
          <a:p>
            <a:r>
              <a:rPr lang="ru-RU" sz="2800" dirty="0" smtClean="0"/>
              <a:t>50% состояние больных улучшилось при выписки</a:t>
            </a:r>
          </a:p>
          <a:p>
            <a:r>
              <a:rPr lang="ru-RU" sz="2800" dirty="0" smtClean="0"/>
              <a:t>5%(2 человека)- скончались от сопутствующих заболеваний</a:t>
            </a:r>
          </a:p>
          <a:p>
            <a:r>
              <a:rPr lang="ru-RU" sz="2800" dirty="0" smtClean="0"/>
              <a:t>7%(3 человека)- впервые было выявлено заболевание при  обследовании в стационаре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  <a:cs typeface="Times New Roman" pitchFamily="18" charset="0"/>
              </a:rPr>
              <a:t>Особенности ухода за ВИЧ инфицированными пациентами</a:t>
            </a:r>
            <a:endParaRPr lang="ru-RU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основных принципа ухода:</a:t>
            </a:r>
          </a:p>
          <a:p>
            <a:r>
              <a:rPr lang="ru-RU" dirty="0" smtClean="0"/>
              <a:t>1. уважение( проявлять необходимое уважение и сочувствие)</a:t>
            </a:r>
          </a:p>
          <a:p>
            <a:r>
              <a:rPr lang="ru-RU" dirty="0" smtClean="0"/>
              <a:t>2. общение </a:t>
            </a:r>
          </a:p>
          <a:p>
            <a:r>
              <a:rPr lang="ru-RU" dirty="0" smtClean="0"/>
              <a:t>3. независимость( необходимо побуждать таких больных, оставаться независимыми, контролировать свою жизнь)</a:t>
            </a:r>
          </a:p>
          <a:p>
            <a:r>
              <a:rPr lang="ru-RU" dirty="0" smtClean="0"/>
              <a:t>4. инфекционный контроль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Поведение медицинских работников при работе с ВИЧ инфицированными пациентами.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Относится ко всем пациентам как к потенциально инфицированном</a:t>
            </a:r>
          </a:p>
          <a:p>
            <a:r>
              <a:rPr lang="ru-RU" sz="2800" dirty="0" smtClean="0"/>
              <a:t>Ограничение контактов медицинского персонала с потенциально инфицированными веществами </a:t>
            </a:r>
          </a:p>
          <a:p>
            <a:r>
              <a:rPr lang="ru-RU" sz="2800" dirty="0" smtClean="0"/>
              <a:t>Предотвращение попадание биологических жидкостей на одежду, кожу, слизистые</a:t>
            </a:r>
          </a:p>
          <a:p>
            <a:r>
              <a:rPr lang="ru-RU" sz="2800" dirty="0" smtClean="0"/>
              <a:t>Индивидуальные средства защиты ( маски, перчатки, очки). </a:t>
            </a:r>
          </a:p>
          <a:p>
            <a:r>
              <a:rPr lang="ru-RU" sz="2800" dirty="0" smtClean="0"/>
              <a:t>Соблюдение правил работы с биологическими жидкостями</a:t>
            </a:r>
          </a:p>
          <a:p>
            <a:r>
              <a:rPr lang="ru-RU" sz="2800" dirty="0" smtClean="0"/>
              <a:t>Использование инструментов и медицинских изделий одноразового применения </a:t>
            </a:r>
          </a:p>
          <a:p>
            <a:r>
              <a:rPr lang="ru-RU" sz="2800" dirty="0" smtClean="0"/>
              <a:t>Соблюдение требований по сбору и утилизации медицинских отходов.</a:t>
            </a:r>
          </a:p>
          <a:p>
            <a:r>
              <a:rPr lang="ru-RU" sz="2800" dirty="0" smtClean="0"/>
              <a:t>Своевременно в полном объеме проводить мероприятие по снижению риска инфицирования при возникновении аварийной ситуации.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оказания медицинской помощи ВИЧ инфицированным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Регламентирован программой государственной гарантией предоставление гражданам РФ бесплатной медицинской помощи и поддержки . </a:t>
            </a:r>
          </a:p>
          <a:p>
            <a:r>
              <a:rPr lang="ru-RU" dirty="0" smtClean="0"/>
              <a:t>С учетом успехов достигнутых в обеспечении более длительной выживаемости лиц с ВИЧ, становится актуальным повышение качества жизни таких пациентов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ВИЧ- инфекция не имеет границ, не различает людей по возрасту, национальности, а значит может коснуться каждого!   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92000" cy="595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19-019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92000" cy="64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Масштабы заболевания</a:t>
            </a:r>
            <a:endParaRPr lang="ru-RU" b="1" dirty="0"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69373"/>
            <a:ext cx="8229600" cy="432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1700807"/>
            <a:ext cx="565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Число носителей ВИЧ стремительно растет. В масштабах всего мира ВИЧ занимает 4 место в списке наиболее опасных, смертельных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Ситуация по ВИЧ в Самарской области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Зарегистрировано более 61 тысячи ВИЧ инфицированных за период эпидемии.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4 месяца 2016г-1262 новых случаев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Умерло более 19тыс больных ВИЧ за период эпидемии.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- 2504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63009776_infeks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17032"/>
            <a:ext cx="446449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Социальный портрет ВИЧ инфицированного пациента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сегодняшний день социальный портрет больного ВИЧ резко изменился. Если раньше опасной болезнью болели в основном наркоманы, осужденные, женщины легкого поведения, то сейчас заражаются обычные люди, благополучные в социальном отношении, социально адаптированные, занятые в различных видах производства и бизнеса.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60" y="569518"/>
            <a:ext cx="8417720" cy="16353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Если ты не видишь СПИД, это не значит, что его нет. СПИД ЕСТЬ!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724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Социальный портрет ВИЧ инфицированного мужчины </a:t>
            </a:r>
            <a:endParaRPr lang="ru-RU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72000"/>
          </a:xfrm>
        </p:spPr>
        <p:txBody>
          <a:bodyPr/>
          <a:lstStyle/>
          <a:p>
            <a:r>
              <a:rPr lang="ru-RU" dirty="0" smtClean="0"/>
              <a:t>25-45лет </a:t>
            </a:r>
          </a:p>
          <a:p>
            <a:r>
              <a:rPr lang="ru-RU" dirty="0" smtClean="0"/>
              <a:t>Средне специальное образование </a:t>
            </a:r>
          </a:p>
          <a:p>
            <a:r>
              <a:rPr lang="ru-RU" dirty="0" smtClean="0"/>
              <a:t>Состоит в гражданском браке. </a:t>
            </a:r>
          </a:p>
          <a:p>
            <a:r>
              <a:rPr lang="ru-RU" dirty="0" smtClean="0"/>
              <a:t>В прошлом наркотики, незащищенный секс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Социальный портрет ВИЧ инфицированной женщины </a:t>
            </a:r>
            <a:endParaRPr lang="ru-RU" b="1" dirty="0"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20- 40лет </a:t>
            </a:r>
          </a:p>
          <a:p>
            <a:r>
              <a:rPr lang="ru-RU" dirty="0" smtClean="0"/>
              <a:t>Работает</a:t>
            </a:r>
          </a:p>
          <a:p>
            <a:r>
              <a:rPr lang="ru-RU" dirty="0" smtClean="0"/>
              <a:t>Замужем</a:t>
            </a:r>
          </a:p>
          <a:p>
            <a:r>
              <a:rPr lang="ru-RU" dirty="0" smtClean="0"/>
              <a:t>Имеет детей</a:t>
            </a:r>
          </a:p>
          <a:p>
            <a:r>
              <a:rPr lang="ru-RU" dirty="0" smtClean="0"/>
              <a:t>Не употребляет наркотики</a:t>
            </a:r>
          </a:p>
          <a:p>
            <a:r>
              <a:rPr lang="ru-RU" dirty="0" smtClean="0"/>
              <a:t>Постоянный половой партнер</a:t>
            </a:r>
          </a:p>
          <a:p>
            <a:r>
              <a:rPr lang="ru-RU" dirty="0" smtClean="0"/>
              <a:t>Узнает о своем диагнозе при обследовании, госпитализации, беременности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+mn-lt"/>
              </a:rPr>
              <a:t>Городская больница №9</a:t>
            </a:r>
            <a:endParaRPr lang="ru-RU" b="1" dirty="0">
              <a:latin typeface="+mn-lt"/>
            </a:endParaRPr>
          </a:p>
        </p:txBody>
      </p:sp>
      <p:pic>
        <p:nvPicPr>
          <p:cNvPr id="4" name="Содержимое 3" descr="0_214e05_2f71dd67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219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  <a:cs typeface="Times New Roman" pitchFamily="18" charset="0"/>
              </a:rPr>
              <a:t>Количество зарегистрированных ВИЧ инфицированных пациентов ГБУЗСГКБ№9 за2014-2016гг</a:t>
            </a:r>
            <a:endParaRPr lang="ru-RU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924944"/>
            <a:ext cx="6048672" cy="2088232"/>
          </a:xfrm>
        </p:spPr>
        <p:txBody>
          <a:bodyPr>
            <a:normAutofit fontScale="70000" lnSpcReduction="20000"/>
          </a:bodyPr>
          <a:lstStyle/>
          <a:p>
            <a:r>
              <a:rPr lang="ru-RU" sz="6000" dirty="0" smtClean="0"/>
              <a:t>2014год-63 человека</a:t>
            </a:r>
          </a:p>
          <a:p>
            <a:r>
              <a:rPr lang="ru-RU" sz="6000" dirty="0" smtClean="0"/>
              <a:t>2015год- 95 человек </a:t>
            </a:r>
          </a:p>
          <a:p>
            <a:r>
              <a:rPr lang="ru-RU" sz="6000" dirty="0" smtClean="0"/>
              <a:t>2016год- 80 человек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541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Масштабы заболевания</vt:lpstr>
      <vt:lpstr>Ситуация по ВИЧ в Самарской области </vt:lpstr>
      <vt:lpstr>Социальный портрет ВИЧ инфицированного пациента </vt:lpstr>
      <vt:lpstr>Если ты не видишь СПИД, это не значит, что его нет. СПИД ЕСТЬ! </vt:lpstr>
      <vt:lpstr>Социальный портрет ВИЧ инфицированного мужчины </vt:lpstr>
      <vt:lpstr>Социальный портрет ВИЧ инфицированной женщины </vt:lpstr>
      <vt:lpstr>       Городская больница №9</vt:lpstr>
      <vt:lpstr>Количество зарегистрированных ВИЧ инфицированных пациентов ГБУЗСГКБ№9 за2014-2016гг</vt:lpstr>
      <vt:lpstr>Спектр диагнозов ВИЧ инфицированных  пациентов в неврологическом стационаре </vt:lpstr>
      <vt:lpstr>Поражение нервной системы при ВИЧ инфекции и СПИДе.</vt:lpstr>
      <vt:lpstr>Сроки пребывания в отделении</vt:lpstr>
      <vt:lpstr>Динамика состояния пациентов в отделении неврологии </vt:lpstr>
      <vt:lpstr>Особенности ухода за ВИЧ инфицированными пациентами</vt:lpstr>
      <vt:lpstr>Поведение медицинских работников при работе с ВИЧ инфицированными пациентами.</vt:lpstr>
      <vt:lpstr>Порядок оказания медицинской помощи ВИЧ инфицированным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Тема: Социальный портрет вичинфицированного пациента  на лечении находящегося на лечении в отделении неврологии ГБ№9</dc:title>
  <dc:creator>1</dc:creator>
  <cp:lastModifiedBy>Arina</cp:lastModifiedBy>
  <cp:revision>28</cp:revision>
  <dcterms:created xsi:type="dcterms:W3CDTF">2016-11-15T17:45:04Z</dcterms:created>
  <dcterms:modified xsi:type="dcterms:W3CDTF">2017-06-13T07:04:56Z</dcterms:modified>
</cp:coreProperties>
</file>