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5"/>
  </p:notesMasterIdLst>
  <p:sldIdLst>
    <p:sldId id="277" r:id="rId2"/>
    <p:sldId id="294" r:id="rId3"/>
    <p:sldId id="296" r:id="rId4"/>
    <p:sldId id="258" r:id="rId5"/>
    <p:sldId id="278" r:id="rId6"/>
    <p:sldId id="301" r:id="rId7"/>
    <p:sldId id="262" r:id="rId8"/>
    <p:sldId id="263" r:id="rId9"/>
    <p:sldId id="299" r:id="rId10"/>
    <p:sldId id="269" r:id="rId11"/>
    <p:sldId id="270" r:id="rId12"/>
    <p:sldId id="271" r:id="rId13"/>
    <p:sldId id="272" r:id="rId14"/>
    <p:sldId id="273" r:id="rId15"/>
    <p:sldId id="287" r:id="rId16"/>
    <p:sldId id="302" r:id="rId17"/>
    <p:sldId id="266" r:id="rId18"/>
    <p:sldId id="275" r:id="rId19"/>
    <p:sldId id="289" r:id="rId20"/>
    <p:sldId id="297" r:id="rId21"/>
    <p:sldId id="298" r:id="rId22"/>
    <p:sldId id="303" r:id="rId23"/>
    <p:sldId id="286" r:id="rId24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>
        <p:scale>
          <a:sx n="90" d="100"/>
          <a:sy n="90" d="100"/>
        </p:scale>
        <p:origin x="-126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77777777777762E-2"/>
          <c:y val="0.1427580927384077"/>
          <c:w val="0.69836450131233596"/>
          <c:h val="0.83343238345206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T-SPOT.TB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5303477690288717E-2"/>
                  <c:y val="8.808211473565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1131525226013E-2"/>
                  <c:y val="-0.149515373078365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34215514727326E-2"/>
                  <c:y val="6.92860267466566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Положительный результат</c:v>
                </c:pt>
                <c:pt idx="1">
                  <c:v>Отрицательный результат</c:v>
                </c:pt>
                <c:pt idx="2">
                  <c:v>Сомнительный результат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21.6</c:v>
                </c:pt>
                <c:pt idx="1">
                  <c:v>76</c:v>
                </c:pt>
                <c:pt idx="2">
                  <c:v>2.4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3047-43DB-4587-A908-E22E187F38D3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861F-81FD-4A1B-8579-B959724FF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3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5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0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88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81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7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1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2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4581-A452-48D7-931C-5D1940350E74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FCE91-8308-4015-AC4B-6E7332C4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kyrse.com/year/188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2714" y="108856"/>
            <a:ext cx="8744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СОЦ СПИД и ИЗ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4156" y="1208668"/>
            <a:ext cx="103414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лабораторной диагностики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Туберкулеза: тест Т-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SPOT.TB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Выполнил: врач бактериолог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Хуртин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Д.Г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биолог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Мумбер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  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фельдшер-лаборант Элибекян К.Г.</a:t>
            </a: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0320" y="654518"/>
            <a:ext cx="8200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T-SPOT.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062" y="1629778"/>
            <a:ext cx="3087688" cy="40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56058" y="2377440"/>
            <a:ext cx="53131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 образец венозной крови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периферической крови (МНПК)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Отмыть МНПК с целью удаления любых источников фонового сигнала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1821" r="7881"/>
          <a:stretch>
            <a:fillRect/>
          </a:stretch>
        </p:blipFill>
        <p:spPr bwMode="auto">
          <a:xfrm>
            <a:off x="6185717" y="1410301"/>
            <a:ext cx="5481637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62526" y="2146434"/>
            <a:ext cx="4918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специфические антигены туберкулеза в лунки, с предварительно нанесенными антителами к ИНФ-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Инкубировать в течение 1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во влажной камере при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5% атмосфере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1339" t="5269" r="11098"/>
          <a:stretch>
            <a:fillRect/>
          </a:stretch>
        </p:blipFill>
        <p:spPr bwMode="auto">
          <a:xfrm>
            <a:off x="6137693" y="1480853"/>
            <a:ext cx="5483225" cy="41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29903" y="1809549"/>
            <a:ext cx="4639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лунки после инкубации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 рабочий раствор конъюгированного реагента</a:t>
            </a:r>
          </a:p>
          <a:p>
            <a:pPr marL="173038" indent="-173038">
              <a:buClr>
                <a:srgbClr val="C00000"/>
              </a:buClr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Инкубировать в течение 1 часа 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2-8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15808" t="18611" r="9709" b="7237"/>
          <a:stretch>
            <a:fillRect/>
          </a:stretch>
        </p:blipFill>
        <p:spPr bwMode="auto">
          <a:xfrm>
            <a:off x="6283659" y="1719798"/>
            <a:ext cx="5483225" cy="410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05827" y="2146433"/>
            <a:ext cx="4315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лунки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раствор субстрата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реакцию с помощью дистиллированной воды</a:t>
            </a: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Просушить мембрану в термостате в течении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377" y="1707897"/>
            <a:ext cx="479266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62693" y="2357378"/>
            <a:ext cx="4620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спот (точка) указывает на одну активированную Т-клетку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лишь 8-10 спотов (активированных Т-клеток) могут дать положительный результат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376" y="362290"/>
            <a:ext cx="9497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английского языка,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"пятно". В результате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лунке образуются пятна, каждое из которых маркирует Т-лимфоцит. </a:t>
            </a:r>
          </a:p>
        </p:txBody>
      </p:sp>
    </p:spTree>
    <p:extLst>
      <p:ext uri="{BB962C8B-B14F-4D97-AF65-F5344CB8AC3E}">
        <p14:creationId xmlns:p14="http://schemas.microsoft.com/office/powerpoint/2010/main" val="9020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998" y="452927"/>
            <a:ext cx="7725398" cy="49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Трактовка результата анализа Т-СПОТ.ТБ    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526" y="1501193"/>
            <a:ext cx="10620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526" y="2533063"/>
            <a:ext cx="10620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319" y="3586440"/>
            <a:ext cx="10620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883" y="4570547"/>
            <a:ext cx="1133473" cy="11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5668" y="1412348"/>
            <a:ext cx="1069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7 Good Panel Respon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5668" y="2522009"/>
            <a:ext cx="1073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jim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33443" y="3567389"/>
            <a:ext cx="1092200" cy="10493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55667" y="4634045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344356" y="1476521"/>
            <a:ext cx="18165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контроль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ESAT-6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 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CFP 10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 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контроль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96398" y="1327260"/>
            <a:ext cx="535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 результатов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0" lvl="1" indent="-1905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пятен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панели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–позитивный результат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действителен только при  соответствующих в нулевом и позитивном контролях.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905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метода: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0" lvl="1" indent="-190500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контроль-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в каждом образце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нулевом контроле может быть от 1 до 10 точек. Если больше 10 – тест недействителен. Он демонстрирует, что отмывка лейкоцитов прошла успешно и мы удалили весь фоновый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интерферон-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гамма.</a:t>
            </a:r>
          </a:p>
          <a:p>
            <a:pPr marL="590550" lvl="1" indent="-190500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также в каждом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пятен. Если меньше  - тест недействителен. </a:t>
            </a:r>
          </a:p>
        </p:txBody>
      </p:sp>
    </p:spTree>
    <p:extLst>
      <p:ext uri="{BB962C8B-B14F-4D97-AF65-F5344CB8AC3E}">
        <p14:creationId xmlns:p14="http://schemas.microsoft.com/office/powerpoint/2010/main" val="30704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672" y="316195"/>
            <a:ext cx="102891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исследования могут быть три варианта ответа: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Отрицательный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свидетельствует, что образец вероятно не содержит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эффекторных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Т-клеток, реактивных (специфически сенсибилизированных) к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свидетельствует, что образец содержит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эффекторные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Т-клетки реактивные (специфически сенсибилизированные) к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r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r"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Сомнительный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довольно редкий вариант ответа. Необходимо наблюдение в динамике, понадобится повторная сдача анализа или дополнительные методы обследования, например, ПЦР, бактериологический метод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 консультацией фтизиатра.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137" y="616580"/>
            <a:ext cx="724345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Манту с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иаскин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-тестом и Т-СПОТ.ТБ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53240"/>
              </p:ext>
            </p:extLst>
          </p:nvPr>
        </p:nvGraphicFramePr>
        <p:xfrm>
          <a:off x="2233062" y="1318660"/>
          <a:ext cx="9124750" cy="5145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943"/>
                <a:gridCol w="2280943"/>
                <a:gridCol w="2280943"/>
                <a:gridCol w="2281921"/>
              </a:tblGrid>
              <a:tr h="477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сравниваем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Манту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Диаскин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-тест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Т-СПОТ.ТВ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422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данных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субъективная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субъективная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объективная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398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Специфичность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низкоспецифичная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высокоспецифичная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высокоспецифичная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301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Противопоказания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55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ложного результата после БЦЖ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36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скоро после вакцинации можно проводить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месяц и более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месяц и более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296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Побочные реакции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296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исследования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внутрикожный тест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внутрикожный тест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крови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55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в период ожидания реакции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537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при иммунодефиците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  <a:tr h="463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Достоверность при латентной форме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8" marR="648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6410" y="353753"/>
            <a:ext cx="93598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ct val="150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b="1" u="sng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Т-СПОТ.ТБ (Т-SPOT®.ТВ) следует применять и интерпретировать только совместно с общей клинической картиной.</a:t>
            </a:r>
          </a:p>
          <a:p>
            <a:pPr marR="12700" algn="just">
              <a:spcAft>
                <a:spcPts val="0"/>
              </a:spcAft>
              <a:tabLst>
                <a:tab pos="23749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Отрицательный результат теста не исключает возможности инфицирования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tuberculosis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пациентов, находившихся в контакте с инфицированными туберкулезом, результаты могут быть отрицательными. Рекомендуется проведение повторного исследования по истечение  6 недель после контакта, либо при появлении клинических признаков или симптомов, свидетельствующих о возможном инфицировании.</a:t>
            </a:r>
          </a:p>
          <a:p>
            <a:pPr marL="342900" marR="127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237490" algn="l"/>
              </a:tabLs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algn="just">
              <a:lnSpc>
                <a:spcPct val="150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16" y="4712588"/>
            <a:ext cx="3048264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279" y="4520725"/>
            <a:ext cx="2657742" cy="46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407" y="734938"/>
            <a:ext cx="9638525" cy="1443491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результаты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свидетельствуют об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заболевания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туберкулезом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для подтверждения диагноза активного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туберкулеза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проведение иных исследований, включая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культуральные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исследования мокроты, ПЦР, рентгенографическое исследование грудной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64" y="2930884"/>
            <a:ext cx="3523553" cy="30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52" y="446088"/>
            <a:ext cx="4653160" cy="613518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24 марта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hlinkClick r:id="rId3" tooltip="1882 год в истории"/>
              </a:rPr>
              <a:t>1882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hlinkClick r:id="rId3" tooltip="1882 год в истории"/>
              </a:rPr>
              <a:t>года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/>
              <a:t>Роберт Кох выступил на вечернем заседании Берлинского физиологического общества с сенсационным сообщением: ему удалось выделить бактерию, вызывающую туберкулез. Эта болезнь в то время являлась бичом всей Европы и не только, в России её называли «чахоткой». </a:t>
            </a:r>
            <a:br>
              <a:rPr lang="ru-RU" b="1" dirty="0"/>
            </a:br>
            <a:r>
              <a:rPr lang="ru-RU" b="1" dirty="0" smtClean="0"/>
              <a:t>Открытые </a:t>
            </a:r>
            <a:r>
              <a:rPr lang="ru-RU" b="1" dirty="0"/>
              <a:t>бациллы получили название «палочек Коха». </a:t>
            </a:r>
          </a:p>
        </p:txBody>
      </p:sp>
      <p:pic>
        <p:nvPicPr>
          <p:cNvPr id="5" name="Picture 2" descr="http://themississippilink.com/wp-content/uploads/2014/08/Mycobacterium_tuberculosis_Ziehl-Neelsen_stain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80" y="5049677"/>
            <a:ext cx="2517932" cy="16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300789"/>
            <a:ext cx="8542167" cy="6713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368" y="4927404"/>
            <a:ext cx="833493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На базе ГБУЗ СОЦ СПИД и ИЗ </a:t>
            </a:r>
            <a:r>
              <a:rPr lang="ru-RU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г.Самары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" panose="020406040505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пробация метода Т-СПОТ началась в декабр</a:t>
            </a:r>
            <a:r>
              <a:rPr lang="ru-RU" dirty="0">
                <a:solidFill>
                  <a:schemeClr val="bg1"/>
                </a:solidFill>
                <a:latin typeface="Century" panose="02040604050505020304" pitchFamily="18" charset="0"/>
              </a:rPr>
              <a:t>е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 2015 года</a:t>
            </a:r>
            <a:endParaRPr lang="ru-RU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0748" y="219909"/>
            <a:ext cx="8915399" cy="15558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29.12.2015 по 29.06.2016 года на базе Самарского областного Центра по профилактике и борьбе со СПИД и инфекционными заболеваниями было обследовано 300 ВИЧ-позитивных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различную степень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на туберкулез различных органов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033" y="2819081"/>
            <a:ext cx="4769406" cy="2682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2978" y="2773768"/>
            <a:ext cx="4704206" cy="2646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90" y="2268026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988464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957" y="1734796"/>
            <a:ext cx="3145016" cy="45805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анализ полученных результатов в ходе исследования туберкулезной инфекции с помощью теста </a:t>
            </a:r>
            <a:r>
              <a:rPr lang="ru-RU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T-SPOT.</a:t>
            </a:r>
            <a:r>
              <a:rPr lang="ru-RU" i="1" dirty="0">
                <a:latin typeface="Times New Roman" panose="02020603050405020304" pitchFamily="18" charset="0"/>
                <a:ea typeface="MyriadPro-It"/>
                <a:cs typeface="Times New Roman" panose="02020603050405020304" pitchFamily="18" charset="0"/>
              </a:rPr>
              <a:t>TB</a:t>
            </a:r>
            <a:r>
              <a:rPr lang="ru-RU" dirty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в целом положительные результаты отмечены у 21,6% на долю отрицательных и сомнительных результатов-76% и 2,4%соответственно.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0416907"/>
              </p:ext>
            </p:extLst>
          </p:nvPr>
        </p:nvGraphicFramePr>
        <p:xfrm>
          <a:off x="6018211" y="173479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33593" y="5546221"/>
            <a:ext cx="314501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407" y="5067702"/>
            <a:ext cx="8588158" cy="35805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4" y="648102"/>
            <a:ext cx="6429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2" y="452927"/>
            <a:ext cx="7399440" cy="4597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082" y="8546"/>
            <a:ext cx="9256225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проблемой во всем мире 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7062" y="4768083"/>
            <a:ext cx="1029087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Глобальная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растет на 1% каждый год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отсутствии лечения каждый человек с активной формой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заразить в среднем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общемировых показателей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путешествий, миграции населения  и наличие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ВИЧ-инфекции приводит к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частоты выявления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4816" y="504203"/>
            <a:ext cx="9402298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Примерно 2 миллиарда человек, что составляет 1/3 общемировой популяции, имеют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латентную туберкулезную инфекцию (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ЛТБИ).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7" y="1954932"/>
            <a:ext cx="5460642" cy="39930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6818" y="3244334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3-77581_1_63-77581_1_63-77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16" y="1536891"/>
            <a:ext cx="8572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371" y="446314"/>
            <a:ext cx="9748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туберкулезной инфекции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етодом Т-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SPOT.TB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claim4.com/wp-content/uploads/2013/06/345x225-clinical-neg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3" y="2601695"/>
            <a:ext cx="5556297" cy="36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051" y="519764"/>
            <a:ext cx="9298004" cy="223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других стран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T-SPOT разрабатывался в Оксфордском Университете и первой на вооружение его приняла Европа, он официально включен в стандарты диагностики туберкулеза в Евросоюзе в 2004 году. США и Канада включили Т-СПОТ в официальную диагностику в 2005-м, Южная Корея в 2006, Тайвань в 2009, Китайская Народная Республика в 2010, Российская Федерация и Япония в 2012 году.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2.staticflickr.com/4/3242/3521964549_1ebc5b706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1729" y="3655059"/>
            <a:ext cx="4830648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be.ru/upload/medialibrary/963/novosti_09022013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02" y="3080085"/>
            <a:ext cx="2930893" cy="16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usatoday.net/news/_photos/2007/07/25/cubax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611" y="3189134"/>
            <a:ext cx="3002203" cy="18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188" y="317453"/>
            <a:ext cx="8383601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T-SPOT.TB -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иммунологический метод диагностики туберкулеза.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использование методики Т-СПОТ утверждено в 2012 году </a:t>
            </a:r>
          </a:p>
          <a:p>
            <a:pPr algn="ctr"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- 2012/648.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1020" y="5349239"/>
            <a:ext cx="8203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Т-SPOT.ТВ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тестом для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vitro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диагностики туберкулеза путем выявления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эффекторных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Т-клеток, реагирующих на стимуляцию антигеном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Mycobacterium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tuberculosis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редназначен в качестве дополнительного средства диагностики туберкулезной инфекции.</a:t>
            </a:r>
            <a:endParaRPr lang="ru-RU" sz="2000" dirty="0"/>
          </a:p>
        </p:txBody>
      </p:sp>
      <p:pic>
        <p:nvPicPr>
          <p:cNvPr id="4" name="Picture 6" descr="UK Kit.jpg"/>
          <p:cNvPicPr>
            <a:picLocks noChangeAspect="1"/>
          </p:cNvPicPr>
          <p:nvPr/>
        </p:nvPicPr>
        <p:blipFill>
          <a:blip r:embed="rId2" cstate="print"/>
          <a:srcRect l="1968" t="16731" b="8858"/>
          <a:stretch>
            <a:fillRect/>
          </a:stretch>
        </p:blipFill>
        <p:spPr bwMode="auto">
          <a:xfrm>
            <a:off x="3681663" y="1573781"/>
            <a:ext cx="4973086" cy="37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2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4046" y="413886"/>
            <a:ext cx="8701239" cy="520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Случаи предпочтительного использования Т-СПОТ: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у детей, привитых БЦЖ, у которых выявлена положительная реакция Манту. В этом случае ценно сделать это малоинвазивное исследование до рентгенографии легких;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у лиц с аллергическими 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аутоимунными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заболеваниями;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у медицинских работников, людей которые много путешествуют, военных;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у заключенных или прибывших из мест заключения;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у лиц, контактирующих с туберкулезными больными;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у пациентов, проходящих терапию подавляющую иммунитет, как например,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глюкортикостероидная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лучевая терапия,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при трансплантации органов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при наличии хронических заболеваний, сопровождающихся снижением или истощением иммунитета, как например, сахарный диабет, ВИЧ, или пневмокониозы;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 при подозрении на внелегочные формы туберкулеза.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1888" y="312570"/>
            <a:ext cx="7392112" cy="5574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по забору биоматериала для проведения анализа на T-SPOT 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Доставка биоматериала в лабораторию должна осуществляться непосредственно после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венепункции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Прием биоматериала для проведения анализа на T-SPOT осуществляется в стерильные одноразовые пробирки с литий-гепарином или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натрий-гепарином (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зеленая крышка), строго до метки. Пробирку после забора крови обязательно аккуратно переворачивают 8-10 раз (для перемешивания с антикоагулянтом).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крови НЕ охлаждать и НЕ замораживать!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проведения исследования необходимо доставить в лабораторию 2 пробирки по 4 мл на одного иммунокомпетентного пациента в течение 2-х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часов, но не позднее 8-ми часов.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wms.co.uk/sharedimages/Zoom/D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16" y="2290273"/>
            <a:ext cx="2632105" cy="25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1818</TotalTime>
  <Words>1087</Words>
  <Application>Microsoft Office PowerPoint</Application>
  <PresentationFormat>Произвольный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Презентация PowerPoint</vt:lpstr>
      <vt:lpstr>Туберкулез является проблемой во всем мире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Положительные результаты исследования не свидетельствуют об активной форме заболевания туберкулезом ; для подтверждения диагноза активного туберкулеза необходимо проведение иных исследований, включая культуральные исследования мокроты, ПЦР, рентгенографическое исследование грудной клетки. </vt:lpstr>
      <vt:lpstr>На базе ГБУЗ СОЦ СПИД и ИЗ г.Самары апробация метода Т-СПОТ началась в декабре 2015 года</vt:lpstr>
      <vt:lpstr>Презентация PowerPoint</vt:lpstr>
      <vt:lpstr>Результаты исследования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лабораторной диагностики</dc:title>
  <dc:creator>Хуртин Дмитрий Германович</dc:creator>
  <cp:lastModifiedBy>Arina</cp:lastModifiedBy>
  <cp:revision>85</cp:revision>
  <dcterms:created xsi:type="dcterms:W3CDTF">2016-03-09T04:46:47Z</dcterms:created>
  <dcterms:modified xsi:type="dcterms:W3CDTF">2017-06-13T07:08:27Z</dcterms:modified>
</cp:coreProperties>
</file>