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274" r:id="rId4"/>
    <p:sldId id="267" r:id="rId5"/>
    <p:sldId id="268" r:id="rId6"/>
    <p:sldId id="269" r:id="rId7"/>
    <p:sldId id="270" r:id="rId8"/>
    <p:sldId id="271" r:id="rId9"/>
    <p:sldId id="273" r:id="rId10"/>
    <p:sldId id="265" r:id="rId11"/>
    <p:sldId id="25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807</c:v>
                </c:pt>
                <c:pt idx="1">
                  <c:v>545</c:v>
                </c:pt>
                <c:pt idx="2">
                  <c:v>548</c:v>
                </c:pt>
                <c:pt idx="3">
                  <c:v>503</c:v>
                </c:pt>
                <c:pt idx="4">
                  <c:v>581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Обследовано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7500</c:v>
                </c:pt>
                <c:pt idx="1">
                  <c:v>8604</c:v>
                </c:pt>
                <c:pt idx="2">
                  <c:v>6508</c:v>
                </c:pt>
                <c:pt idx="3">
                  <c:v>7259</c:v>
                </c:pt>
                <c:pt idx="4">
                  <c:v>6472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828096"/>
        <c:axId val="35829632"/>
        <c:axId val="0"/>
      </c:bar3DChart>
      <c:catAx>
        <c:axId val="3582809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5829632"/>
        <c:crosses val="autoZero"/>
        <c:auto val="1"/>
        <c:lblAlgn val="ctr"/>
        <c:lblOffset val="100"/>
        <c:noMultiLvlLbl val="1"/>
      </c:catAx>
      <c:valAx>
        <c:axId val="358296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5828096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распространенность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23944</c:v>
                </c:pt>
                <c:pt idx="1">
                  <c:v>24628</c:v>
                </c:pt>
                <c:pt idx="2">
                  <c:v>25012</c:v>
                </c:pt>
                <c:pt idx="3">
                  <c:v>26328</c:v>
                </c:pt>
                <c:pt idx="4">
                  <c:v>28886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339712"/>
        <c:axId val="36341248"/>
        <c:axId val="35610112"/>
      </c:bar3DChart>
      <c:catAx>
        <c:axId val="36339712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6341248"/>
        <c:crosses val="autoZero"/>
        <c:auto val="1"/>
        <c:lblAlgn val="ctr"/>
        <c:lblOffset val="100"/>
        <c:noMultiLvlLbl val="1"/>
      </c:catAx>
      <c:valAx>
        <c:axId val="3634124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6339712"/>
        <c:crosses val="autoZero"/>
        <c:crossBetween val="between"/>
      </c:valAx>
      <c:serAx>
        <c:axId val="3561011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6341248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АРТ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12.457548626119173</c:v>
                </c:pt>
                <c:pt idx="1">
                  <c:v>11.759457530335474</c:v>
                </c:pt>
                <c:pt idx="2">
                  <c:v>16.179062389848433</c:v>
                </c:pt>
                <c:pt idx="3">
                  <c:v>22.371495327102803</c:v>
                </c:pt>
                <c:pt idx="4">
                  <c:v>35.73595004460303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286848"/>
        <c:axId val="36288384"/>
        <c:axId val="0"/>
      </c:bar3DChart>
      <c:catAx>
        <c:axId val="36286848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6288384"/>
        <c:crosses val="autoZero"/>
        <c:auto val="1"/>
        <c:lblAlgn val="ctr"/>
        <c:lblOffset val="100"/>
        <c:noMultiLvlLbl val="1"/>
      </c:catAx>
      <c:valAx>
        <c:axId val="3628838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628684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1.3704686118479221</c:v>
                </c:pt>
                <c:pt idx="1">
                  <c:v>1.3979318268862504</c:v>
                </c:pt>
                <c:pt idx="2">
                  <c:v>1.3718973198500812</c:v>
                </c:pt>
                <c:pt idx="3">
                  <c:v>1.4370555026028302</c:v>
                </c:pt>
                <c:pt idx="4">
                  <c:v>1.7436524931171613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651008"/>
        <c:axId val="36652544"/>
        <c:axId val="0"/>
      </c:bar3DChart>
      <c:catAx>
        <c:axId val="36651008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6652544"/>
        <c:crosses val="autoZero"/>
        <c:auto val="1"/>
        <c:lblAlgn val="ctr"/>
        <c:lblOffset val="100"/>
        <c:noMultiLvlLbl val="1"/>
      </c:catAx>
      <c:valAx>
        <c:axId val="3665254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665100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летальность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5.7116536158452327</c:v>
                </c:pt>
                <c:pt idx="1">
                  <c:v>5.3479853479853476</c:v>
                </c:pt>
                <c:pt idx="2">
                  <c:v>5.2474979713281042</c:v>
                </c:pt>
                <c:pt idx="3">
                  <c:v>5.4994388327721664</c:v>
                </c:pt>
                <c:pt idx="4">
                  <c:v>6.1889250814332248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летальность ТБ/ВИЧ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2011г.</c:v>
                </c:pt>
                <c:pt idx="1">
                  <c:v>2012г.</c:v>
                </c:pt>
                <c:pt idx="2">
                  <c:v>2013г.</c:v>
                </c:pt>
                <c:pt idx="3">
                  <c:v>2014г.</c:v>
                </c:pt>
                <c:pt idx="4">
                  <c:v>2015г.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6.9092584062643944E-2</c:v>
                </c:pt>
                <c:pt idx="1">
                  <c:v>0.34188034188034189</c:v>
                </c:pt>
                <c:pt idx="2">
                  <c:v>3.4352177441168514</c:v>
                </c:pt>
                <c:pt idx="3">
                  <c:v>4.0123456790123457</c:v>
                </c:pt>
                <c:pt idx="4">
                  <c:v>3.1758957654723128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7072896"/>
        <c:axId val="37074432"/>
        <c:axId val="35843584"/>
      </c:bar3DChart>
      <c:catAx>
        <c:axId val="3707289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7074432"/>
        <c:crosses val="autoZero"/>
        <c:auto val="1"/>
        <c:lblAlgn val="ctr"/>
        <c:lblOffset val="100"/>
        <c:noMultiLvlLbl val="1"/>
      </c:catAx>
      <c:valAx>
        <c:axId val="370744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7072896"/>
        <c:crosses val="autoZero"/>
        <c:crossBetween val="between"/>
      </c:valAx>
      <c:serAx>
        <c:axId val="3584358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7074432"/>
        <c:crosses val="autoZero"/>
      </c:ser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69FF6-4522-40AB-B89F-0B0668359964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B5100-7F2E-4DBC-91CC-68503776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9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среднем</a:t>
            </a:r>
            <a:r>
              <a:rPr lang="ru-RU" baseline="0" dirty="0" smtClean="0"/>
              <a:t> выявляем 8-9% от количества всех обследованных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5100-7F2E-4DBC-91CC-68503776380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0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ВИЧ-инфицированные </a:t>
            </a:r>
            <a:r>
              <a:rPr lang="ru-RU" baseline="0" dirty="0" smtClean="0"/>
              <a:t>в настоящее время составляют 30% всех лиц, содержащихся в учреждениях УИС Самарской области.</a:t>
            </a:r>
          </a:p>
          <a:p>
            <a:r>
              <a:rPr lang="ru-RU" baseline="0" dirty="0" smtClean="0"/>
              <a:t>2011г. – 23%, 2012г. – 24%, 2013г. – 25%, 2014г. -26, 2015 – 28%.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5100-7F2E-4DBC-91CC-68503776380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03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настоящее время АРТ получае</a:t>
            </a:r>
            <a:r>
              <a:rPr lang="ru-RU" baseline="0" dirty="0" smtClean="0"/>
              <a:t>т 30%, всех больных  ВИЧ-инфекцией. В 2011г. – 12%, 2012 – 11%, 2013г. – 16%, 2014г. – 22%, 2015г. – 35%. Индикаторный показатель – 60%.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5100-7F2E-4DBC-91CC-68503776380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16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Смертность больных ВИЧ-инфекцией  составляет</a:t>
            </a:r>
            <a:r>
              <a:rPr lang="ru-RU" baseline="0" dirty="0" smtClean="0"/>
              <a:t> 1,3 – 1,7 </a:t>
            </a:r>
            <a:r>
              <a:rPr lang="ru-RU" dirty="0" smtClean="0"/>
              <a:t>% среди </a:t>
            </a:r>
            <a:r>
              <a:rPr lang="ru-RU" dirty="0" err="1" smtClean="0"/>
              <a:t>спецконтингента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5100-7F2E-4DBC-91CC-68503776380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34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Летальность</a:t>
            </a:r>
            <a:r>
              <a:rPr lang="ru-RU" baseline="0" dirty="0" smtClean="0"/>
              <a:t> в течение ряда лет составляет в среднем 5,7 – 6,1 на 100тыс. 2011г. – 5,711654, в 2012г. – 5,347985,</a:t>
            </a:r>
          </a:p>
          <a:p>
            <a:r>
              <a:rPr lang="ru-RU" baseline="0" dirty="0" smtClean="0"/>
              <a:t>2013г. -5,247498, 2014г. – 5,499439, 2015г. -6,188925.</a:t>
            </a:r>
          </a:p>
          <a:p>
            <a:r>
              <a:rPr lang="ru-RU" baseline="0" dirty="0" smtClean="0"/>
              <a:t>Летальность ТБ/ВИЧ 2011г. – 0,069093, 2012г. -0,34188, 2013г. – 3,435218, 2014г. -4,012346, 2015г. – 3,175896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5100-7F2E-4DBC-91CC-68503776380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1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8058152" cy="250033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Взаимодействие медицинской службы ГУФСИН России по Самарской области и государственных </a:t>
            </a:r>
            <a:r>
              <a:rPr lang="ru-RU" sz="2800" dirty="0" err="1" smtClean="0"/>
              <a:t>медицицинских</a:t>
            </a:r>
            <a:r>
              <a:rPr lang="ru-RU" sz="2800" dirty="0" smtClean="0"/>
              <a:t> учреждений по вопросам лечения больных ВИЧ-инфекцией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5286388"/>
            <a:ext cx="6500858" cy="9286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Пахамович Ирина Вячеславовна</a:t>
            </a:r>
          </a:p>
          <a:p>
            <a:pPr algn="ctr"/>
            <a:r>
              <a:rPr lang="ru-RU" dirty="0" smtClean="0"/>
              <a:t>главная медицинская сестра </a:t>
            </a:r>
          </a:p>
          <a:p>
            <a:pPr algn="ctr"/>
            <a:r>
              <a:rPr lang="ru-RU" dirty="0" err="1" smtClean="0"/>
              <a:t>филиала«Туберкулезная</a:t>
            </a:r>
            <a:r>
              <a:rPr lang="ru-RU" dirty="0" smtClean="0"/>
              <a:t> больница» ФКУЗ МСЧ-63 ФСИН РОССИИ</a:t>
            </a:r>
            <a:endParaRPr lang="ru-RU" dirty="0"/>
          </a:p>
        </p:txBody>
      </p:sp>
      <p:pic>
        <p:nvPicPr>
          <p:cNvPr id="2050" name="Picture 2" descr="C:\Users\Щ\Pictures\left_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219075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164307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Взаимодействие с ГБУЗ «Самарский областной центр по профилактике и борьбе со СПИД и инфекционными заболеваниями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186766" cy="3898780"/>
          </a:xfrm>
        </p:spPr>
        <p:txBody>
          <a:bodyPr>
            <a:normAutofit fontScale="92500" lnSpcReduction="10000"/>
          </a:bodyPr>
          <a:lstStyle/>
          <a:p>
            <a:r>
              <a:rPr lang="ru-RU" sz="1250" dirty="0" smtClean="0">
                <a:latin typeface="Times New Roman" pitchFamily="18" charset="0"/>
              </a:rPr>
              <a:t>ФКУЗ МСЧ-63 ФСИН России осуществляет: </a:t>
            </a:r>
          </a:p>
          <a:p>
            <a:r>
              <a:rPr lang="ru-RU" sz="1250" dirty="0" smtClean="0">
                <a:latin typeface="Times New Roman" pitchFamily="18" charset="0"/>
              </a:rPr>
              <a:t>Организацию и проведение рабочих совещаний по вопросам  межведомственного взаимодействия с руководителями </a:t>
            </a:r>
            <a:r>
              <a:rPr lang="ru-RU" sz="1250" dirty="0" err="1" smtClean="0">
                <a:latin typeface="Times New Roman" pitchFamily="18" charset="0"/>
              </a:rPr>
              <a:t>ц.СПИД</a:t>
            </a:r>
            <a:r>
              <a:rPr lang="ru-RU" sz="1250" dirty="0" smtClean="0">
                <a:latin typeface="Times New Roman" pitchFamily="18" charset="0"/>
              </a:rPr>
              <a:t>, структурных подразделений Центра. По результатам принимаются решения по улучшению помощи больным  ВИЧ-инфекцией, содержащимся в учреждениях УИС Самарской области.</a:t>
            </a:r>
          </a:p>
          <a:p>
            <a:r>
              <a:rPr lang="ru-RU" sz="1250" dirty="0" err="1" smtClean="0">
                <a:latin typeface="Times New Roman" pitchFamily="18" charset="0"/>
              </a:rPr>
              <a:t>Мониторирование</a:t>
            </a:r>
            <a:r>
              <a:rPr lang="ru-RU" sz="1250" dirty="0" smtClean="0">
                <a:latin typeface="Times New Roman" pitchFamily="18" charset="0"/>
              </a:rPr>
              <a:t> и анализ  основных медико-статистических показателей по выявлению, динамическому наблюдению, лечению профилактике, летальности ВИЧ-инфекции с предоставлением форм статистической отчетности.</a:t>
            </a:r>
          </a:p>
          <a:p>
            <a:r>
              <a:rPr lang="ru-RU" sz="1250" dirty="0" smtClean="0">
                <a:latin typeface="Times New Roman" pitchFamily="18" charset="0"/>
              </a:rPr>
              <a:t>Санитарно-эпидемиологическая служба ежемесячно выверяет информацию по впервые выявленным пациентам.</a:t>
            </a:r>
          </a:p>
          <a:p>
            <a:r>
              <a:rPr lang="ru-RU" sz="1250" dirty="0" smtClean="0">
                <a:latin typeface="Times New Roman" pitchFamily="18" charset="0"/>
              </a:rPr>
              <a:t>На возмездной основе консультации врачей специалистов </a:t>
            </a:r>
            <a:r>
              <a:rPr lang="ru-RU" sz="1250" dirty="0" err="1" smtClean="0">
                <a:latin typeface="Times New Roman" pitchFamily="18" charset="0"/>
              </a:rPr>
              <a:t>ц.СПИД</a:t>
            </a:r>
            <a:r>
              <a:rPr lang="ru-RU" sz="1250" dirty="0" smtClean="0">
                <a:latin typeface="Times New Roman" pitchFamily="18" charset="0"/>
              </a:rPr>
              <a:t>, ряд исследований на базе лаборатории Центра.</a:t>
            </a:r>
          </a:p>
          <a:p>
            <a:r>
              <a:rPr lang="ru-RU" sz="1250" dirty="0" smtClean="0">
                <a:latin typeface="Times New Roman" pitchFamily="18" charset="0"/>
              </a:rPr>
              <a:t>По рекомендациям специалистов </a:t>
            </a:r>
            <a:r>
              <a:rPr lang="ru-RU" sz="1250" dirty="0" err="1" smtClean="0">
                <a:latin typeface="Times New Roman" pitchFamily="18" charset="0"/>
              </a:rPr>
              <a:t>ц.СПИД</a:t>
            </a:r>
            <a:r>
              <a:rPr lang="ru-RU" sz="1250" dirty="0" smtClean="0">
                <a:latin typeface="Times New Roman" pitchFamily="18" charset="0"/>
              </a:rPr>
              <a:t> необходимые лабораторные и инструментальные обследования, лечение пациентов препаратами рекомендованными специалистами Центра.</a:t>
            </a:r>
          </a:p>
          <a:p>
            <a:r>
              <a:rPr lang="ru-RU" sz="1250" dirty="0" smtClean="0">
                <a:latin typeface="Times New Roman" pitchFamily="18" charset="0"/>
              </a:rPr>
              <a:t>Информирует Центр о каждом случае освобождения больного ВИЧ-инфекцией из учреждений УИС Самарской области.</a:t>
            </a:r>
          </a:p>
          <a:p>
            <a:r>
              <a:rPr lang="ru-RU" sz="1250" dirty="0" smtClean="0">
                <a:latin typeface="Times New Roman" pitchFamily="18" charset="0"/>
              </a:rPr>
              <a:t>Представляет пациентов на комиссию по освидетельствованию больных ВИЧ-инфекцией в рамках реализации Постановления Правительства  РФ от 14.01.2011 №3.</a:t>
            </a:r>
          </a:p>
          <a:p>
            <a:r>
              <a:rPr lang="ru-RU" sz="1250" dirty="0" smtClean="0">
                <a:latin typeface="Times New Roman" pitchFamily="18" charset="0"/>
              </a:rPr>
              <a:t>По приглашению администрации </a:t>
            </a:r>
            <a:r>
              <a:rPr lang="ru-RU" sz="1250" dirty="0" err="1" smtClean="0">
                <a:latin typeface="Times New Roman" pitchFamily="18" charset="0"/>
              </a:rPr>
              <a:t>ц.СПИД</a:t>
            </a:r>
            <a:r>
              <a:rPr lang="ru-RU" sz="1250" dirty="0" smtClean="0">
                <a:latin typeface="Times New Roman" pitchFamily="18" charset="0"/>
              </a:rPr>
              <a:t> медики ФКУЗ МСЧ-63 ФСИН России участвуют в обучающих мероприятиях.</a:t>
            </a:r>
          </a:p>
          <a:p>
            <a:endParaRPr lang="ru-RU" sz="1200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</a:rPr>
              <a:t>	</a:t>
            </a:r>
            <a:endParaRPr lang="ru-RU" sz="1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85786" y="4357694"/>
            <a:ext cx="7737158" cy="19288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/>
            <a:r>
              <a:rPr sz="2400" b="1" spc="-45" dirty="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spc="-45" dirty="0" err="1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олько</a:t>
            </a:r>
            <a:r>
              <a:rPr lang="ru-RU" sz="2400" b="1" spc="-45" dirty="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 совместными усилиями мы сможем оптимизировать и обеспечить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непрерывную медицинскую помощь лицам, находящимся в учреждениях УИС Самарской области так и освободившимся из них.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382" y="1369070"/>
            <a:ext cx="2549236" cy="501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endParaRPr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362" y="3065925"/>
            <a:ext cx="1909793" cy="545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51765">
              <a:lnSpc>
                <a:spcPct val="118200"/>
              </a:lnSpc>
            </a:pPr>
            <a:endParaRPr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18879" y="1113800"/>
            <a:ext cx="1801228" cy="510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endParaRPr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26060" y="3065924"/>
            <a:ext cx="1586865" cy="545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18200"/>
              </a:lnSpc>
            </a:pPr>
            <a:endParaRPr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48751" y="810284"/>
            <a:ext cx="4571987" cy="3143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8751" y="810284"/>
            <a:ext cx="4581525" cy="3152775"/>
          </a:xfrm>
          <a:custGeom>
            <a:avLst/>
            <a:gdLst/>
            <a:ahLst/>
            <a:cxnLst/>
            <a:rect l="l" t="t" r="r" b="b"/>
            <a:pathLst>
              <a:path w="4581525" h="3152775">
                <a:moveTo>
                  <a:pt x="0" y="0"/>
                </a:moveTo>
                <a:lnTo>
                  <a:pt x="4581525" y="0"/>
                </a:lnTo>
                <a:lnTo>
                  <a:pt x="4581525" y="3152775"/>
                </a:lnTo>
                <a:lnTo>
                  <a:pt x="0" y="315277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67869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90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ru-RU" dirty="0" smtClean="0"/>
              <a:t>ФКУЗ МСЧ-63 ФСИН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Отдел организации лечебно-профилактической работы</a:t>
            </a:r>
          </a:p>
          <a:p>
            <a:pPr lvl="0"/>
            <a:r>
              <a:rPr lang="ru-RU" dirty="0" smtClean="0"/>
              <a:t>Отдел организационно-методического обеспечения и статистики</a:t>
            </a:r>
          </a:p>
          <a:p>
            <a:r>
              <a:rPr lang="ru-RU" dirty="0" smtClean="0"/>
              <a:t>Центр государственного санитарно-эпидемиологического надзора</a:t>
            </a:r>
          </a:p>
          <a:p>
            <a:pPr lvl="0"/>
            <a:r>
              <a:rPr lang="ru-RU" dirty="0" smtClean="0"/>
              <a:t>Центр медико-социальной реабилитации</a:t>
            </a:r>
          </a:p>
          <a:p>
            <a:pPr lvl="0"/>
            <a:r>
              <a:rPr lang="ru-RU" dirty="0" smtClean="0"/>
              <a:t>Военно-врачебная комиссия </a:t>
            </a:r>
          </a:p>
          <a:p>
            <a:pPr lvl="0"/>
            <a:r>
              <a:rPr lang="ru-RU" dirty="0" smtClean="0"/>
              <a:t>Филиалы медицинские части в ИУ области</a:t>
            </a:r>
          </a:p>
          <a:p>
            <a:pPr lvl="0"/>
            <a:r>
              <a:rPr lang="ru-RU" dirty="0" smtClean="0"/>
              <a:t>Больницы: соматическая, туберкулезная</a:t>
            </a:r>
          </a:p>
          <a:p>
            <a:pPr lvl="0"/>
            <a:r>
              <a:rPr lang="ru-RU" dirty="0" smtClean="0"/>
              <a:t>Здравпункты в колониях поселения</a:t>
            </a:r>
          </a:p>
          <a:p>
            <a:pPr lvl="0"/>
            <a:r>
              <a:rPr lang="ru-RU" dirty="0" smtClean="0"/>
              <a:t>Филиал «Дом ребенка»</a:t>
            </a:r>
          </a:p>
          <a:p>
            <a:pPr lvl="0"/>
            <a:r>
              <a:rPr lang="ru-RU" dirty="0" smtClean="0"/>
              <a:t>Вспомогательные структурные подразделения ( отдел медицинского снабжения, материально-технического и интендантского обеспечения, бухгалтерия, юридическая служба, секретариат)</a:t>
            </a:r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Направления деятельности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1643050"/>
            <a:ext cx="3931920" cy="7921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Работа с ВИЧ-инфицированными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6" y="1571612"/>
            <a:ext cx="3931920" cy="79216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Работа с не инфицированными ВИЧ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596" y="2500306"/>
            <a:ext cx="3931920" cy="34899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Организация обследования, диспансерного наблюдения, лечебного процесса</a:t>
            </a:r>
          </a:p>
          <a:p>
            <a:r>
              <a:rPr lang="ru-RU" dirty="0" smtClean="0"/>
              <a:t>Повышение приверженности пациентов к медицинским мероприятиям</a:t>
            </a:r>
          </a:p>
          <a:p>
            <a:r>
              <a:rPr lang="ru-RU" dirty="0" smtClean="0"/>
              <a:t>Охват  АРТ – 60% всех, содержащихся в учреждениях УИС Самарской области.</a:t>
            </a:r>
          </a:p>
          <a:p>
            <a:r>
              <a:rPr lang="ru-RU" dirty="0" smtClean="0"/>
              <a:t>Снижение летальности больных ВИЧ-инфекцией на 30%.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3931920" cy="34899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Информирование по вопросам заражения, путей передачи, профилактике ВИЧ-инфекции.</a:t>
            </a:r>
          </a:p>
          <a:p>
            <a:r>
              <a:rPr lang="ru-RU" dirty="0" smtClean="0"/>
              <a:t>Формирование навыков безопасного поведения, здорового образа жизни.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15328" cy="677214"/>
          </a:xfrm>
        </p:spPr>
        <p:txBody>
          <a:bodyPr/>
          <a:lstStyle/>
          <a:p>
            <a:r>
              <a:rPr lang="ru-RU" dirty="0" err="1" smtClean="0"/>
              <a:t>Выявляемость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</p:spPr>
        <p:txBody>
          <a:bodyPr/>
          <a:lstStyle/>
          <a:p>
            <a:r>
              <a:rPr lang="ru-RU" dirty="0" smtClean="0"/>
              <a:t>Распространенность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Специфическое лечение ВИЧ-инфекции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r>
              <a:rPr lang="ru-RU" dirty="0" smtClean="0"/>
              <a:t>Смертность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Летальность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Межведомственное взаимодействие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5075322" cy="432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1480</TotalTime>
  <Words>537</Words>
  <Application>Microsoft Office PowerPoint</Application>
  <PresentationFormat>Экран (4:3)</PresentationFormat>
  <Paragraphs>63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Взаимодействие медицинской службы ГУФСИН России по Самарской области и государственных медицицинских учреждений по вопросам лечения больных ВИЧ-инфекцией</vt:lpstr>
      <vt:lpstr>ФКУЗ МСЧ-63 ФСИН России</vt:lpstr>
      <vt:lpstr>Направления деятельности </vt:lpstr>
      <vt:lpstr>Выявляемость</vt:lpstr>
      <vt:lpstr>Распространенность </vt:lpstr>
      <vt:lpstr>Специфическое лечение ВИЧ-инфекции</vt:lpstr>
      <vt:lpstr>Смертность</vt:lpstr>
      <vt:lpstr>Летальность</vt:lpstr>
      <vt:lpstr>Межведомственное взаимодействие</vt:lpstr>
      <vt:lpstr>Взаимодействие с ГБУЗ «Самарский областной центр по профилактике и борьбе со СПИД и инфекционными заболеваниями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Щ</dc:creator>
  <cp:lastModifiedBy>Arina</cp:lastModifiedBy>
  <cp:revision>136</cp:revision>
  <dcterms:created xsi:type="dcterms:W3CDTF">2016-06-17T10:50:46Z</dcterms:created>
  <dcterms:modified xsi:type="dcterms:W3CDTF">2017-06-13T06:57:11Z</dcterms:modified>
</cp:coreProperties>
</file>