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796" r:id="rId1"/>
  </p:sldMasterIdLst>
  <p:notesMasterIdLst>
    <p:notesMasterId r:id="rId41"/>
  </p:notesMasterIdLst>
  <p:handoutMasterIdLst>
    <p:handoutMasterId r:id="rId42"/>
  </p:handoutMasterIdLst>
  <p:sldIdLst>
    <p:sldId id="513" r:id="rId2"/>
    <p:sldId id="453" r:id="rId3"/>
    <p:sldId id="472" r:id="rId4"/>
    <p:sldId id="561" r:id="rId5"/>
    <p:sldId id="473" r:id="rId6"/>
    <p:sldId id="463" r:id="rId7"/>
    <p:sldId id="559" r:id="rId8"/>
    <p:sldId id="560" r:id="rId9"/>
    <p:sldId id="460" r:id="rId10"/>
    <p:sldId id="465" r:id="rId11"/>
    <p:sldId id="469" r:id="rId12"/>
    <p:sldId id="475" r:id="rId13"/>
    <p:sldId id="476" r:id="rId14"/>
    <p:sldId id="533" r:id="rId15"/>
    <p:sldId id="534" r:id="rId16"/>
    <p:sldId id="535" r:id="rId17"/>
    <p:sldId id="536" r:id="rId18"/>
    <p:sldId id="537" r:id="rId19"/>
    <p:sldId id="538" r:id="rId20"/>
    <p:sldId id="500" r:id="rId21"/>
    <p:sldId id="422" r:id="rId22"/>
    <p:sldId id="423" r:id="rId23"/>
    <p:sldId id="449" r:id="rId24"/>
    <p:sldId id="445" r:id="rId25"/>
    <p:sldId id="515" r:id="rId26"/>
    <p:sldId id="516" r:id="rId27"/>
    <p:sldId id="543" r:id="rId28"/>
    <p:sldId id="544" r:id="rId29"/>
    <p:sldId id="547" r:id="rId30"/>
    <p:sldId id="567" r:id="rId31"/>
    <p:sldId id="568" r:id="rId32"/>
    <p:sldId id="550" r:id="rId33"/>
    <p:sldId id="551" r:id="rId34"/>
    <p:sldId id="554" r:id="rId35"/>
    <p:sldId id="562" r:id="rId36"/>
    <p:sldId id="570" r:id="rId37"/>
    <p:sldId id="569" r:id="rId38"/>
    <p:sldId id="563" r:id="rId39"/>
    <p:sldId id="564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50021"/>
    <a:srgbClr val="860000"/>
    <a:srgbClr val="071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5" autoAdjust="0"/>
    <p:restoredTop sz="71984" autoAdjust="0"/>
  </p:normalViewPr>
  <p:slideViewPr>
    <p:cSldViewPr snapToGrid="0">
      <p:cViewPr>
        <p:scale>
          <a:sx n="70" d="100"/>
          <a:sy n="70" d="100"/>
        </p:scale>
        <p:origin x="-80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notesViewPr>
    <p:cSldViewPr snapToGrid="0">
      <p:cViewPr varScale="1">
        <p:scale>
          <a:sx n="41" d="100"/>
          <a:sy n="41" d="100"/>
        </p:scale>
        <p:origin x="-2333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hPercent val="6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rgbClr val="FFFFFF"/>
          </a:solidFill>
          <a:prstDash val="solid"/>
        </a:ln>
      </c:spPr>
    </c:sideWall>
    <c:backWall>
      <c:thickness val="0"/>
      <c:spPr>
        <a:noFill/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0775988286970241E-2"/>
          <c:y val="1.9911504424778861E-2"/>
          <c:w val="0.89458272327964528"/>
          <c:h val="0.849557522123898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7332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7332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7332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4.3036766073532094E-2"/>
                  <c:y val="0.23164842039899974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97,2%</a:t>
                    </a:r>
                    <a:endPara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14658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89174778349556E-2"/>
                  <c:y val="0.17191393128669388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66,1%</a:t>
                    </a:r>
                    <a:endPara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14658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65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Самарская область 
на 01.01.2017</c:v>
                </c:pt>
                <c:pt idx="1">
                  <c:v>РФ 
на 01.07.2016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87.3</c:v>
                </c:pt>
                <c:pt idx="1">
                  <c:v>66.099999999999994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616256"/>
        <c:axId val="35617792"/>
        <c:axId val="0"/>
      </c:bar3DChart>
      <c:catAx>
        <c:axId val="3561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Cambria" panose="02040503050406030204" pitchFamily="18" charset="0"/>
                <a:ea typeface="Arial"/>
                <a:cs typeface="Arial"/>
              </a:defRPr>
            </a:pPr>
            <a:endParaRPr lang="ru-RU"/>
          </a:p>
        </c:txPr>
        <c:crossAx val="35617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617792"/>
        <c:scaling>
          <c:orientation val="minMax"/>
          <c:max val="100"/>
          <c:min val="0"/>
        </c:scaling>
        <c:delete val="0"/>
        <c:axPos val="l"/>
        <c:majorGridlines>
          <c:spPr>
            <a:ln w="7332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7332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48" b="1" i="0" u="none" strike="noStrike" baseline="0">
                <a:solidFill>
                  <a:schemeClr val="tx1"/>
                </a:solidFill>
                <a:latin typeface="Cambria" panose="02040503050406030204" pitchFamily="18" charset="0"/>
                <a:ea typeface="Arial"/>
                <a:cs typeface="Arial"/>
              </a:defRPr>
            </a:pPr>
            <a:endParaRPr lang="ru-RU"/>
          </a:p>
        </c:txPr>
        <c:crossAx val="35616256"/>
        <c:crosses val="autoZero"/>
        <c:crossBetween val="between"/>
        <c:majorUnit val="25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4218">
          <a:noFill/>
        </a:ln>
      </c:spPr>
    </c:title>
    <c:autoTitleDeleted val="0"/>
    <c:view3D>
      <c:rotX val="15"/>
      <c:hPercent val="7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rgbClr val="FFFFFF"/>
          </a:solidFill>
          <a:prstDash val="solid"/>
        </a:ln>
      </c:spPr>
    </c:sideWall>
    <c:backWall>
      <c:thickness val="0"/>
      <c:spPr>
        <a:noFill/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22754491017964"/>
          <c:y val="1.7647058823529412E-2"/>
          <c:w val="0.8727544910179641"/>
          <c:h val="0.803921568627451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8068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806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7.5987957135860065E-3"/>
                  <c:y val="0.1803307983086553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1071,2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214796035953163E-3"/>
                  <c:y val="0.127099164786564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570,9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218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Самарская область 
на 01.01.2017</c:v>
                </c:pt>
                <c:pt idx="1">
                  <c:v>РФ 
на 01.07.2016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1071.2</c:v>
                </c:pt>
                <c:pt idx="1">
                  <c:v>541.79999999999995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635200"/>
        <c:axId val="35636736"/>
        <c:axId val="0"/>
      </c:bar3DChart>
      <c:catAx>
        <c:axId val="3563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8068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ru-RU"/>
          </a:p>
        </c:txPr>
        <c:crossAx val="35636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636736"/>
        <c:scaling>
          <c:orientation val="minMax"/>
          <c:max val="1500"/>
        </c:scaling>
        <c:delete val="0"/>
        <c:axPos val="l"/>
        <c:majorGridlines>
          <c:spPr>
            <a:ln w="8068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8068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02" b="1" i="0" u="none" strike="noStrike" baseline="0">
                <a:solidFill>
                  <a:schemeClr val="tx1"/>
                </a:solidFill>
                <a:latin typeface="Cambria" panose="02040503050406030204" pitchFamily="18" charset="0"/>
                <a:ea typeface="Arial"/>
                <a:cs typeface="Arial"/>
              </a:defRPr>
            </a:pPr>
            <a:endParaRPr lang="ru-RU"/>
          </a:p>
        </c:txPr>
        <c:crossAx val="35635200"/>
        <c:crosses val="autoZero"/>
        <c:crossBetween val="between"/>
        <c:majorUnit val="500"/>
      </c:valAx>
      <c:spPr>
        <a:noFill/>
        <a:ln w="2533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1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92790754600785E-2"/>
          <c:y val="3.1768629231735575E-2"/>
          <c:w val="0.9062116995074716"/>
          <c:h val="0.81074547827252696"/>
        </c:manualLayout>
      </c:layout>
      <c:barChart>
        <c:barDir val="col"/>
        <c:grouping val="stacked"/>
        <c:varyColors val="0"/>
        <c:ser>
          <c:idx val="4"/>
          <c:order val="4"/>
          <c:tx>
            <c:strRef>
              <c:f>'стадии из ф.61'!$B$6</c:f>
              <c:strCache>
                <c:ptCount val="1"/>
                <c:pt idx="0">
                  <c:v>4А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'стадии из ф.61'!$C$1:$L$1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'стадии из ф.61'!$C$6:$L$6</c:f>
              <c:numCache>
                <c:formatCode>General</c:formatCode>
                <c:ptCount val="10"/>
                <c:pt idx="0">
                  <c:v>1279</c:v>
                </c:pt>
                <c:pt idx="1">
                  <c:v>1854</c:v>
                </c:pt>
                <c:pt idx="2">
                  <c:v>2469</c:v>
                </c:pt>
                <c:pt idx="3">
                  <c:v>2614</c:v>
                </c:pt>
                <c:pt idx="4">
                  <c:v>3360</c:v>
                </c:pt>
                <c:pt idx="5">
                  <c:v>4404</c:v>
                </c:pt>
                <c:pt idx="6">
                  <c:v>5689</c:v>
                </c:pt>
                <c:pt idx="7">
                  <c:v>7180</c:v>
                </c:pt>
                <c:pt idx="8">
                  <c:v>8115</c:v>
                </c:pt>
                <c:pt idx="9">
                  <c:v>11840</c:v>
                </c:pt>
              </c:numCache>
            </c:numRef>
          </c:val>
        </c:ser>
        <c:ser>
          <c:idx val="5"/>
          <c:order val="5"/>
          <c:tx>
            <c:strRef>
              <c:f>'стадии из ф.61'!$B$7</c:f>
              <c:strCache>
                <c:ptCount val="1"/>
                <c:pt idx="0">
                  <c:v>4Б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'стадии из ф.61'!$C$1:$L$1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'стадии из ф.61'!$C$7:$L$7</c:f>
              <c:numCache>
                <c:formatCode>General</c:formatCode>
                <c:ptCount val="10"/>
                <c:pt idx="0">
                  <c:v>442</c:v>
                </c:pt>
                <c:pt idx="1">
                  <c:v>708</c:v>
                </c:pt>
                <c:pt idx="2">
                  <c:v>864</c:v>
                </c:pt>
                <c:pt idx="3">
                  <c:v>804</c:v>
                </c:pt>
                <c:pt idx="4">
                  <c:v>1078</c:v>
                </c:pt>
                <c:pt idx="5">
                  <c:v>1361</c:v>
                </c:pt>
                <c:pt idx="6">
                  <c:v>1580</c:v>
                </c:pt>
                <c:pt idx="7">
                  <c:v>1873</c:v>
                </c:pt>
                <c:pt idx="8">
                  <c:v>2230</c:v>
                </c:pt>
                <c:pt idx="9">
                  <c:v>3933</c:v>
                </c:pt>
              </c:numCache>
            </c:numRef>
          </c:val>
        </c:ser>
        <c:ser>
          <c:idx val="6"/>
          <c:order val="6"/>
          <c:tx>
            <c:strRef>
              <c:f>'стадии из ф.61'!$B$8</c:f>
              <c:strCache>
                <c:ptCount val="1"/>
                <c:pt idx="0">
                  <c:v>4В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'стадии из ф.61'!$C$1:$L$1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'стадии из ф.61'!$C$8:$L$8</c:f>
              <c:numCache>
                <c:formatCode>General</c:formatCode>
                <c:ptCount val="10"/>
                <c:pt idx="0">
                  <c:v>121</c:v>
                </c:pt>
                <c:pt idx="1">
                  <c:v>143</c:v>
                </c:pt>
                <c:pt idx="2">
                  <c:v>157</c:v>
                </c:pt>
                <c:pt idx="3">
                  <c:v>79</c:v>
                </c:pt>
                <c:pt idx="4">
                  <c:v>155</c:v>
                </c:pt>
                <c:pt idx="5">
                  <c:v>209</c:v>
                </c:pt>
                <c:pt idx="6">
                  <c:v>275</c:v>
                </c:pt>
                <c:pt idx="7">
                  <c:v>435</c:v>
                </c:pt>
                <c:pt idx="8">
                  <c:v>696</c:v>
                </c:pt>
                <c:pt idx="9">
                  <c:v>1979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316928"/>
        <c:axId val="42318464"/>
      </c:barChart>
      <c:lineChart>
        <c:grouping val="stacked"/>
        <c:varyColors val="0"/>
        <c:ser>
          <c:idx val="3"/>
          <c:order val="3"/>
          <c:tx>
            <c:strRef>
              <c:f>'стадии из ф.61'!$B$5</c:f>
              <c:strCache>
                <c:ptCount val="1"/>
                <c:pt idx="0">
                  <c:v>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'стадии из ф.61'!$C$1:$L$1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'стадии из ф.61'!$C$5:$L$5</c:f>
              <c:numCache>
                <c:formatCode>General</c:formatCode>
                <c:ptCount val="10"/>
                <c:pt idx="0">
                  <c:v>14339</c:v>
                </c:pt>
                <c:pt idx="1">
                  <c:v>15086</c:v>
                </c:pt>
                <c:pt idx="2">
                  <c:v>16008</c:v>
                </c:pt>
                <c:pt idx="3">
                  <c:v>17210</c:v>
                </c:pt>
                <c:pt idx="4">
                  <c:v>17390</c:v>
                </c:pt>
                <c:pt idx="5">
                  <c:v>17437</c:v>
                </c:pt>
                <c:pt idx="6">
                  <c:v>17751</c:v>
                </c:pt>
                <c:pt idx="7">
                  <c:v>17535</c:v>
                </c:pt>
                <c:pt idx="8">
                  <c:v>17894</c:v>
                </c:pt>
                <c:pt idx="9">
                  <c:v>14287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16928"/>
        <c:axId val="42318464"/>
      </c:lineChart>
      <c:lineChart>
        <c:grouping val="stacked"/>
        <c:varyColors val="0"/>
        <c:ser>
          <c:idx val="0"/>
          <c:order val="0"/>
          <c:tx>
            <c:strRef>
              <c:f>'стадии из ф.61'!$B$2</c:f>
              <c:strCache>
                <c:ptCount val="1"/>
                <c:pt idx="0">
                  <c:v>2 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'стадии из ф.61'!$C$1:$L$1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'стадии из ф.61'!$C$2:$L$2</c:f>
              <c:numCache>
                <c:formatCode>General</c:formatCode>
                <c:ptCount val="10"/>
                <c:pt idx="0">
                  <c:v>7</c:v>
                </c:pt>
                <c:pt idx="1">
                  <c:v>11</c:v>
                </c:pt>
                <c:pt idx="2">
                  <c:v>18</c:v>
                </c:pt>
                <c:pt idx="3">
                  <c:v>22</c:v>
                </c:pt>
                <c:pt idx="4">
                  <c:v>21</c:v>
                </c:pt>
                <c:pt idx="5">
                  <c:v>37</c:v>
                </c:pt>
                <c:pt idx="6">
                  <c:v>21</c:v>
                </c:pt>
                <c:pt idx="7">
                  <c:v>14</c:v>
                </c:pt>
                <c:pt idx="8">
                  <c:v>11</c:v>
                </c:pt>
                <c:pt idx="9">
                  <c:v>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'стадии из ф.61'!$B$3</c:f>
              <c:strCache>
                <c:ptCount val="1"/>
                <c:pt idx="0">
                  <c:v>2Б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'стадии из ф.61'!$C$1:$L$1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'стадии из ф.61'!$C$3:$L$3</c:f>
              <c:numCache>
                <c:formatCode>General</c:formatCode>
                <c:ptCount val="10"/>
                <c:pt idx="0">
                  <c:v>38</c:v>
                </c:pt>
                <c:pt idx="1">
                  <c:v>37</c:v>
                </c:pt>
                <c:pt idx="2">
                  <c:v>79</c:v>
                </c:pt>
                <c:pt idx="3">
                  <c:v>111</c:v>
                </c:pt>
                <c:pt idx="4">
                  <c:v>79</c:v>
                </c:pt>
                <c:pt idx="5">
                  <c:v>61</c:v>
                </c:pt>
                <c:pt idx="6">
                  <c:v>26</c:v>
                </c:pt>
                <c:pt idx="7">
                  <c:v>18</c:v>
                </c:pt>
                <c:pt idx="8">
                  <c:v>24</c:v>
                </c:pt>
                <c:pt idx="9">
                  <c:v>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'стадии из ф.61'!$B$4</c:f>
              <c:strCache>
                <c:ptCount val="1"/>
                <c:pt idx="0">
                  <c:v>2В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'стадии из ф.61'!$C$1:$L$1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'стадии из ф.61'!$C$4:$L$4</c:f>
              <c:numCache>
                <c:formatCode>General</c:formatCode>
                <c:ptCount val="10"/>
                <c:pt idx="0">
                  <c:v>5</c:v>
                </c:pt>
                <c:pt idx="1">
                  <c:v>7</c:v>
                </c:pt>
                <c:pt idx="2">
                  <c:v>13</c:v>
                </c:pt>
                <c:pt idx="3">
                  <c:v>16</c:v>
                </c:pt>
                <c:pt idx="4">
                  <c:v>17</c:v>
                </c:pt>
                <c:pt idx="5">
                  <c:v>16</c:v>
                </c:pt>
                <c:pt idx="6">
                  <c:v>9</c:v>
                </c:pt>
                <c:pt idx="7">
                  <c:v>8</c:v>
                </c:pt>
                <c:pt idx="8">
                  <c:v>9</c:v>
                </c:pt>
                <c:pt idx="9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26272"/>
        <c:axId val="42324352"/>
        <c:extLst>
          <c:ext xmlns:c15="http://schemas.microsoft.com/office/drawing/2012/chart" uri="{02D57815-91ED-43cb-92C2-25804820EDAC}">
            <c15:filteredLine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'стадии из ф.61'!$B$9</c15:sqref>
                        </c15:formulaRef>
                      </c:ext>
                    </c:extLst>
                    <c:strCache>
                      <c:ptCount val="1"/>
                      <c:pt idx="0">
                        <c:v>5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'стадии из ф.61'!$C$1:$L$1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'стадии из ф.61'!$C$9:$L$9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'стадии из ф.61'!$B$10</c15:sqref>
                        </c15:formulaRef>
                      </c:ext>
                    </c:extLst>
                    <c:strCache>
                      <c:ptCount val="1"/>
                      <c:pt idx="0">
                        <c:v>не установлена 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'стадии из ф.61'!$C$1:$L$1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'стадии из ф.61'!$C$10:$L$10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'стадии из ф.61'!$B$11</c15:sqref>
                        </c15:formulaRef>
                      </c:ext>
                    </c:extLst>
                    <c:strCache>
                      <c:ptCount val="1"/>
                      <c:pt idx="0">
                        <c:v>всего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'стадии из ф.61'!$C$1:$L$1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'стадии из ф.61'!$C$11:$L$11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16242</c:v>
                      </c:pt>
                      <c:pt idx="1">
                        <c:v>17846</c:v>
                      </c:pt>
                      <c:pt idx="2">
                        <c:v>19608</c:v>
                      </c:pt>
                      <c:pt idx="3">
                        <c:v>20856</c:v>
                      </c:pt>
                      <c:pt idx="4">
                        <c:v>22100</c:v>
                      </c:pt>
                      <c:pt idx="5">
                        <c:v>23525</c:v>
                      </c:pt>
                      <c:pt idx="6">
                        <c:v>25351</c:v>
                      </c:pt>
                      <c:pt idx="7">
                        <c:v>27063</c:v>
                      </c:pt>
                      <c:pt idx="8">
                        <c:v>28979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'стадии из ф.61'!$B$12</c15:sqref>
                        </c15:formulaRef>
                      </c:ext>
                    </c:extLst>
                    <c:strCache>
                      <c:ptCount val="1"/>
                      <c:pt idx="0">
                        <c:v>всего 4 ст.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'стадии из ф.61'!$C$1:$L$1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'стадии из ф.61'!$C$12:$L$12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1842</c:v>
                      </c:pt>
                      <c:pt idx="1">
                        <c:v>2705</c:v>
                      </c:pt>
                      <c:pt idx="2">
                        <c:v>3490</c:v>
                      </c:pt>
                      <c:pt idx="3">
                        <c:v>3497</c:v>
                      </c:pt>
                      <c:pt idx="4">
                        <c:v>4593</c:v>
                      </c:pt>
                      <c:pt idx="5">
                        <c:v>5974</c:v>
                      </c:pt>
                      <c:pt idx="6">
                        <c:v>7544</c:v>
                      </c:pt>
                      <c:pt idx="7">
                        <c:v>9488</c:v>
                      </c:pt>
                      <c:pt idx="8">
                        <c:v>11041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4231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318464"/>
        <c:crosses val="autoZero"/>
        <c:auto val="1"/>
        <c:lblAlgn val="ctr"/>
        <c:lblOffset val="100"/>
        <c:noMultiLvlLbl val="0"/>
      </c:catAx>
      <c:valAx>
        <c:axId val="4231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316928"/>
        <c:crosses val="autoZero"/>
        <c:crossBetween val="between"/>
      </c:valAx>
      <c:valAx>
        <c:axId val="42324352"/>
        <c:scaling>
          <c:orientation val="minMax"/>
        </c:scaling>
        <c:delete val="0"/>
        <c:axPos val="r"/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26272"/>
        <c:crosses val="max"/>
        <c:crossBetween val="between"/>
      </c:valAx>
      <c:catAx>
        <c:axId val="42326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32435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accent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20FC66B-8657-4DFF-89A3-3C8A5BB2A366}" type="datetimeFigureOut">
              <a:rPr lang="ru-RU"/>
              <a:pPr>
                <a:defRPr/>
              </a:pPr>
              <a:t>09.06.2017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7C56DB9-3E9C-4433-9C62-360A1296DA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6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2A681AF-514F-4A9A-B284-1A53708118B4}" type="datetimeFigureOut">
              <a:rPr lang="ru-RU"/>
              <a:pPr>
                <a:defRPr/>
              </a:pPr>
              <a:t>09.06.2017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B3E296B-6695-4C93-A577-C1CB05C092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217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E296B-6695-4C93-A577-C1CB05C0921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149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E296B-6695-4C93-A577-C1CB05C0921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387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E296B-6695-4C93-A577-C1CB05C0921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957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Дефекты в Самарских</a:t>
            </a:r>
            <a:r>
              <a:rPr lang="ru-RU" u="sng" baseline="0" dirty="0" smtClean="0">
                <a:solidFill>
                  <a:schemeClr val="bg1"/>
                </a:solidFill>
              </a:rPr>
              <a:t> МО</a:t>
            </a:r>
            <a:endParaRPr lang="ru-RU" u="sng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Не указывается ВИЧ-статус пациента или результат экспресс-теста (в случае неизвестного ВИЧ-статуса)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 проводится забор крови на ВИЧ в аварийной ситуации (ни у пациента, ни у медработника).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актах об аварийной ситуации не всегда указано учреждение (только отделение), нет штампа МО, нет данных о медработнике (дата рождения, стаж работы, адрес), нет данных о начатой ПКП (если назначалась).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 направлении сыворотки крови в СПИД-центр не указывают код «120/аварийная ситуация» (для того, чтобы сыворотка хранилась в лаборатории СПИД-центра в течение 12 месяцев).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E296B-6695-4C93-A577-C1CB05C0921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539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ВИЧ-инфекция относится к инфекциям с болезням  с длительным скрытым течением,  поэтому допускаемые медицинскими специалистами ошибки  выявляются спустя несколько лет, но  имеют далеко идущие последствия,  как медицинские, так и социальные и политические.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E296B-6695-4C93-A577-C1CB05C0921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944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E296B-6695-4C93-A577-C1CB05C0921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952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E296B-6695-4C93-A577-C1CB05C0921D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056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E296B-6695-4C93-A577-C1CB05C0921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045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E296B-6695-4C93-A577-C1CB05C0921D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751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E296B-6695-4C93-A577-C1CB05C0921D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13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2012 по  2016 год в Самарской области зарегистрировано   8 случаев  формирования очагов внутрибольничного инфицирования ВИЧ с общим числом пострадавших 9 человек, из них 3 ребенка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связи  с  ухудшением  эпидемиологической ситуации  по ВИЧ-инфекции, </a:t>
            </a: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возрастает  риск инфицирования 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пациентов</a:t>
            </a:r>
            <a:b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оказании медицинской помощи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медработников 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аварийных ситуациях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E296B-6695-4C93-A577-C1CB05C0921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550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54450" y="9434513"/>
            <a:ext cx="29432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94" tIns="45866" rIns="92094" bIns="45866" anchor="b"/>
          <a:lstStyle>
            <a:lvl1pPr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45000"/>
              <a:buFont typeface="Wingdings" panose="05000000000000000000" pitchFamily="2" charset="2"/>
              <a:buNone/>
            </a:pPr>
            <a:fld id="{DF8A0214-BE4A-4A02-A230-567A58EDE438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SzPct val="45000"/>
                <a:buFont typeface="Wingdings" panose="05000000000000000000" pitchFamily="2" charset="2"/>
                <a:buNone/>
              </a:pPr>
              <a:t>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2950"/>
            <a:ext cx="6619875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8050"/>
            <a:ext cx="4989513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Перекрест путей </a:t>
            </a:r>
            <a:r>
              <a:rPr lang="ru-RU" alt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наркотрафика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 dirty="0" smtClean="0">
                <a:solidFill>
                  <a:srgbClr val="33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инъекционных наркотиков</a:t>
            </a:r>
            <a:endParaRPr lang="ru-RU" altLang="ru-RU" sz="800" dirty="0" smtClean="0">
              <a:solidFill>
                <a:srgbClr val="3333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800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Низкая приверженность к АРТ</a:t>
            </a:r>
            <a:endParaRPr lang="ru-RU" altLang="ru-RU" sz="800" dirty="0" smtClean="0">
              <a:solidFill>
                <a:srgbClr val="3333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800" dirty="0" smtClean="0">
                <a:solidFill>
                  <a:srgbClr val="333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Отсутствие подготовленных кадров и опыта лечения ВИЧ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800" dirty="0" smtClean="0">
                <a:solidFill>
                  <a:srgbClr val="333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Невозможность правильного оказания медпомощи из-за полного отсутствия материальной базы</a:t>
            </a:r>
            <a:endParaRPr lang="ru-RU" altLang="ru-RU" sz="800" dirty="0" smtClean="0">
              <a:solidFill>
                <a:srgbClr val="33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00000"/>
              </a:lnSpc>
              <a:buFontTx/>
              <a:buAutoNum type="arabicPeriod"/>
            </a:pPr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единой координации 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деле борьбы с распространением наркотиков в субъекте</a:t>
            </a:r>
            <a:endParaRPr lang="ru-RU" altLang="ru-RU" sz="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00000"/>
              </a:lnSpc>
              <a:buFontTx/>
              <a:buAutoNum type="arabicPeriod"/>
            </a:pPr>
            <a:r>
              <a:rPr lang="ru-RU" altLang="ru-RU" dirty="0" smtClean="0">
                <a:solidFill>
                  <a:srgbClr val="33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Социально-экономические </a:t>
            </a:r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потрясения </a:t>
            </a:r>
            <a:r>
              <a:rPr lang="ru-RU" altLang="ru-RU" dirty="0" smtClean="0">
                <a:solidFill>
                  <a:srgbClr val="33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90-х и начала нулевых годов</a:t>
            </a:r>
            <a:endParaRPr lang="ru-RU" altLang="ru-RU" sz="800" dirty="0" smtClean="0">
              <a:solidFill>
                <a:srgbClr val="33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00000"/>
              </a:lnSpc>
              <a:buFontTx/>
              <a:buAutoNum type="arabicPeriod"/>
            </a:pPr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Непринятие обществом </a:t>
            </a:r>
            <a:r>
              <a:rPr lang="ru-RU" altLang="ru-RU" dirty="0" smtClean="0">
                <a:solidFill>
                  <a:srgbClr val="33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новой проблемы с ВИЧ</a:t>
            </a:r>
            <a:endParaRPr lang="ru-RU" altLang="ru-RU" sz="800" dirty="0" smtClean="0">
              <a:solidFill>
                <a:srgbClr val="33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00000"/>
              </a:lnSpc>
              <a:buFontTx/>
              <a:buAutoNum type="arabicPeriod"/>
            </a:pPr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Низкая приверженность к АРТ</a:t>
            </a:r>
            <a:endParaRPr lang="ru-RU" alt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989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E296B-6695-4C93-A577-C1CB05C0921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633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Несмотря на тенденцию к снижению темпов прироста заболеваемости, в 2016 году было зарегистрировано 3339 новых случаев ВИЧ-инфицирования среди жителей области. </a:t>
            </a:r>
          </a:p>
          <a:p>
            <a:pPr eaLnBrk="1" hangingPunct="1">
              <a:lnSpc>
                <a:spcPct val="120000"/>
              </a:lnSpc>
            </a:pPr>
            <a:r>
              <a:rPr lang="ru-RU" sz="12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растет количество ВИЧ-инфицированных, не входящих в группы  высокого риска</a:t>
            </a: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4450" indent="0" eaLnBrk="1" hangingPunct="1">
              <a:lnSpc>
                <a:spcPct val="120000"/>
              </a:lnSpc>
              <a:buNone/>
            </a:pPr>
            <a:r>
              <a:rPr lang="ru-RU" sz="12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лиц, заразившихся половым путем, более 60%: </a:t>
            </a: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 год – </a:t>
            </a:r>
            <a:r>
              <a:rPr lang="ru-RU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59,5%</a:t>
            </a: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2013 – 67,2%, 2014 – 63,6%, 2015 – 63,1%, 2016 – 61,0%, кумулятивно по итогам всех лет наблюдения – 35,0%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E296B-6695-4C93-A577-C1CB05C0921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961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200" b="0" dirty="0" smtClean="0">
                <a:latin typeface="Times New Roman" panose="02020603050405020304" pitchFamily="18" charset="0"/>
              </a:rPr>
              <a:t>Растет число ВИЧ-инфицированных в старших возрастных группах, что  ведет </a:t>
            </a:r>
            <a:r>
              <a:rPr lang="ru-RU" altLang="ru-RU" sz="1200" b="0" u="sng" dirty="0" smtClean="0">
                <a:latin typeface="Times New Roman" panose="02020603050405020304" pitchFamily="18" charset="0"/>
              </a:rPr>
              <a:t>к росту обращаемости за медицинской помощью</a:t>
            </a:r>
            <a:r>
              <a:rPr lang="ru-RU" altLang="ru-RU" sz="1200" b="0" dirty="0" smtClean="0">
                <a:latin typeface="Times New Roman" panose="02020603050405020304" pitchFamily="18" charset="0"/>
              </a:rPr>
              <a:t> в связи с соматическими заболеваниями, также требующими большого количества </a:t>
            </a:r>
            <a:r>
              <a:rPr lang="ru-RU" altLang="ru-RU" sz="1200" b="0" dirty="0" err="1" smtClean="0">
                <a:latin typeface="Times New Roman" panose="02020603050405020304" pitchFamily="18" charset="0"/>
              </a:rPr>
              <a:t>инвазивных</a:t>
            </a:r>
            <a:r>
              <a:rPr lang="ru-RU" altLang="ru-RU" sz="1200" b="0" dirty="0" smtClean="0">
                <a:latin typeface="Times New Roman" panose="02020603050405020304" pitchFamily="18" charset="0"/>
              </a:rPr>
              <a:t> лечебных и диагностических процедур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E296B-6695-4C93-A577-C1CB05C0921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207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541338" eaLnBrk="1" hangingPunct="1">
              <a:spcBef>
                <a:spcPct val="0"/>
              </a:spcBef>
              <a:buClrTx/>
              <a:buNone/>
            </a:pPr>
            <a:r>
              <a:rPr lang="ru-RU" sz="1200" b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Число  больных ВИЧ-инфекцией, получивших медицинскую помощь в стационарах РФ,  за период с 2008  по 2013 г. увеличилось в 1,46 раза</a:t>
            </a:r>
          </a:p>
          <a:p>
            <a:pPr marL="0" lvl="0" indent="541338" eaLnBrk="1" hangingPunct="1">
              <a:spcBef>
                <a:spcPct val="0"/>
              </a:spcBef>
              <a:buClrTx/>
              <a:buNone/>
            </a:pPr>
            <a:r>
              <a:rPr lang="ru-RU" sz="1200" b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Число госпитализаций детей от 0 - 17 лет выросло в 1,48 раза, из них 70-80% -  дети от 0 до 7 лет.</a:t>
            </a:r>
          </a:p>
          <a:p>
            <a:pPr marL="0" lvl="0" indent="541338" eaLnBrk="1" hangingPunct="1">
              <a:spcBef>
                <a:spcPct val="0"/>
              </a:spcBef>
              <a:buClrTx/>
              <a:buNone/>
            </a:pPr>
            <a:endParaRPr lang="ru-RU" sz="1200" b="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304800" eaLnBrk="1" hangingPunct="1">
              <a:spcBef>
                <a:spcPct val="0"/>
              </a:spcBef>
              <a:buClrTx/>
              <a:buNone/>
            </a:pPr>
            <a:r>
              <a:rPr lang="ru-RU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(по данным Федеральной службы </a:t>
            </a:r>
            <a:r>
              <a:rPr lang="ru-RU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E296B-6695-4C93-A577-C1CB05C0921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955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E296B-6695-4C93-A577-C1CB05C0921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973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E296B-6695-4C93-A577-C1CB05C0921D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31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C13F23-3744-4D1F-8633-04EB35B99A2F}" type="datetime1">
              <a:rPr lang="ru-RU" smtClean="0">
                <a:solidFill>
                  <a:srgbClr val="DEDEE0"/>
                </a:solidFill>
              </a:rPr>
              <a:pPr>
                <a:defRPr/>
              </a:pPr>
              <a:t>09.06.2017</a:t>
            </a:fld>
            <a:endParaRPr lang="ru-RU">
              <a:solidFill>
                <a:srgbClr val="DEDEE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E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2B0BA-C1CB-4E8A-B9AE-D525E023D9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12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FA252-65BC-4398-98EE-6E563EDEC15F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09.06.2017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D28EF-45AD-49EF-A9B3-8BB5E3E2153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618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FA252-65BC-4398-98EE-6E563EDEC15F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09.06.2017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D28EF-45AD-49EF-A9B3-8BB5E3E2153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103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FA252-65BC-4398-98EE-6E563EDEC15F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09.06.2017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D28EF-45AD-49EF-A9B3-8BB5E3E2153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605437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FA252-65BC-4398-98EE-6E563EDEC15F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09.06.2017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D28EF-45AD-49EF-A9B3-8BB5E3E2153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312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FA252-65BC-4398-98EE-6E563EDEC15F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09.06.2017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D28EF-45AD-49EF-A9B3-8BB5E3E2153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571092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FA252-65BC-4398-98EE-6E563EDEC15F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09.06.2017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D28EF-45AD-49EF-A9B3-8BB5E3E2153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4091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7E3AA-C338-41DC-855A-8617AC9D4255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09.06.2017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0BB96-0FCE-41B0-9607-BE77AF7F4DD7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56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54DD4-AE36-4969-9724-C40824B24132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09.06.2017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F34E4-7FD6-44B6-9907-AA8FCAA8E1D5}" type="slidenum">
              <a:rPr lang="ru-RU" smtClean="0">
                <a:solidFill>
                  <a:srgbClr val="DEDEE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9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EE87B-0C56-442E-A997-252F0042D66F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09.06.2017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1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E8304-3316-431C-A381-7F9988028042}" type="datetime1">
              <a:rPr lang="ru-RU" smtClean="0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2A070-673A-40D9-A4A7-8785150CECEA}" type="slidenum">
              <a:rPr lang="ru-RU" smtClean="0">
                <a:solidFill>
                  <a:srgbClr val="DEDEE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0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5BF1D-0464-41F0-BF48-968BFBA3F23E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09.06.2017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FD6C8-C06E-44D5-B426-3B4765D492CD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C0DEAE-607C-4B33-B770-3779746E2DB4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09.06.2017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BEB53-8661-4B5D-90D3-269F15019615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5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55359F-03F9-42D7-BA68-F51C26824C15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09.06.2017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FECD4-8436-4B4F-9BC8-FA3086FD8FC3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8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6125E4-5513-4A04-B0F0-8C87021765D5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09.06.2017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8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B56F6-61E5-4389-9A8E-52EB23C3C898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09.06.2017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44128-237A-4216-9EC7-F4E0F63BBB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93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B0107C-F9A3-4C8E-B835-1E3BC0B589B5}" type="datetime1">
              <a:rPr lang="ru-RU" smtClean="0">
                <a:solidFill>
                  <a:srgbClr val="DEDEE0"/>
                </a:solidFill>
              </a:rPr>
              <a:pPr>
                <a:defRPr/>
              </a:pPr>
              <a:t>09.06.2017</a:t>
            </a:fld>
            <a:endParaRPr lang="ru-RU">
              <a:solidFill>
                <a:srgbClr val="DEDEE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E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18255-5767-4A64-9D58-9C92011E9B85}" type="slidenum">
              <a:rPr lang="ru-RU" smtClean="0">
                <a:solidFill>
                  <a:srgbClr val="DEDEE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71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9FFA252-65BC-4398-98EE-6E563EDEC15F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09.06.2017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A1D28EF-45AD-49EF-A9B3-8BB5E3E2153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195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24D03FE7D08C4A064E9035B15E173606A1FD20566A1AC290F5BBCB32177BF8903E33D261DAD653FFXEAFJ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00050" y="2576028"/>
            <a:ext cx="11647169" cy="246460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старшей медицинской	 сестры в  профилактике внутрибольничного инфицирования  ВИЧ 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оказании медицинской помощи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Самарской области</a:t>
            </a:r>
            <a:endParaRPr lang="ru-RU" sz="4000" b="1" spc="15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0789" y="6145286"/>
            <a:ext cx="2064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06.03.2017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8614" t="22736" r="17760" b="27823"/>
          <a:stretch>
            <a:fillRect/>
          </a:stretch>
        </p:blipFill>
        <p:spPr bwMode="auto">
          <a:xfrm>
            <a:off x="326390" y="0"/>
            <a:ext cx="3920490" cy="173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17420" y="0"/>
            <a:ext cx="7252652" cy="129266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 ВБИ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36721" y="3903131"/>
            <a:ext cx="11457992" cy="2684785"/>
          </a:xfrm>
        </p:spPr>
        <p:txBody>
          <a:bodyPr>
            <a:normAutofit/>
          </a:bodyPr>
          <a:lstStyle/>
          <a:p>
            <a:pPr algn="just"/>
            <a:endParaRPr lang="ru-RU" sz="2400" b="1" dirty="0" smtClean="0">
              <a:ea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206 медицинских организаций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всех форм собственности участвуют в реализации Территориальной программы государственных гарантий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бесплатного оказания населению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 в 2017 году (Постановление Правительства Самарской области от 27.12.2016 № 827)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596784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98580" y="1104862"/>
            <a:ext cx="11893420" cy="2781338"/>
            <a:chOff x="0" y="0"/>
            <a:chExt cx="11312954" cy="226255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0"/>
              <a:ext cx="11312954" cy="22625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488846" y="0"/>
              <a:ext cx="8824107" cy="22625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Растет технологическая оснащенность российских больниц  и крупных диагностических и перинатальных  центров (</a:t>
              </a:r>
              <a:r>
                <a:rPr lang="ru-RU" sz="2800" b="1" kern="1200" dirty="0" err="1" smtClean="0">
                  <a:latin typeface="Times New Roman" pitchFamily="18" charset="0"/>
                  <a:cs typeface="Times New Roman" pitchFamily="18" charset="0"/>
                </a:rPr>
                <a:t>фибро</a:t>
              </a: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- и гастроскопии,  гемотрансфузии  препаратов крови,  использование </a:t>
              </a:r>
              <a:r>
                <a:rPr lang="ru-RU" sz="2800" b="1" kern="1200" dirty="0" err="1" smtClean="0">
                  <a:latin typeface="Times New Roman" pitchFamily="18" charset="0"/>
                  <a:cs typeface="Times New Roman" pitchFamily="18" charset="0"/>
                </a:rPr>
                <a:t>лимфоцитарной</a:t>
              </a: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 взвеси  доноров в процедуре подготовки к ЭКО)</a:t>
              </a:r>
            </a:p>
          </p:txBody>
        </p:sp>
      </p:grpSp>
      <p:pic>
        <p:nvPicPr>
          <p:cNvPr id="5124" name="Picture 4" descr="http://www.1gkb.ru/data/images/photo/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2" y="1828800"/>
            <a:ext cx="2749258" cy="184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7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2512" y="0"/>
            <a:ext cx="5129488" cy="2564296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1282" y="75353"/>
            <a:ext cx="9385618" cy="644737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 ВБИ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847311"/>
            <a:ext cx="12192000" cy="577215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кол-ва случаев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поздней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ВИЧ-инфекции у детей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считавшимися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здоровыми 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 впервые выявленных спустя  несколько лет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рождения,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чьи матери </a:t>
            </a:r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выявлены как инфицированные во время беременности 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родов,</a:t>
            </a:r>
          </a:p>
          <a:p>
            <a:pPr marL="0" lv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находились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серонегативном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окне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беременности  и  родов,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заразились после родов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инфицировали детей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грудном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вскармливании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беременности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ИФА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 с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отрицательным результатом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год – 9 детей, 2015 – 6, 2016 -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5967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541463"/>
            <a:ext cx="10856913" cy="48402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3200" b="1" dirty="0" smtClean="0">
              <a:latin typeface="Times New Roman" panose="02020603050405020304" pitchFamily="18" charset="0"/>
            </a:endParaRPr>
          </a:p>
          <a:p>
            <a:pPr marL="0" lvl="0" indent="541338" eaLnBrk="1" hangingPunct="1">
              <a:spcBef>
                <a:spcPct val="0"/>
              </a:spcBef>
              <a:buClrTx/>
              <a:buNone/>
            </a:pPr>
            <a:endParaRPr lang="ru-RU" sz="5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ru-RU" sz="5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5000" b="1" u="sng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3763" y="0"/>
            <a:ext cx="11589026" cy="6210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30.03.1995 № 38-ФЗ «О предупреждении распространения в Российской Федерации заболевания, вызываемого вирусом иммунодефицита человека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ВИЧ-инфекции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)»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 Обязанности медицинских организаций при оказании медицинской помощи ВИЧ-инфицированным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Медицинские организации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оказывающие медицинскую помощь ВИЧ-инфицированным в амбулаторных и стационарных условиях, </a:t>
            </a: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обязаны создать условия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реализации предусмотренных настоящим Федеральным законом прав ВИЧ-инфицированных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также </a:t>
            </a: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предупреждения распространения ВИЧ-инфекции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20. Возмещение вреда, причиненного здоровью лиц, зараженных вирусом иммунодефицита человека при оказании им медицинской помощи медицинскими работниками</a:t>
            </a:r>
          </a:p>
          <a:p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Возмещение вреда, причиненного здоровью лиц, зараженных </a:t>
            </a:r>
            <a:r>
              <a:rPr lang="ru-RU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ВИЧ в </a:t>
            </a:r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результате ненадлежащего исполнения своих трудовых (должностных) обязанностей медицинскими работниками медицинских организаций 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производится в порядке, установленном гражданским законодательством </a:t>
            </a: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541463"/>
            <a:ext cx="10856913" cy="48402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3200" b="1" dirty="0" smtClean="0">
              <a:latin typeface="Times New Roman" panose="02020603050405020304" pitchFamily="18" charset="0"/>
            </a:endParaRPr>
          </a:p>
          <a:p>
            <a:pPr marL="0" lvl="0" indent="541338" eaLnBrk="1" hangingPunct="1">
              <a:spcBef>
                <a:spcPct val="0"/>
              </a:spcBef>
              <a:buClrTx/>
              <a:buNone/>
            </a:pPr>
            <a:endParaRPr lang="ru-RU" sz="5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ru-RU" sz="5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5000" b="1" u="sng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0389" y="0"/>
            <a:ext cx="11771611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</a:t>
            </a:r>
          </a:p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Вред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причиненный личности или имуществу гражданина, а также вред, причиненный имуществу юридического лица, подлежит возмещению в полном объеме лицом, причинившим вред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(п. 1 ст.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1064 Гражданского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 РФ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1 ст. 1068 ГК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юридическое лицо либо гражданин возмещает вред, причиненный его работником при исполнении трудовых (служебных, должностных) обязанностей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Работниками </a:t>
            </a:r>
            <a:r>
              <a:rPr lang="ru-RU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признаются граждане,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выполняющие работу на основании трудового договора, а также граждане, выполняющие работу по гражданско-правовому договору, если при этом они действовали или должны были действовать по заданию соответствующего юридического лица или гражданина и под его контролем за безопасным ведением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228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D7F59-F020-482D-B2A8-30AE5F3A134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63716579"/>
              </p:ext>
            </p:extLst>
          </p:nvPr>
        </p:nvGraphicFramePr>
        <p:xfrm>
          <a:off x="0" y="241300"/>
          <a:ext cx="11967210" cy="638882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41054"/>
                <a:gridCol w="2096950"/>
                <a:gridCol w="9129206"/>
              </a:tblGrid>
              <a:tr h="36503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1153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ретроспективно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женщина</a:t>
                      </a:r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1947 г.р.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2011  году дважды находилась на стационарном лечении в разных МО.</a:t>
                      </a:r>
                      <a:b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оперативное лечение, дважды находилась в реанимационном отделении. Выявлен 1 ВИЧ-инфицированный, находившийся  одномоментно  с пострадавшей в МО. </a:t>
                      </a:r>
                    </a:p>
                    <a:p>
                      <a:pPr algn="l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Самара – консервативное лечение. В это же время в другом отделении находились 6 ВИЧ-инфицированных.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1153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ретроспективно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мужчин </a:t>
                      </a:r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1946 и 1965 г.р.</a:t>
                      </a:r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(очаг с 2 случаями заражения)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одновременно находились на </a:t>
                      </a:r>
                      <a:r>
                        <a:rPr lang="ru-RU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стац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лечении в </a:t>
                      </a:r>
                      <a:r>
                        <a:rPr lang="ru-RU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один день проводились оперативные вмешательства, перевязки, эндоскопические исследования, инъекции.</a:t>
                      </a:r>
                      <a:endParaRPr lang="ru-RU" sz="2400" b="1" u="sng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Выявлены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ВИЧ-инфицированных, находившихся  одномоментно  с пострадавшими.   </a:t>
                      </a:r>
                      <a:r>
                        <a:rPr lang="ru-RU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Генотипирование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проведено.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2400" b="1" u="sng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оказано одномоментное заражение от общего источника.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sng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Внутрибольничное инфицирование ВИЧ</a:t>
                      </a:r>
                      <a:endParaRPr lang="ru-RU" sz="24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D7F59-F020-482D-B2A8-30AE5F3A134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61210509"/>
              </p:ext>
            </p:extLst>
          </p:nvPr>
        </p:nvGraphicFramePr>
        <p:xfrm>
          <a:off x="0" y="241300"/>
          <a:ext cx="12024361" cy="610553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53314"/>
                <a:gridCol w="1442526"/>
                <a:gridCol w="9828521"/>
              </a:tblGrid>
              <a:tr h="37881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8033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ретроспективно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ребенок 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 г.р.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4 ВИЧ-инфицированных среди медицинских контактов в 2 МО </a:t>
                      </a:r>
                      <a:r>
                        <a:rPr lang="ru-RU" sz="20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2000" b="1" i="0" u="sng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ЦГБ </a:t>
                      </a:r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инфекц</a:t>
                      </a:r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 педиатр. отделения, стоматологическая поликлиника) и </a:t>
                      </a:r>
                      <a:r>
                        <a:rPr lang="ru-RU" sz="2000" b="1" i="0" u="sng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больница </a:t>
                      </a:r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(хирургическое отд.).</a:t>
                      </a:r>
                      <a:endParaRPr lang="ru-RU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С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ВИЧ-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инфиц</a:t>
                      </a:r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детьми, наблюдающимися в той же поликлинике, проведено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генотипирование</a:t>
                      </a:r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ребенок умер (контакт по 4 хирургическому отд. ТГДБ № 1). </a:t>
                      </a:r>
                      <a:r>
                        <a:rPr lang="ru-RU" sz="20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ребенок не найден (контакт по стоматологической поликлинике ).</a:t>
                      </a:r>
                      <a:endParaRPr lang="ru-RU" sz="20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sng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Медицинских контактов 553 человека, из них остаются необследованными 87. </a:t>
                      </a:r>
                      <a:r>
                        <a:rPr lang="ru-RU" sz="2000" b="1" i="0" u="sng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Эпидрасследование</a:t>
                      </a:r>
                      <a:r>
                        <a:rPr lang="ru-RU" sz="2000" b="1" i="0" u="sng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продолжается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638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ретроспективно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женщина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1954 г.р.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Тольятти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анамнезе – оперативное лечение, ФГДС, зарегистрированы обращения в 4 МО: Б-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ФГДС - 09.01.2014,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плановая операция 28.03.2014, и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осмотры гинеколога, анализы крови из пальца и вены. </a:t>
                      </a:r>
                    </a:p>
                    <a:p>
                      <a:pPr lvl="0" algn="just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Медицинских контактов 605 человек. Из них 21 ВИЧ-инфицированный. Материал направлен на </a:t>
                      </a:r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генотипирование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sng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Эпидрасследование</a:t>
                      </a:r>
                      <a:r>
                        <a:rPr lang="ru-RU" sz="2400" b="1" u="sng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продолжается. </a:t>
                      </a:r>
                      <a:endParaRPr lang="ru-RU" sz="2400" b="1" u="sng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0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D7F59-F020-482D-B2A8-30AE5F3A134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07302367"/>
              </p:ext>
            </p:extLst>
          </p:nvPr>
        </p:nvGraphicFramePr>
        <p:xfrm>
          <a:off x="0" y="0"/>
          <a:ext cx="12058650" cy="68580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29989"/>
                <a:gridCol w="1466501"/>
                <a:gridCol w="9862160"/>
              </a:tblGrid>
              <a:tr h="44970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8295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Ретроспек</a:t>
                      </a:r>
                      <a:endParaRPr lang="ru-RU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тивно</a:t>
                      </a:r>
                      <a:endParaRPr lang="ru-RU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ребенок </a:t>
                      </a:r>
                    </a:p>
                    <a:p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 г.р.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Эпидрасследование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начато в декабре 2016 года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определяется круг контактных. Родилась и наблюдалась 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поликлиника ЦГБ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забор крови в поликлинике 12 раз, прививки, р. Манту , стоматологическая поликлиника этого же города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многократные обращения по поводу хронического периодонтита, лечения и удаления зубов, </a:t>
                      </a:r>
                      <a:r>
                        <a:rPr lang="ru-RU" sz="24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госпитализации в ЦГБ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(2011 и 2016 год - педиатрическое отд., 2012 год – инфекционное отд.), </a:t>
                      </a:r>
                    </a:p>
                    <a:p>
                      <a:r>
                        <a:rPr lang="ru-RU" sz="24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оперативные вмешательства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24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11.05.2010-14.05.2010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ЛОР – отделение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(эндоскопическая </a:t>
                      </a:r>
                      <a:r>
                        <a:rPr lang="ru-RU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аденоидэктомия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 общей анестезией),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21.09.2015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отделение по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поводу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удаление кисты нижней губы (лазер) под инфильтрационной анестезией.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обследована. Выявлена на поздней стадии. Обследование назначено на консультативном приеме профессором Орловым.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Диагноз: ВИЧ – инфекция, стадия вторичных заболеваний 4Б, фаза прогрессирования без АРВТ. Саркома </a:t>
                      </a:r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Капоши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Иммунный статус от 02.12.2016: СД4 – 260 </a:t>
                      </a:r>
                      <a:r>
                        <a:rPr lang="ru-RU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/мкл, 7%.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D7F59-F020-482D-B2A8-30AE5F3A134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470208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38062"/>
                <a:gridCol w="1482718"/>
                <a:gridCol w="9971220"/>
              </a:tblGrid>
              <a:tr h="44970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829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Ретроспек</a:t>
                      </a:r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тивно</a:t>
                      </a:r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ребенок </a:t>
                      </a:r>
                    </a:p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 г.р.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Эпидрасследование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начато 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декабре 2016 года,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определяется круг контактных. Родилась 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400" b="1" u="sng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роддоме ЦРБ, наблюдалась в детской поликлинике  ЦРБ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забор крови 8 раз, прививки, р. Манту, лечение зубов, 3 госпитализации в детское отд. в  декабре 2011 - острый </a:t>
                      </a:r>
                      <a:r>
                        <a:rPr lang="ru-RU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трахеобронхит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март 2014 - острый </a:t>
                      </a:r>
                      <a:r>
                        <a:rPr lang="ru-RU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трахеобронхит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октябрь 2015 - острый бронхит. Не обследована.</a:t>
                      </a:r>
                    </a:p>
                    <a:p>
                      <a:r>
                        <a:rPr lang="ru-RU" sz="24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госпитализации в отделение детской пульмонологии </a:t>
                      </a:r>
                      <a:r>
                        <a:rPr lang="ru-RU" sz="2400" b="1" u="sng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24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2016 – пневмония.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обследована! май 2016 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рецидивирующий бронхит. Не обследована.</a:t>
                      </a:r>
                    </a:p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ноябрь 2016 отделение гематологии. Обследована на ВИЧ! </a:t>
                      </a:r>
                    </a:p>
                    <a:p>
                      <a:endParaRPr lang="ru-RU" sz="24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Диагноз: ВИЧ – инфекция, стадия вторичных заболеваний 4 Б, фаза прогрессирования без АРВТ. Диссеминированный  туберкулез легких? Частые бактериальные инфекции.</a:t>
                      </a:r>
                    </a:p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 от 22.05.2015: СД4 – 161 </a:t>
                      </a:r>
                      <a:r>
                        <a:rPr lang="ru-RU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/мкл, 7%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5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D7F59-F020-482D-B2A8-30AE5F3A134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5889898"/>
              </p:ext>
            </p:extLst>
          </p:nvPr>
        </p:nvGraphicFramePr>
        <p:xfrm>
          <a:off x="0" y="196851"/>
          <a:ext cx="12024360" cy="657906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900884"/>
                <a:gridCol w="2001641"/>
                <a:gridCol w="9121835"/>
              </a:tblGrid>
              <a:tr h="37247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1959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ретроспективно</a:t>
                      </a:r>
                    </a:p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врач-акушер- гинеколог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u="sng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профтравма</a:t>
                      </a:r>
                      <a:r>
                        <a:rPr lang="ru-RU" sz="22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(резаная рана</a:t>
                      </a: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при выполнении кесарева сечения ВИЧ-инфицированной пациентке в одной</a:t>
                      </a:r>
                      <a:r>
                        <a:rPr lang="ru-RU" sz="2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больниц</a:t>
                      </a: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l"/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травмы зарегистрирован, препараты для ХП были выданы. </a:t>
                      </a:r>
                    </a:p>
                    <a:p>
                      <a:pPr algn="l"/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</a:t>
                      </a:r>
                      <a:r>
                        <a:rPr lang="ru-RU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генотипирование</a:t>
                      </a: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образцами крови 13 ВИЧ-инфицированных пациенток, прооперированных в 2011 году, </a:t>
                      </a:r>
                      <a:r>
                        <a:rPr lang="ru-RU" sz="2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еще 5 не найдены</a:t>
                      </a: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l"/>
                      <a:r>
                        <a:rPr lang="ru-RU" sz="22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Эпидрасследование</a:t>
                      </a:r>
                      <a:r>
                        <a:rPr lang="ru-RU" sz="2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продолжается</a:t>
                      </a:r>
                      <a:endParaRPr lang="ru-RU" sz="2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68189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ретроспективно</a:t>
                      </a:r>
                    </a:p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сестра процедурного кабинета частной лаборатории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u="sng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профтравма</a:t>
                      </a:r>
                      <a:r>
                        <a:rPr lang="ru-RU" sz="22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(укол использованной инъекционной иглой тыльной </a:t>
                      </a: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поверхности кисти) при взятии крови из вены 26.06.2015 </a:t>
                      </a:r>
                      <a:r>
                        <a:rPr lang="ru-RU" sz="2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Препараты в МО выданы не были (отсутствовали), в СПИД-центр обратилась на 4 сутки после травмы.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день травмы тест на ВИЧ отрицательный.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 2 недели после травмы: температура до 39, сыпь, герпетические высыпания. Нарастает </a:t>
                      </a:r>
                      <a:r>
                        <a:rPr lang="ru-RU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сероконверсия</a:t>
                      </a: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через месяц ИФА (+), ИБ отрицательный, р24 а/г положительный. Через 3 месяца ИБ положительный.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Инфицирование при оказании медицинской помощи доказано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analiz-diagnostika.ru/wp-content/uploads/analiz-na-progesteron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8" y="4927882"/>
            <a:ext cx="2701439" cy="184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2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19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790" y="377190"/>
            <a:ext cx="10938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выводы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900" y="1052543"/>
            <a:ext cx="116726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Tx/>
              <a:buChar char="-"/>
            </a:pPr>
            <a:r>
              <a:rPr lang="ru-RU" sz="2400" u="sng" dirty="0" smtClean="0"/>
              <a:t>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 расследованных  эпизодах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пациенты с как установленным и так и не установленным на период госпитализации ВИЧ-положительным статусом.</a:t>
            </a:r>
          </a:p>
          <a:p>
            <a:pPr algn="just"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взрослые с ВБИ выявлены в течение 1-2 лет от момента инфицирования</a:t>
            </a:r>
          </a:p>
          <a:p>
            <a:pPr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через 5-9 лет после вероятного срока инфицирования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запущенных стадиях заболевания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после   неоднократных   обращений за медицинской помощью и госпитализаций в  стационары по поводу 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соматических заболеваний (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настороженности, не обследованы на ВИЧ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перечне  диагнозов,  установленных этим детям,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часто встречаются: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острые и хронические фарингиты, бронхиты,  пневмонии, воспалительные заболевания ЛОР – органов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госпитализаций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 до момента выявления ВИЧ от 2 до 6,  медицинских учреждений от 3 до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имели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анамнезе оперативные вмешательства  6 пациентов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эндоскопические манипуляции – 3 пациента, находились в реанимационном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отделении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992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Случаи ВБИ ВИЧ и подозрения на ВБИ </a:t>
            </a:r>
            <a:br>
              <a:rPr lang="ru-RU" dirty="0" smtClean="0"/>
            </a:br>
            <a:r>
              <a:rPr lang="ru-RU" dirty="0" smtClean="0"/>
              <a:t>в Самарской области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300081"/>
              </p:ext>
            </p:extLst>
          </p:nvPr>
        </p:nvGraphicFramePr>
        <p:xfrm>
          <a:off x="0" y="1192470"/>
          <a:ext cx="10767059" cy="61532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38841"/>
                <a:gridCol w="1824205"/>
                <a:gridCol w="5904013"/>
              </a:tblGrid>
              <a:tr h="57132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регистрации ВБИ ВИЧ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19" marR="69619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случаев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19" marR="69619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19" marR="69619"/>
                </a:tc>
              </a:tr>
              <a:tr h="40808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19" marR="69619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19" marR="69619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19" marR="69619"/>
                </a:tc>
              </a:tr>
              <a:tr h="40808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19" marR="69619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19" marR="69619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19" marR="69619"/>
                </a:tc>
              </a:tr>
              <a:tr h="40808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19" marR="69619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19" marR="69619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19" marR="69619"/>
                </a:tc>
              </a:tr>
              <a:tr h="73455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19" marR="69619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19" marR="69619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взрослые, в том числе 1 медработник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19" marR="69619"/>
                </a:tc>
              </a:tr>
              <a:tr h="73455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19" marR="69619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19" marR="6961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1 медработник и 1 ребенок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19" marR="69619"/>
                </a:tc>
              </a:tr>
              <a:tr h="40808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19" marR="69619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19" marR="69619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ребенка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19" marR="69619"/>
                </a:tc>
              </a:tr>
              <a:tr h="155073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2012-2016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19" marR="69619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19" marR="69619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3 ребенка и 2 медработника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19" marR="69619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94310" y="0"/>
            <a:ext cx="11997689" cy="10287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ВБИ ВИЧ и подозрения на ВБИ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Самарской области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ldgroup.com.ua/wp-content/uploads/2012/09/1324467616_detecti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820" y="667337"/>
            <a:ext cx="3362739" cy="22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95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usivaka1.ru/gastrit/wp-content/uploads/2016/10/41080502-chistotel-ot-erozivnogo-gastri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434" y="3360421"/>
            <a:ext cx="4435097" cy="33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FECD4-8436-4B4F-9BC8-FA3086FD8FC3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1353" y="1149970"/>
            <a:ext cx="1161417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2800" b="1" dirty="0" smtClean="0">
                <a:latin typeface="+mn-lt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вероятного инфицирования: </a:t>
            </a:r>
          </a:p>
          <a:p>
            <a:pPr algn="just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</a:t>
            </a:r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хирургического профиля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(детские и взрослые больницы</a:t>
            </a:r>
            <a:r>
              <a:rPr lang="ru-RU" sz="2800" b="1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клиники),</a:t>
            </a:r>
            <a:r>
              <a:rPr lang="ru-RU" sz="28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родильное,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педиатрические и  инфекционное отделения, детская поликлиника, стоматологическая поликлиника</a:t>
            </a:r>
          </a:p>
          <a:p>
            <a:pPr algn="just"/>
            <a:endParaRPr lang="ru-RU" sz="2800" b="1" dirty="0" smtClean="0">
              <a:latin typeface="+mn-lt"/>
            </a:endParaRPr>
          </a:p>
          <a:p>
            <a:pPr algn="just">
              <a:buFontTx/>
              <a:buChar char="-"/>
            </a:pPr>
            <a:r>
              <a:rPr lang="ru-RU" sz="2800" b="1" dirty="0" smtClean="0">
                <a:latin typeface="+mn-lt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случаев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</a:t>
            </a:r>
          </a:p>
          <a:p>
            <a:pPr algn="just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затянутые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</a:t>
            </a:r>
          </a:p>
          <a:p>
            <a:pPr algn="just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контактов, </a:t>
            </a:r>
            <a:endPara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медицинских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контактов остается необследованным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(92 человека),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отказа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неявки на обследование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790" y="377190"/>
            <a:ext cx="10938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выводы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7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9388" y="350823"/>
            <a:ext cx="11171767" cy="516467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сан-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эпидрежима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Роспотребнадзором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9113" y="1191728"/>
            <a:ext cx="11939537" cy="5426242"/>
          </a:xfrm>
        </p:spPr>
        <p:txBody>
          <a:bodyPr>
            <a:noAutofit/>
          </a:bodyPr>
          <a:lstStyle/>
          <a:p>
            <a:pPr marL="4445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парентеральные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вмешательства</a:t>
            </a:r>
          </a:p>
          <a:p>
            <a:pPr marL="4445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повторным использованием нестерильного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мединструментария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промывание катетеров общим шприцем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нескольким пациентам</a:t>
            </a:r>
          </a:p>
          <a:p>
            <a:pPr marL="44450" indent="0">
              <a:buFontTx/>
              <a:buChar char="-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контаминация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 физиологических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растворов,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применяемых для промывания внутрисосудистых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катетеров</a:t>
            </a:r>
          </a:p>
          <a:p>
            <a:pPr marL="44450" indent="0" defTabSz="271463">
              <a:buFontTx/>
              <a:buChar char="-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медицинского инструментария,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обработанного с нарушением требований по проведению 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дезинфекции и стерилизации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672590" cy="1050926"/>
          </a:xfrm>
        </p:spPr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21</a:t>
            </a:fld>
            <a:endParaRPr lang="ru-RU" dirty="0">
              <a:solidFill>
                <a:srgbClr val="596784"/>
              </a:solidFill>
            </a:endParaRPr>
          </a:p>
        </p:txBody>
      </p:sp>
      <p:pic>
        <p:nvPicPr>
          <p:cNvPr id="5" name="Picture 2" descr="https://www.colourbox.com/preview/8538342-doctor-with-worried-ges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097" y="0"/>
            <a:ext cx="2951903" cy="199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1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09" y="0"/>
            <a:ext cx="11138746" cy="11201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сан-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эпидрежима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Роспотребнадзором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0010" y="1737997"/>
            <a:ext cx="12111990" cy="4822823"/>
          </a:xfrm>
        </p:spPr>
        <p:txBody>
          <a:bodyPr>
            <a:noAutofit/>
          </a:bodyPr>
          <a:lstStyle/>
          <a:p>
            <a:pPr marL="0" indent="44450" algn="just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объемов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использованного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одноразового и стерильного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мединструментария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врачебным назначениям</a:t>
            </a:r>
          </a:p>
          <a:p>
            <a:pPr marL="0" indent="44450"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журналах записей о наименовании и количестве стерилизуемого материала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</a:t>
            </a:r>
            <a:r>
              <a:rPr lang="ru-RU" sz="2800" b="1" spc="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 регистрации малых операций, в </a:t>
            </a:r>
            <a:r>
              <a:rPr lang="ru-RU" sz="2800" b="1" spc="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800" b="1" spc="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бронхо- и гастроскопии</a:t>
            </a:r>
          </a:p>
          <a:p>
            <a:pPr marL="0" indent="44450" algn="just"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 назначению тестов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контроля стерилизации</a:t>
            </a:r>
          </a:p>
          <a:p>
            <a:pPr marL="0" indent="44450" algn="just"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совпадение времени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стерилизации лотка и его использования</a:t>
            </a:r>
          </a:p>
          <a:p>
            <a:pPr marL="0" indent="44450" algn="just">
              <a:buFontTx/>
              <a:buChar char="-"/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22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5" name="Picture 2" descr="https://www.colourbox.com/preview/8538342-doctor-with-worried-ges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097" y="0"/>
            <a:ext cx="2951903" cy="199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4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193" y="338666"/>
            <a:ext cx="11146366" cy="905934"/>
          </a:xfrm>
        </p:spPr>
        <p:txBody>
          <a:bodyPr/>
          <a:lstStyle/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сан-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эпидрежима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Роспотребнадзором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4020" y="1571309"/>
            <a:ext cx="11235267" cy="4833937"/>
          </a:xfrm>
        </p:spPr>
        <p:txBody>
          <a:bodyPr>
            <a:noAutofit/>
          </a:bodyPr>
          <a:lstStyle/>
          <a:p>
            <a:pPr marL="0" indent="44450"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проводятся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азопирамовые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пробы на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клинках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450" algn="just">
              <a:buFontTx/>
              <a:buChar char="-"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нарушаются сроки хранения стерильного инструментария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биксах со стерильным материалом отсутствуют даты вскрытия и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укладки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450" algn="just">
              <a:buFontTx/>
              <a:buChar char="-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отсутствие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журналах контроля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предстерилизационной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очистки и стерилизации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данных об обработке многоразовых игл и шприца для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пункции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450" algn="just">
              <a:buFontTx/>
              <a:buChar char="-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нарушение требований к проведению дезинфекции использованных капилляров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 не полном погружении в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дезраствор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23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5" name="Picture 2" descr="https://www.colourbox.com/preview/8538342-doctor-with-worried-ges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211" y="99363"/>
            <a:ext cx="2395414" cy="161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9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kbonline.ru/upload/iblock/f8e/f8e6f3305611f7260f25ae030df344f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835" y="3362548"/>
            <a:ext cx="5902325" cy="391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70062" y="114300"/>
            <a:ext cx="8534400" cy="1507067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ошибки и нарушения при инфицировании ВИЧ медперсонала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7478" y="1742123"/>
            <a:ext cx="11247967" cy="49101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постконтактной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химиопрофилактики с нарушением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действующих нормативных документов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низкая доступность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препаратов для проведения ПКП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экспресс-тестирования на ВИЧ 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нарушение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алгоритма действий по дезинфекции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мединструментария</a:t>
            </a:r>
            <a:endPara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требований оформления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аварийной ситуации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24</a:t>
            </a:fld>
            <a:endParaRPr lang="ru-RU">
              <a:solidFill>
                <a:srgbClr val="59678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chpt.edusite.ru/images/normdo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0" y="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514" y="93344"/>
            <a:ext cx="11146366" cy="905934"/>
          </a:xfrm>
        </p:spPr>
        <p:txBody>
          <a:bodyPr/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ВБИ. Нормативно-правовая база 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7128" y="1558925"/>
            <a:ext cx="11728450" cy="4910139"/>
          </a:xfrm>
        </p:spPr>
        <p:txBody>
          <a:bodyPr>
            <a:noAutofit/>
          </a:bodyPr>
          <a:lstStyle/>
          <a:p>
            <a:pPr marL="0" indent="541338">
              <a:buFont typeface="Wingdings" panose="05000000000000000000" pitchFamily="2" charset="2"/>
              <a:buChar char="§"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marL="0" indent="541338">
              <a:buFont typeface="Wingdings" panose="05000000000000000000" pitchFamily="2" charset="2"/>
              <a:buChar char="§"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marL="0" indent="541338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30.03.1995 № 38-ФЗ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предупреждении распространения в Российской Федерации заболевания, вызываемого вирусом иммунодефицита человека (ВИЧ-инфекции)»</a:t>
            </a:r>
          </a:p>
          <a:p>
            <a:pPr marL="0" indent="541338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3.1.5.2826-10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ВИЧ-инфекции» в ред.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21.07.2016 </a:t>
            </a:r>
          </a:p>
          <a:p>
            <a:pPr marL="0" indent="541338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2.1.3.2630-10 «Санитарно-эпидемиологические требования к организациям, осуществляющим медицинскую деятельность </a:t>
            </a:r>
          </a:p>
          <a:p>
            <a:pPr marL="0" indent="541338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 Самарской области от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18.12.2015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1845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совершенствовании профилактики передачи ВИЧ от матери ребенку в Самарской области»</a:t>
            </a:r>
          </a:p>
          <a:p>
            <a:pPr marL="0" indent="541338">
              <a:buFont typeface="Wingdings" panose="05000000000000000000" pitchFamily="2" charset="2"/>
              <a:buChar char="§"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4445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25</a:t>
            </a:fld>
            <a:endParaRPr lang="ru-RU">
              <a:solidFill>
                <a:srgbClr val="5967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38666"/>
            <a:ext cx="11146366" cy="905934"/>
          </a:xfrm>
        </p:spPr>
        <p:txBody>
          <a:bodyPr/>
          <a:lstStyle/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ВБИ. Нормативно-правовая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1" y="1583266"/>
            <a:ext cx="11201400" cy="4969933"/>
          </a:xfrm>
        </p:spPr>
        <p:txBody>
          <a:bodyPr>
            <a:noAutofit/>
          </a:bodyPr>
          <a:lstStyle/>
          <a:p>
            <a:pPr marL="0" indent="541338">
              <a:buFont typeface="Wingdings" panose="05000000000000000000" pitchFamily="2" charset="2"/>
              <a:buChar char="§"/>
            </a:pP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41338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 3.1.0087-14 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</a:t>
            </a: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заражения 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ВИЧ»</a:t>
            </a:r>
          </a:p>
          <a:p>
            <a:pPr marL="0" lvl="0" indent="541338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МЗ и СР РФ от 20.09.07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6963-РХ </a:t>
            </a:r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«Эпидемиологическое </a:t>
            </a:r>
            <a:r>
              <a:rPr lang="ru-RU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расследование </a:t>
            </a:r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 ВИЧ-инфекции и противоэпидемические </a:t>
            </a:r>
            <a:r>
              <a:rPr lang="ru-RU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мероприятия» </a:t>
            </a:r>
          </a:p>
          <a:p>
            <a:pPr marL="0" lvl="0" indent="541338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МЗ и СР РФ от 06.08.07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5961-РХ  </a:t>
            </a: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«Предупреждение заражения , в </a:t>
            </a:r>
            <a:r>
              <a:rPr lang="ru-RU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медицинских работников вирусом иммунодефицита человека на рабочем месте»</a:t>
            </a:r>
          </a:p>
          <a:p>
            <a:pPr marL="0" lvl="0" indent="541338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26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9218" name="Picture 2" descr="http://chpt.edusite.ru/images/normdo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0" y="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7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jofo.ru/data/userfiles/691/images/532729-2bec3c89ad5958a04cf76ef7974f7a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139" y="3655"/>
            <a:ext cx="3964860" cy="273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4300" y="-283076"/>
            <a:ext cx="8534400" cy="1507067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надо сделать сегодня?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37260"/>
            <a:ext cx="11658600" cy="5692140"/>
          </a:xfrm>
        </p:spPr>
        <p:txBody>
          <a:bodyPr>
            <a:normAutofit/>
          </a:bodyPr>
          <a:lstStyle/>
          <a:p>
            <a:pPr marL="0" indent="541338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Скорректировать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планы мероприятий 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профилактике инфицирования  ВИЧ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оказании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медицинской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помощи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541338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Привести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приказы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медицинских организаций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соответствие с действующей нормативно-правовой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базой </a:t>
            </a:r>
          </a:p>
          <a:p>
            <a:pPr marL="0" indent="0">
              <a:buNone/>
            </a:pPr>
            <a:r>
              <a:rPr lang="ru-RU" sz="2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каждой МО должны </a:t>
            </a:r>
            <a:r>
              <a:rPr lang="ru-RU" sz="2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приказы об </a:t>
            </a:r>
            <a:r>
              <a:rPr lang="ru-RU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2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600" b="1" u="sng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541338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профилактике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ВИЧ-инфекции при оказании медпомощи 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541338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постконтактной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профилактики ВИЧ-инфекции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 инструкцией по действиям персонала при аварийных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ситуациях 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эпид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расследованием каждого случая).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 об аварийной ситуации и форма журнала должны быть в соответствии с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изм.в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 «Профилактика ВИЧ-инфекции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27</a:t>
            </a:fld>
            <a:endParaRPr lang="ru-RU">
              <a:solidFill>
                <a:srgbClr val="5967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" y="121496"/>
            <a:ext cx="11146366" cy="905934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ЧТО надо сделать сегодня?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" y="1244600"/>
            <a:ext cx="11626427" cy="5308599"/>
          </a:xfrm>
        </p:spPr>
        <p:txBody>
          <a:bodyPr>
            <a:noAutofit/>
          </a:bodyPr>
          <a:lstStyle/>
          <a:p>
            <a:pPr marL="0" indent="541338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-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предварительных и периодических медосмотров сотрудников</a:t>
            </a:r>
          </a:p>
          <a:p>
            <a:pPr marL="0" indent="541338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обращению с медицинскими отходами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инструкциями для медперсонала по сбору, временному хранению, транспортировке и утилизации отходов, инструкцией по действиям в аварийных ситуациях)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обработки эндоскопов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лиц, ответственных за качество обработки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инструкции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обработке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мединструментария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пошаговыми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действиями на каждое рабочее место</a:t>
            </a:r>
          </a:p>
          <a:p>
            <a:pPr marL="0" indent="541338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28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5" name="Picture 8" descr="http://www.clipartbest.com/cliparts/dT8/Rd9/dT8Rd9A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908" y="4429431"/>
            <a:ext cx="2557218" cy="229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38666"/>
            <a:ext cx="11146366" cy="90593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надо сделать сегодня?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0010" y="1478375"/>
            <a:ext cx="11675956" cy="4100100"/>
          </a:xfrm>
        </p:spPr>
        <p:txBody>
          <a:bodyPr>
            <a:noAutofit/>
          </a:bodyPr>
          <a:lstStyle/>
          <a:p>
            <a:pPr marL="0" indent="541338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Провести внеочередные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				 обучающие семинары </a:t>
            </a:r>
          </a:p>
          <a:p>
            <a:pPr marL="274638" lvl="1" indent="541338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врачей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всех специальностей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вопросам клиники, диагностики и эпидемиологии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ВИЧ-инфекции, в том числе и по вопросам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инфицирования ВИЧ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оказании медицинской помощи 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marL="274638" lvl="1" indent="541338"/>
            <a:r>
              <a:rPr lang="ru-RU" sz="2200" b="1" spc="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b="1" spc="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среднего медицинского персонала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инструктажи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тренинги по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технике проведения манипуляций, по соблюдению санитарно-противоэпидемического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режима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29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3343"/>
            <a:ext cx="1766210" cy="1324657"/>
          </a:xfrm>
          <a:prstGeom prst="rect">
            <a:avLst/>
          </a:prstGeom>
        </p:spPr>
      </p:pic>
      <p:pic>
        <p:nvPicPr>
          <p:cNvPr id="7" name="Picture 2" descr="http://sobytiya.net/wp-content/uploads/2016/10/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800" y="1090"/>
            <a:ext cx="4814533" cy="33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3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"/>
          <p:cNvSpPr>
            <a:spLocks noChangeArrowheads="1"/>
          </p:cNvSpPr>
          <p:nvPr/>
        </p:nvSpPr>
        <p:spPr bwMode="auto">
          <a:xfrm>
            <a:off x="725534" y="882758"/>
            <a:ext cx="5045868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Пораженность </a:t>
            </a:r>
            <a:r>
              <a:rPr lang="ru-RU" alt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ВИЧ-инфекцией </a:t>
            </a:r>
            <a:endParaRPr lang="ru-RU" alt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100 000 населения</a:t>
            </a:r>
            <a:r>
              <a:rPr lang="ru-RU" altLang="ru-RU" sz="2000" b="1" dirty="0" smtClean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altLang="ru-RU" sz="2000" b="1" dirty="0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6" name="Rectangle 2"/>
          <p:cNvSpPr>
            <a:spLocks noChangeArrowheads="1"/>
          </p:cNvSpPr>
          <p:nvPr/>
        </p:nvSpPr>
        <p:spPr bwMode="auto">
          <a:xfrm>
            <a:off x="7592227" y="233470"/>
            <a:ext cx="37861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Диспансерное наблюдение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ВИЧ-инфицированных</a:t>
            </a:r>
          </a:p>
        </p:txBody>
      </p:sp>
      <p:sp>
        <p:nvSpPr>
          <p:cNvPr id="100357" name="Text Box 3"/>
          <p:cNvSpPr txBox="1">
            <a:spLocks noChangeArrowheads="1"/>
          </p:cNvSpPr>
          <p:nvPr/>
        </p:nvSpPr>
        <p:spPr bwMode="auto">
          <a:xfrm>
            <a:off x="5705324" y="4091917"/>
            <a:ext cx="605051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250"/>
              </a:spcBef>
              <a:buNone/>
            </a:pPr>
            <a:r>
              <a:rPr lang="ru-RU" alt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ru-RU" altLang="ru-RU" sz="1800" b="1" dirty="0">
                <a:solidFill>
                  <a:srgbClr val="FFFF00"/>
                </a:solidFill>
                <a:latin typeface="Cambria" panose="02040503050406030204" pitchFamily="18" charset="0"/>
              </a:rPr>
              <a:t> на диспансерном наблюдении на </a:t>
            </a:r>
            <a:r>
              <a:rPr lang="ru-RU" altLang="ru-RU" sz="18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01.01.2017 </a:t>
            </a:r>
            <a:r>
              <a:rPr lang="ru-RU" altLang="ru-RU" sz="1800" b="1" dirty="0">
                <a:solidFill>
                  <a:srgbClr val="FFFF00"/>
                </a:solidFill>
                <a:latin typeface="Cambria" panose="02040503050406030204" pitchFamily="18" charset="0"/>
              </a:rPr>
              <a:t>находятся </a:t>
            </a:r>
            <a:r>
              <a:rPr lang="ru-RU" altLang="ru-RU" sz="1800" b="1" dirty="0">
                <a:latin typeface="Cambria" panose="02040503050406030204" pitchFamily="18" charset="0"/>
              </a:rPr>
              <a:t>30 </a:t>
            </a:r>
            <a:r>
              <a:rPr lang="ru-RU" altLang="ru-RU" sz="1800" b="1" dirty="0" smtClean="0">
                <a:latin typeface="Cambria" panose="02040503050406030204" pitchFamily="18" charset="0"/>
              </a:rPr>
              <a:t>272 человек</a:t>
            </a:r>
            <a:endParaRPr lang="ru-RU" altLang="ru-RU" sz="1800" b="1" dirty="0">
              <a:latin typeface="Cambria" panose="02040503050406030204" pitchFamily="18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225561"/>
              </p:ext>
            </p:extLst>
          </p:nvPr>
        </p:nvGraphicFramePr>
        <p:xfrm>
          <a:off x="7295365" y="958695"/>
          <a:ext cx="4032250" cy="256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0359" name="Text Box 5"/>
          <p:cNvSpPr txBox="1">
            <a:spLocks noChangeArrowheads="1"/>
          </p:cNvSpPr>
          <p:nvPr/>
        </p:nvSpPr>
        <p:spPr bwMode="auto">
          <a:xfrm>
            <a:off x="1373699" y="106900"/>
            <a:ext cx="3922712" cy="90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3400"/>
              </a:spcAft>
              <a:buNone/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Самарская область</a:t>
            </a:r>
            <a:b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(3,2 млн. чел.)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863719"/>
              </p:ext>
            </p:extLst>
          </p:nvPr>
        </p:nvGraphicFramePr>
        <p:xfrm>
          <a:off x="568178" y="1568031"/>
          <a:ext cx="5486633" cy="3761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898709" y="5191983"/>
            <a:ext cx="4872693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50"/>
              </a:spcBef>
              <a:buNone/>
            </a:pPr>
            <a:r>
              <a:rPr lang="ru-RU" altLang="ru-RU" sz="2800" b="1" dirty="0">
                <a:solidFill>
                  <a:srgbClr val="FFFF00"/>
                </a:solidFill>
                <a:latin typeface="Cambria" panose="02040503050406030204" pitchFamily="18" charset="0"/>
              </a:rPr>
              <a:t>1,1% населения региона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7073984" y="5079006"/>
            <a:ext cx="4026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ЛЖВ</a:t>
            </a:r>
            <a:r>
              <a:rPr lang="ru-RU" altLang="ru-RU" sz="2400" b="1" dirty="0">
                <a:latin typeface="Cambria" panose="02040503050406030204" pitchFamily="18" charset="0"/>
              </a:rPr>
              <a:t> – </a:t>
            </a:r>
            <a:r>
              <a:rPr lang="ru-RU" altLang="ru-RU" sz="2400" b="1" dirty="0" smtClean="0">
                <a:latin typeface="Cambria" panose="02040503050406030204" pitchFamily="18" charset="0"/>
              </a:rPr>
              <a:t>34 377 человек</a:t>
            </a:r>
            <a:endParaRPr lang="ru-RU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8709" y="6124123"/>
            <a:ext cx="10017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 err="1" smtClean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Эпидситуация</a:t>
            </a:r>
            <a:r>
              <a:rPr lang="ru-RU" altLang="ru-RU" sz="2000" b="1" dirty="0" smtClean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по ВИЧ-инфекции в Самарской области остается напряженной !</a:t>
            </a:r>
            <a:endParaRPr lang="ru-RU" altLang="ru-RU" sz="2000" b="1" dirty="0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4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30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168275" y="330835"/>
            <a:ext cx="12023725" cy="58086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медсовета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должностные обязанности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вопросы организации, контроля и выполнения 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санитарно-противоэпидемического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режима</a:t>
            </a:r>
            <a:endParaRPr lang="ru-RU" sz="3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инструкции </a:t>
            </a:r>
            <a:r>
              <a:rPr lang="ru-RU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рабочего места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нельзя исключить контакт медицинских работников с биологическими жидкостями организма пациентов, в которых 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прописать последовательность действий медработника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необходимых для профилактики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инфицирования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65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31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0" y="171450"/>
            <a:ext cx="11904663" cy="6008688"/>
          </a:xfrm>
        </p:spPr>
        <p:txBody>
          <a:bodyPr>
            <a:normAutofit fontScale="77500" lnSpcReduction="20000"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для медицинских работников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уровней, у которых возможен контакт с потенциально инфицированным материалом, </a:t>
            </a:r>
            <a:r>
              <a:rPr lang="ru-RU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внеплановые инструктажи и тренинги по технике проведения манипуляций, соблюдению санитарно-противоэпидемического режима на рабочих местах, асептике и </a:t>
            </a:r>
            <a:r>
              <a:rPr lang="ru-RU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антисептике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– до 20.03.2017.</a:t>
            </a:r>
          </a:p>
          <a:p>
            <a:pPr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1.7. 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Взять под личный контроль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осмотра сотрудниками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организации, обеспечивать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 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лабораторного обследования на ВИЧ медицинского персонала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клинических показаний к обследованию на </a:t>
            </a:r>
            <a:r>
              <a:rPr lang="ru-RU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постоянно.</a:t>
            </a:r>
          </a:p>
          <a:p>
            <a:pPr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1.8. 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структурных подразделениях медицинских организаций 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регистрацию и учет всех выполненных медицинских манипуляций с указанием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исполнителя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– постоянно.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708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38666"/>
            <a:ext cx="11146366" cy="90593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ГБУЗ СОЦ СПИД за счет средств областного бюджета обследуются ИФА на ВИЧ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0699" y="791633"/>
            <a:ext cx="11235267" cy="4833937"/>
          </a:xfrm>
        </p:spPr>
        <p:txBody>
          <a:bodyPr>
            <a:noAutofit/>
          </a:bodyPr>
          <a:lstStyle/>
          <a:p>
            <a:pPr marL="0" indent="541338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рожденные от ВИЧ-инфицированных матерей</a:t>
            </a:r>
          </a:p>
          <a:p>
            <a:pPr marL="0" indent="541338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Половые партнеры беременных женщин</a:t>
            </a:r>
          </a:p>
          <a:p>
            <a:pPr marL="0" indent="541338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выявленных ВИЧ-инфицированных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женщин в возрасте до 10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541338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рожденные от ВИЧ-инфицированных женщин и снятые с диспансерного наблюдения, в возрасте 3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32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5" name="Picture 2" descr="http://v-kurse.ru/upload/iblock/f6d/f6dff24d8aa1c414ca2705f5e97fd6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565" y="4136230"/>
            <a:ext cx="3983425" cy="27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2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87206"/>
            <a:ext cx="11146366" cy="90593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ГБУЗ СОЦ СПИД за счет средств областного бюджета обследуются следующие категории граждан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460" y="1719262"/>
            <a:ext cx="11738610" cy="4864418"/>
          </a:xfrm>
        </p:spPr>
        <p:txBody>
          <a:bodyPr>
            <a:noAutofit/>
          </a:bodyPr>
          <a:lstStyle/>
          <a:p>
            <a:r>
              <a:rPr lang="ru-RU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Лица с положительными результатами тестирования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референс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-ИФА и отрицательными результатами в иммунном </a:t>
            </a:r>
            <a:r>
              <a:rPr lang="ru-RU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блоте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тесте для определения антигена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р25/24 через 2 недели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первого обследования 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Контактные с ВИЧ-инфицированными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 проведении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эпидрасследования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случаев ВБИ, 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Обратившиеся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анонимно</a:t>
            </a:r>
          </a:p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Пациенты медицинских организаций по ГЗ (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СОКПТД, СОНД, СПБ, СОКБ № 2, СОККВД, СБСМЭ, Самарского областного центра планирования семьи и репродукции)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541338">
              <a:buFont typeface="Wingdings" panose="05000000000000000000" pitchFamily="2" charset="2"/>
              <a:buChar char="§"/>
            </a:pPr>
            <a:endParaRPr lang="ru-RU" sz="3200" b="1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33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5" name="Picture 2" descr="http://v-kurse.ru/upload/iblock/f6d/f6dff24d8aa1c414ca2705f5e97fd6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390" y="3621880"/>
            <a:ext cx="2213610" cy="151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5330" y="0"/>
            <a:ext cx="11146366" cy="905934"/>
          </a:xfrm>
        </p:spPr>
        <p:txBody>
          <a:bodyPr/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Стандартная операционная процедура (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СОП)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1450" y="273050"/>
            <a:ext cx="11123507" cy="5807710"/>
          </a:xfrm>
        </p:spPr>
        <p:txBody>
          <a:bodyPr>
            <a:noAutofit/>
          </a:bodyPr>
          <a:lstStyle/>
          <a:p>
            <a:pPr marL="0" indent="541338"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документ, описывающий оптимальный ход выполнения работ, содержит информацию о последовательности и времени выполнения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каждой операции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достижения требуемого уровня качества процесса, его результативности и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  <a:p>
            <a:pPr marL="0" indent="627063" algn="just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 должны быть разработаны на каждом рабочем месте, по одной на каждую процедуру и должны содержать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поэтапные инструкции,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которым должен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неукоснительно следовать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персонал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выполнении той или иной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процедуры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34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10246" name="Picture 6" descr="http://vdschool76.ucoz.ru/kartinka_na_do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15493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8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07360" cy="510031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35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3129280" cy="510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104640" y="1422399"/>
          <a:ext cx="4023361" cy="6923532"/>
        </p:xfrm>
        <a:graphic>
          <a:graphicData uri="http://schemas.openxmlformats.org/drawingml/2006/table">
            <a:tbl>
              <a:tblPr/>
              <a:tblGrid>
                <a:gridCol w="4023361"/>
              </a:tblGrid>
              <a:tr h="156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inherit"/>
                          <a:ea typeface="Times New Roman"/>
                          <a:cs typeface="Times New Roman"/>
                        </a:rPr>
                        <a:t>                                                       </a:t>
                      </a:r>
                      <a:r>
                        <a:rPr lang="ru-RU" sz="1100" b="1" dirty="0">
                          <a:latin typeface="inherit"/>
                          <a:ea typeface="Times New Roman"/>
                          <a:cs typeface="Times New Roman"/>
                        </a:rPr>
                        <a:t> Оснащение</a:t>
                      </a:r>
                      <a:endParaRPr lang="ru-RU" sz="900" dirty="0">
                        <a:latin typeface="inherit"/>
                        <a:ea typeface="Times New Roman"/>
                        <a:cs typeface="Times New Roman"/>
                      </a:endParaRPr>
                    </a:p>
                  </a:txBody>
                  <a:tcPr marL="52382" marR="5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6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latin typeface="inherit"/>
                          <a:ea typeface="Times New Roman"/>
                          <a:cs typeface="Times New Roman"/>
                        </a:rPr>
                        <a:t>Дозатор для жидкого мыла (антисептика),</a:t>
                      </a:r>
                      <a:endParaRPr lang="ru-RU" sz="900">
                        <a:latin typeface="inheri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latin typeface="inherit"/>
                          <a:ea typeface="Times New Roman"/>
                          <a:cs typeface="Times New Roman"/>
                        </a:rPr>
                        <a:t>Кожный антисептик,</a:t>
                      </a:r>
                      <a:endParaRPr lang="ru-RU" sz="900">
                        <a:latin typeface="inheri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latin typeface="inherit"/>
                          <a:ea typeface="Times New Roman"/>
                          <a:cs typeface="Times New Roman"/>
                        </a:rPr>
                        <a:t>Жидкое мыло,</a:t>
                      </a:r>
                      <a:endParaRPr lang="ru-RU" sz="900">
                        <a:latin typeface="inheri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latin typeface="inherit"/>
                          <a:ea typeface="Times New Roman"/>
                          <a:cs typeface="Times New Roman"/>
                        </a:rPr>
                        <a:t>Салфетка индивидуальная.</a:t>
                      </a:r>
                      <a:endParaRPr lang="ru-RU" sz="900">
                        <a:latin typeface="inherit"/>
                        <a:ea typeface="Times New Roman"/>
                        <a:cs typeface="Times New Roman"/>
                      </a:endParaRPr>
                    </a:p>
                  </a:txBody>
                  <a:tcPr marL="52382" marR="5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inherit"/>
                          <a:ea typeface="Times New Roman"/>
                          <a:cs typeface="Times New Roman"/>
                        </a:rPr>
                        <a:t>                                                 </a:t>
                      </a:r>
                      <a:endParaRPr lang="ru-RU" sz="900" dirty="0">
                        <a:latin typeface="inheri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inherit"/>
                          <a:ea typeface="Times New Roman"/>
                          <a:cs typeface="Times New Roman"/>
                        </a:rPr>
                        <a:t>Требования к персоналу</a:t>
                      </a:r>
                      <a:endParaRPr lang="ru-RU" sz="900" dirty="0">
                        <a:latin typeface="inherit"/>
                        <a:ea typeface="Times New Roman"/>
                        <a:cs typeface="Times New Roman"/>
                      </a:endParaRPr>
                    </a:p>
                  </a:txBody>
                  <a:tcPr marL="52382" marR="5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inherit"/>
                          <a:ea typeface="Times New Roman"/>
                          <a:cs typeface="Times New Roman"/>
                        </a:rPr>
                        <a:t>Медицинский персонал, прошедший инструктаж по соблюдению гигиенической обработки рук.</a:t>
                      </a:r>
                      <a:endParaRPr lang="ru-RU" sz="900" dirty="0">
                        <a:latin typeface="inheri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inherit"/>
                          <a:ea typeface="Times New Roman"/>
                          <a:cs typeface="Times New Roman"/>
                        </a:rPr>
                        <a:t>Необходимые условия: </a:t>
                      </a:r>
                      <a:endParaRPr lang="ru-RU" sz="900" dirty="0">
                        <a:latin typeface="inheri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latin typeface="inherit"/>
                          <a:ea typeface="Times New Roman"/>
                          <a:cs typeface="Times New Roman"/>
                        </a:rPr>
                        <a:t>Коротко подстриженные ногти,</a:t>
                      </a:r>
                      <a:endParaRPr lang="ru-RU" sz="900" dirty="0">
                        <a:latin typeface="inheri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latin typeface="inherit"/>
                          <a:ea typeface="Times New Roman"/>
                          <a:cs typeface="Times New Roman"/>
                        </a:rPr>
                        <a:t>Отсутствие лака на ногтях,</a:t>
                      </a:r>
                      <a:endParaRPr lang="ru-RU" sz="900" dirty="0">
                        <a:latin typeface="inheri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latin typeface="inherit"/>
                          <a:ea typeface="Times New Roman"/>
                          <a:cs typeface="Times New Roman"/>
                        </a:rPr>
                        <a:t>Отсутствие на руках ювелирных украшений,</a:t>
                      </a:r>
                      <a:endParaRPr lang="ru-RU" sz="900" dirty="0">
                        <a:latin typeface="inheri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latin typeface="inherit"/>
                          <a:ea typeface="Times New Roman"/>
                          <a:cs typeface="Times New Roman"/>
                        </a:rPr>
                        <a:t>Отсутствие гнойничковых заболеваний на руках.</a:t>
                      </a:r>
                      <a:endParaRPr lang="ru-RU" sz="900" dirty="0">
                        <a:latin typeface="inherit"/>
                        <a:ea typeface="Times New Roman"/>
                        <a:cs typeface="Times New Roman"/>
                      </a:endParaRPr>
                    </a:p>
                  </a:txBody>
                  <a:tcPr marL="52382" marR="5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inheri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Показания для гигиенической обработки рук: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2382" marR="5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79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перед непосредственным контактом с пациентом,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после контакта с неповрежденной кожей пациента (например, при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измерении пульса или артериального давления),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после контакта с секретами или экскретами организма, слизистыми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оболочками, повязками,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перед выполнением различных манипуляций по уходу за пациентом,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после контакта с медицинским оборудованием и другими объектами,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находящимися в непосредственной близости от пациента,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после лечения пациентов с гнойными воспалительными процессами,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после каждого контакта с загрязненными поверхностями и оборудованием,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до и после контакта с пациентом (независимо от использования перчаток), после снятия перчаток и каждый раз после контакта с кровью, биологическими жидкостями, секретами, выделениями или потенциально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контаминированными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предметами и оборудованием.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2" marR="5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129280" y="-38027"/>
            <a:ext cx="59131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Область применения: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 Настоящая стандартная операционная процедура (СОП) определяет   правила техники проведения обработки рук медицинского персонала.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Снижение количества микроорганизмов на руках медицинского персонала до безопасного уровня.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110" y="685800"/>
            <a:ext cx="3177540" cy="53149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36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754" y="411480"/>
            <a:ext cx="3839846" cy="692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6160" y="4693920"/>
            <a:ext cx="1808480" cy="1341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Стандартная операционная процедура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Медицинский уход за центральным венозным катетером (ЦВК)»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Стандартная операционная процедура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Использование медицинских перчаток.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Стандартная операционная процедура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Проведение текущей уборки палат с применением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безвёдерной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уборки «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Свеп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Хай-Спид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Стандартная операционная процедура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Действие персонала при аварийной ситуации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37</a:t>
            </a:fld>
            <a:endParaRPr lang="ru-RU">
              <a:solidFill>
                <a:srgbClr val="59678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510" y="0"/>
            <a:ext cx="10364451" cy="26416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предосторожности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 в рамках инфекционного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снижение риска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инфекций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пациентами и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медицинскими работниками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контакт 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кровью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другими биологическими жидкостями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894080" y="2702560"/>
            <a:ext cx="10383520" cy="3088639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ru-RU" dirty="0"/>
              <a:t>9</a:t>
            </a:r>
          </a:p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 меры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предосторожности Применимы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контактам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с:</a:t>
            </a:r>
          </a:p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Кровью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Биологическими </a:t>
            </a:r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жидкостями (кроме пота)</a:t>
            </a:r>
          </a:p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Экскретами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Продуктами </a:t>
            </a:r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секреции</a:t>
            </a:r>
          </a:p>
          <a:p>
            <a:pPr marL="0" indent="0" algn="ctr">
              <a:buNone/>
            </a:pPr>
            <a:r>
              <a:rPr lang="ru-RU" sz="8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</a:t>
            </a:r>
            <a:r>
              <a:rPr lang="ru-RU" sz="8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снижение риска передачи </a:t>
            </a:r>
          </a:p>
          <a:p>
            <a:pPr marL="0" indent="0" algn="ctr">
              <a:buNone/>
            </a:pPr>
            <a:r>
              <a:rPr lang="ru-RU" sz="8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микроорганизмов как от известных, так и от неизвестных </a:t>
            </a:r>
          </a:p>
          <a:p>
            <a:pPr marL="0" indent="0" algn="ctr">
              <a:buNone/>
            </a:pPr>
            <a:r>
              <a:rPr lang="ru-RU" sz="8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инфекции</a:t>
            </a:r>
          </a:p>
          <a:p>
            <a:pPr algn="ctr"/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45441"/>
            <a:ext cx="8534400" cy="128016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Меры предосторожности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913774" y="1738184"/>
            <a:ext cx="10363826" cy="405301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Стандартные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меры               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= Гигиена рук + СИЗ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зависимости 					          		 от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степени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риска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Контактные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меры                 =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перчатки + защитная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одежда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«Капельные» меры*              =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хирургическая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маска +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очки/щитки +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				(отдельная палата)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«Воздушные» меры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           =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противоаэрозольный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респиратор №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95/FFP2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		       							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очки/щитки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+ палата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отрицательным   Давлением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*в зависимости от источника инфекции</a:t>
            </a:r>
          </a:p>
        </p:txBody>
      </p:sp>
    </p:spTree>
    <p:extLst>
      <p:ext uri="{BB962C8B-B14F-4D97-AF65-F5344CB8AC3E}">
        <p14:creationId xmlns:p14="http://schemas.microsoft.com/office/powerpoint/2010/main" val="14554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815414" y="476672"/>
            <a:ext cx="10328837" cy="645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Эпидемиологическая ситуация по ВИЧ – инфекции в Самарской области на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01.10.2016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1987 по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01.10.2016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</a:t>
            </a: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63104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63650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- 01.12.2016</a:t>
            </a:r>
            <a:r>
              <a:rPr lang="en-US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64013</a:t>
            </a:r>
            <a:r>
              <a:rPr lang="en-US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- 01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.03.2017)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случаев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ВИЧ-инфекции ( 5,9% от РФ)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Умерло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20797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(32,9% от зарегистрированных) (8,9% от РФ)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(21183 – 01.12.2016</a:t>
            </a:r>
            <a:r>
              <a:rPr lang="en-US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21831 – 01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Умерло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ВИЧ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3203  (15,4% всех умерших)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(3256 -01.12.2016)</a:t>
            </a: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Показатель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пораженности ВИЧ-инфекцией –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(количество людей, живущих с ВИЧ/СПИД на 100 000 населения) – 1121,5. (в 2,0 раза выше РФ).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altLang="ru-RU" sz="2400" b="1" u="sng" dirty="0">
                <a:latin typeface="Times New Roman" panose="02020603050405020304" pitchFamily="18" charset="0"/>
              </a:rPr>
              <a:t>ЛЖВ доступных наблюдению </a:t>
            </a:r>
            <a:r>
              <a:rPr lang="ru-RU" altLang="ru-RU" sz="2400" b="1" u="sng" dirty="0" smtClean="0">
                <a:latin typeface="Times New Roman" panose="02020603050405020304" pitchFamily="18" charset="0"/>
              </a:rPr>
              <a:t>-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35388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altLang="ru-RU" sz="2000" b="1" dirty="0">
              <a:latin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160" y="6067751"/>
            <a:ext cx="11927840" cy="61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30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766468"/>
              </p:ext>
            </p:extLst>
          </p:nvPr>
        </p:nvGraphicFramePr>
        <p:xfrm>
          <a:off x="327459" y="1700684"/>
          <a:ext cx="11719761" cy="420871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20151"/>
                <a:gridCol w="914398"/>
                <a:gridCol w="933650"/>
                <a:gridCol w="991403"/>
                <a:gridCol w="962526"/>
                <a:gridCol w="952901"/>
                <a:gridCol w="914400"/>
                <a:gridCol w="981777"/>
                <a:gridCol w="1048555"/>
              </a:tblGrid>
              <a:tr h="49015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015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Первичная заболеваемость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/на 100 тыс.)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3708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112,8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3196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3351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3339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01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Пораженность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(лица, живущие с ВИЧ)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/на 100 тыс.)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38 433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1196,0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33 381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1039,5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34 459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1072,6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34 377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1071,2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015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Состоят на диспансерном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учете от общего числа лиц, живущих с ВИЧ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/%)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23 682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61,6%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25 420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76,1%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26 791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77,7%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30 272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97,2%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015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Получают АРВТ от числа состоящих на диспансерном учете (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/%)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8806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37,2%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10 444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41,1%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12 630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47,1%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15 166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50,1%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7108" y="5909394"/>
            <a:ext cx="11860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Стабильное увеличение доли лиц, живущих с ВИЧ, состоящих на диспансерном учете, и охват АРТ</a:t>
            </a:r>
          </a:p>
        </p:txBody>
      </p:sp>
      <p:pic>
        <p:nvPicPr>
          <p:cNvPr id="5" name="Picture 6" descr="https://upload.wikimedia.org/wikipedia/commons/thumb/6/64/Red_Ribbon.svg/440px-Red_Ribbon.svg.png"/>
          <p:cNvPicPr>
            <a:picLocks noChangeAspect="1" noChangeArrowheads="1"/>
          </p:cNvPicPr>
          <p:nvPr/>
        </p:nvPicPr>
        <p:blipFill>
          <a:blip r:embed="rId3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8" y="280256"/>
            <a:ext cx="1196850" cy="178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11857599" y="2226314"/>
            <a:ext cx="178191" cy="562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83958" y="280256"/>
            <a:ext cx="105032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эпидемического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4175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7496" y="296476"/>
            <a:ext cx="10884504" cy="87171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 smtClean="0">
                <a:latin typeface="Times New Roman" panose="02020603050405020304" pitchFamily="18" charset="0"/>
              </a:rPr>
              <a:t>Возрастная структура ЛЖВ на 01.01.2017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16688" y="1541720"/>
            <a:ext cx="10855645" cy="484002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3200" b="1" dirty="0" smtClean="0">
              <a:latin typeface="Times New Roman" panose="02020603050405020304" pitchFamily="18" charset="0"/>
            </a:endParaRPr>
          </a:p>
          <a:p>
            <a:pPr marL="44450" lvl="0" indent="0">
              <a:buNone/>
            </a:pPr>
            <a:r>
              <a:rPr lang="ru-RU" altLang="ru-RU" sz="5900" b="1" dirty="0" smtClean="0">
                <a:latin typeface="Times New Roman" panose="02020603050405020304" pitchFamily="18" charset="0"/>
              </a:rPr>
              <a:t> </a:t>
            </a:r>
            <a:endParaRPr lang="ru-RU" altLang="ru-RU" sz="4800" b="1" u="sng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331503"/>
              </p:ext>
            </p:extLst>
          </p:nvPr>
        </p:nvGraphicFramePr>
        <p:xfrm>
          <a:off x="423334" y="1811871"/>
          <a:ext cx="11483744" cy="47678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70936"/>
                <a:gridCol w="2870936"/>
                <a:gridCol w="2870936"/>
                <a:gridCol w="2870936"/>
              </a:tblGrid>
              <a:tr h="529759">
                <a:tc rowSpan="2">
                  <a:txBody>
                    <a:bodyPr/>
                    <a:lstStyle/>
                    <a:p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Возрастная группа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возрастной группы (%)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97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мужчины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75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0-14 лет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75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15-20 лет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75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21-30 лет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75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31-40 лет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56,1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2975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41-50 лет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20,3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2975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старше 50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75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0" y="-1"/>
            <a:ext cx="2584174" cy="1789043"/>
          </a:xfrm>
          <a:prstGeom prst="roundRect">
            <a:avLst>
              <a:gd name="adj" fmla="val 10000"/>
            </a:avLst>
          </a:prstGeom>
          <a:blipFill rotWithShape="0">
            <a:blip r:embed="rId3" cstate="print">
              <a:lum contrast="10000"/>
            </a:blip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158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0">
              <a:schemeClr val="accent1">
                <a:lumMod val="97000"/>
                <a:lumOff val="3000"/>
              </a:schemeClr>
            </a:gs>
            <a:gs pos="24000">
              <a:schemeClr val="tx2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7</a:t>
            </a:fld>
            <a:endParaRPr lang="ru-RU">
              <a:solidFill>
                <a:srgbClr val="596784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28133"/>
              </p:ext>
            </p:extLst>
          </p:nvPr>
        </p:nvGraphicFramePr>
        <p:xfrm>
          <a:off x="144856" y="1080105"/>
          <a:ext cx="11805718" cy="4975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44856" y="125998"/>
            <a:ext cx="111022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ВИЧ-инфекцией с клиническими проявлениями в стадиях 4А,Б,В в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2007-2016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абс.ч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val="7615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8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546489" y="362364"/>
            <a:ext cx="11176000" cy="10541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altLang="ru-RU" sz="2000" b="1" dirty="0" smtClean="0">
                <a:latin typeface="Times New Roman" panose="02020603050405020304" pitchFamily="18" charset="0"/>
              </a:rPr>
              <a:t>Рост числа ВИЧ-инфицированных </a:t>
            </a:r>
            <a:r>
              <a:rPr lang="ru-RU" alt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беременных</a:t>
            </a:r>
            <a:br>
              <a:rPr lang="ru-RU" alt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20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000" b="1" u="sng" dirty="0" smtClean="0">
                <a:latin typeface="Times New Roman" panose="02020603050405020304" pitchFamily="18" charset="0"/>
              </a:rPr>
              <a:t>в возрасте 30-40 лет  со стажем ВИЧ-инфекции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, с отягощенным акушерским анамнезом </a:t>
            </a:r>
            <a:r>
              <a:rPr lang="ru-RU" altLang="ru-RU" sz="1600" b="1" u="sng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(до 49,9% в 2016 г) </a:t>
            </a:r>
            <a:r>
              <a:rPr lang="ru-RU" altLang="ru-RU" sz="2800" b="1" dirty="0" smtClean="0">
                <a:latin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latin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470219"/>
              </p:ext>
            </p:extLst>
          </p:nvPr>
        </p:nvGraphicFramePr>
        <p:xfrm>
          <a:off x="5394960" y="2937510"/>
          <a:ext cx="6797040" cy="3920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680"/>
                <a:gridCol w="1714893"/>
                <a:gridCol w="2816467"/>
              </a:tblGrid>
              <a:tr h="97258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беременных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ч.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(%)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8629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0-14 лет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48629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16-17 лет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</a:tr>
              <a:tr h="50013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18-25 лет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9525" marR="9525" marT="9525" marB="0" anchor="b"/>
                </a:tc>
              </a:tr>
              <a:tr h="50261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26-30 лет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629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31-45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49,9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8629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050" name="Picture 2" descr="http://www.cosmosonline.ru/uploads/posts/2014-06/1402470715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469"/>
            <a:ext cx="2486915" cy="299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kuriva.net/wp-content/uploads/2016/10/AAP98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4553400"/>
            <a:ext cx="3181985" cy="220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8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6071" y="0"/>
            <a:ext cx="8534400" cy="1507067"/>
          </a:xfrm>
        </p:spPr>
        <p:txBody>
          <a:bodyPr/>
          <a:lstStyle/>
          <a:p>
            <a:r>
              <a:rPr lang="ru-RU" altLang="ru-RU" b="1" dirty="0" smtClean="0">
                <a:latin typeface="Times New Roman" panose="02020603050405020304" pitchFamily="18" charset="0"/>
              </a:rPr>
              <a:t>Факторы риска ВБИ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6070" y="1255390"/>
            <a:ext cx="12065929" cy="543041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</a:t>
            </a:r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сочетанной </a:t>
            </a:r>
            <a: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</a:t>
            </a:r>
            <a:b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ВИЧ+ТБ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(ф.61 ГСН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 – 1345 (5,7% от состоящих на учете)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– 1476 (5,8%)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– 1597 (5,9%)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– 1553 (5,4%)</a:t>
            </a:r>
          </a:p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1617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(5,4%)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ru-RU" sz="2800" b="1" u="sng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нуждаются</a:t>
            </a:r>
            <a:r>
              <a:rPr lang="ru-RU" alt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в лечении в специализированных медицинских учреждениях, в т.ч. проведении хирургических вмешательств, использовании эндоскопического оборудования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9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7" name="Picture 2" descr="C:\Users\Ольга\Desktop\Фото больных для доклада\DSCN5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3695" y="-1"/>
            <a:ext cx="4028305" cy="44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70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2826</Words>
  <Application>Microsoft Office PowerPoint</Application>
  <PresentationFormat>Произвольный</PresentationFormat>
  <Paragraphs>496</Paragraphs>
  <Slides>39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Сектор</vt:lpstr>
      <vt:lpstr>Презентация PowerPoint</vt:lpstr>
      <vt:lpstr>Случаи ВБИ ВИЧ и подозрения на ВБИ  в Самарской области</vt:lpstr>
      <vt:lpstr>Презентация PowerPoint</vt:lpstr>
      <vt:lpstr>Презентация PowerPoint</vt:lpstr>
      <vt:lpstr>Презентация PowerPoint</vt:lpstr>
      <vt:lpstr>Возрастная структура ЛЖВ на 01.01.2017</vt:lpstr>
      <vt:lpstr>Презентация PowerPoint</vt:lpstr>
      <vt:lpstr>Презентация PowerPoint</vt:lpstr>
      <vt:lpstr>Факторы риска ВБИ</vt:lpstr>
      <vt:lpstr>Факторы риска ВБИ</vt:lpstr>
      <vt:lpstr>Факторы риска ВБИ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Нарушения сан-эпидрежима, выявленные Роспотребнадзором</vt:lpstr>
      <vt:lpstr>Нарушения сан-эпидрежима, выявленные Роспотребнадзором</vt:lpstr>
      <vt:lpstr>Нарушения сан-эпидрежима, выявленные Роспотребнадзором</vt:lpstr>
      <vt:lpstr>Основные ошибки и нарушения при инфицировании ВИЧ медперсонала</vt:lpstr>
      <vt:lpstr>Профилактика ВБИ. Нормативно-правовая база </vt:lpstr>
      <vt:lpstr>Профилактика ВБИ. Нормативно-правовая база </vt:lpstr>
      <vt:lpstr>ЧТО надо сделать сегодня?</vt:lpstr>
      <vt:lpstr>ЧТО надо сделать сегодня?</vt:lpstr>
      <vt:lpstr>Что надо сделать сегодня?</vt:lpstr>
      <vt:lpstr>Презентация PowerPoint</vt:lpstr>
      <vt:lpstr>Презентация PowerPoint</vt:lpstr>
      <vt:lpstr>В ГБУЗ СОЦ СПИД за счет средств областного бюджета обследуются ИФА на ВИЧ</vt:lpstr>
      <vt:lpstr>В ГБУЗ СОЦ СПИД за счет средств областного бюджета обследуются следующие категории граждан</vt:lpstr>
      <vt:lpstr>Стандартная операционная процедура (СОП)</vt:lpstr>
      <vt:lpstr>Презентация PowerPoint</vt:lpstr>
      <vt:lpstr>Презентация PowerPoint</vt:lpstr>
      <vt:lpstr>Презентация PowerPoint</vt:lpstr>
      <vt:lpstr>  Стандартные меры предосторожности - Комплекс мероприятий в рамках инфекционного  контроля,  направленный на снижение риска  передачи инфекций  между пациентами и  медицинскими работниками  через контакт с  кровью и другими биологическими жидкостями </vt:lpstr>
      <vt:lpstr>Меры предосторожности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Начальник Управления эпидемиологического надзора  Е.Б. Ежлова</dc:title>
  <dc:creator/>
  <cp:lastModifiedBy/>
  <cp:revision>1</cp:revision>
  <dcterms:created xsi:type="dcterms:W3CDTF">2014-02-27T06:54:03Z</dcterms:created>
  <dcterms:modified xsi:type="dcterms:W3CDTF">2017-06-09T14:49:50Z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TC030310279991</vt:lpwstr>
  </property>
</Properties>
</file>