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81" r:id="rId14"/>
    <p:sldId id="271" r:id="rId15"/>
    <p:sldId id="267" r:id="rId16"/>
    <p:sldId id="274" r:id="rId17"/>
    <p:sldId id="276" r:id="rId18"/>
    <p:sldId id="275" r:id="rId19"/>
    <p:sldId id="269" r:id="rId20"/>
    <p:sldId id="268" r:id="rId21"/>
    <p:sldId id="280" r:id="rId22"/>
    <p:sldId id="279" r:id="rId23"/>
    <p:sldId id="284" r:id="rId24"/>
  </p:sldIdLst>
  <p:sldSz cx="9144000" cy="6858000" type="screen4x3"/>
  <p:notesSz cx="681355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Лариса Аркадьевна" initials="ЛА"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EFF"/>
    <a:srgbClr val="003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83" autoAdjust="0"/>
  </p:normalViewPr>
  <p:slideViewPr>
    <p:cSldViewPr>
      <p:cViewPr>
        <p:scale>
          <a:sx n="84" d="100"/>
          <a:sy n="84" d="100"/>
        </p:scale>
        <p:origin x="-115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538" cy="4972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9435" y="0"/>
            <a:ext cx="2952538" cy="497284"/>
          </a:xfrm>
          <a:prstGeom prst="rect">
            <a:avLst/>
          </a:prstGeom>
        </p:spPr>
        <p:txBody>
          <a:bodyPr vert="horz" lIns="91440" tIns="45720" rIns="91440" bIns="45720" rtlCol="0"/>
          <a:lstStyle>
            <a:lvl1pPr algn="r">
              <a:defRPr sz="1200"/>
            </a:lvl1pPr>
          </a:lstStyle>
          <a:p>
            <a:fld id="{82A1CA6D-9D9D-4042-9AD5-6AC0BC42F3B6}" type="datetimeFigureOut">
              <a:rPr lang="ru-RU" smtClean="0"/>
              <a:pPr/>
              <a:t>09.06.2017</a:t>
            </a:fld>
            <a:endParaRPr lang="ru-RU"/>
          </a:p>
        </p:txBody>
      </p:sp>
      <p:sp>
        <p:nvSpPr>
          <p:cNvPr id="4" name="Образ слайда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355" y="4724202"/>
            <a:ext cx="5450840" cy="44755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52538" cy="4972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9435" y="9446678"/>
            <a:ext cx="2952538" cy="497284"/>
          </a:xfrm>
          <a:prstGeom prst="rect">
            <a:avLst/>
          </a:prstGeom>
        </p:spPr>
        <p:txBody>
          <a:bodyPr vert="horz" lIns="91440" tIns="45720" rIns="91440" bIns="45720" rtlCol="0" anchor="b"/>
          <a:lstStyle>
            <a:lvl1pPr algn="r">
              <a:defRPr sz="1200"/>
            </a:lvl1pPr>
          </a:lstStyle>
          <a:p>
            <a:fld id="{91B3031C-9435-4514-9AC3-3B83B35D1918}" type="slidenum">
              <a:rPr lang="ru-RU" smtClean="0"/>
              <a:pPr/>
              <a:t>‹#›</a:t>
            </a:fld>
            <a:endParaRPr lang="ru-RU"/>
          </a:p>
        </p:txBody>
      </p:sp>
    </p:spTree>
    <p:extLst>
      <p:ext uri="{BB962C8B-B14F-4D97-AF65-F5344CB8AC3E}">
        <p14:creationId xmlns:p14="http://schemas.microsoft.com/office/powerpoint/2010/main" val="303875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Мозг — это самый загадочный и таинственный орган человека. Парадоксально, но наши представления о его работе и то, как она самом деле происходит — вещи диаметрально противоположные. </a:t>
            </a:r>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Ученые-физиологи установили, что работоспособность человека изменяется в процессе работы. </a:t>
            </a:r>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сожалению, иногда приходится выполнять поистине рутинную работу. Если дело не вызывает восторга, а начальник требует полной самоотдачи и стопроцентного результата, поможет только одно – УМЕНИЕ КОНЦЕНТРИРОВАТЬСЯ!</a:t>
            </a:r>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Распорядок дня имеет огромное влияние на физическое и эмоциональное здоровье человека, его продуктивность в целом и то, насколько бодрым он себя будет чувствовать. Результаты нескольких экспериментов, проведенных Эриком </a:t>
            </a:r>
            <a:r>
              <a:rPr lang="ru-RU" sz="1200" kern="1200" dirty="0" err="1" smtClean="0">
                <a:solidFill>
                  <a:schemeClr val="tx1"/>
                </a:solidFill>
                <a:latin typeface="+mn-lt"/>
                <a:ea typeface="+mn-ea"/>
                <a:cs typeface="+mn-cs"/>
              </a:rPr>
              <a:t>Баркером</a:t>
            </a:r>
            <a:r>
              <a:rPr lang="ru-RU" sz="1200" kern="1200" dirty="0" smtClean="0">
                <a:solidFill>
                  <a:schemeClr val="tx1"/>
                </a:solidFill>
                <a:latin typeface="+mn-lt"/>
                <a:ea typeface="+mn-ea"/>
                <a:cs typeface="+mn-cs"/>
              </a:rPr>
              <a:t>, показывают, что будильник, сигнализирующий о том, что пора ложиться спать, оказывает сильное положительное влияние на нашу психику. </a:t>
            </a:r>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Это объясняет, почему моменты типа «Эврика!» происходят во время езды в общественном транспорте после длинного рабочего дня или, если верить истории, в ванной (Архимед).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недостатке сил и энергии фильтровать поток информации, анализировать статистические данные, находить и, что самое главное, запоминать причинно-следственные связи крайне тяжело. Когда речь заходит о творчестве, то перечисленные негативные моменты приобретают положительный окрас, так как этот вид умственной работы предполагает генерирование новых идей и нерациональное мышление.</a:t>
            </a:r>
          </a:p>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Стресс — это один из наиболее сильных факторов, влияющих на нормальное функционирование головного мозга человека. </a:t>
            </a:r>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Многие уверенны в том, что одновременное выполнение нескольких дел повышает продуктивность работы. Навык, практикуемый нами изо дня в день, носит менее красноречивое название — </a:t>
            </a:r>
            <a:r>
              <a:rPr lang="ru-RU" sz="1200" i="1" kern="1200" dirty="0" smtClean="0">
                <a:solidFill>
                  <a:schemeClr val="tx1"/>
                </a:solidFill>
                <a:latin typeface="+mn-lt"/>
                <a:ea typeface="+mn-ea"/>
                <a:cs typeface="+mn-cs"/>
              </a:rPr>
              <a:t>переключение контекста</a:t>
            </a:r>
            <a:r>
              <a:rPr lang="ru-RU" sz="1200" kern="1200" dirty="0" smtClean="0">
                <a:solidFill>
                  <a:schemeClr val="tx1"/>
                </a:solidFill>
                <a:latin typeface="+mn-lt"/>
                <a:ea typeface="+mn-ea"/>
                <a:cs typeface="+mn-cs"/>
              </a:rPr>
              <a:t> . Джон Медина в своей книге «Правила мозга» объяснил, на основании результатов многочисленных исследований, насколько вредной может быть многозадачность.</a:t>
            </a:r>
          </a:p>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Прекрасно известно, какое влияние оказывает здоровый сон. Вопрос в том, какое воздействие имеет дремота? После окончания эксперимента по запоминанию 40 иллюстрированных карточек одна группа участников на протяжении 40 минут спала, тогда как вторая бодрствовала. В результате последующего тестирования выяснилось, что участники, которым выпал шанс немного вздремнуть, запомнили карточки гораздо лучше: </a:t>
            </a:r>
            <a:r>
              <a:rPr lang="ru-RU" sz="1200" i="1" kern="1200" dirty="0" smtClean="0">
                <a:solidFill>
                  <a:schemeClr val="tx1"/>
                </a:solidFill>
                <a:latin typeface="+mn-lt"/>
                <a:ea typeface="+mn-ea"/>
                <a:cs typeface="+mn-cs"/>
              </a:rPr>
              <a:t>«В это сложно поверить, но выспавшейся группе удалось возобновить в памяти 85% карточек, тогда как остальные вспомнили всего 55%».</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То, что мы сильно полагаемся на свою зрительную систему, имеет негативный опыт:</a:t>
            </a:r>
            <a:r>
              <a:rPr lang="ru-RU" sz="1200" kern="1200" baseline="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«Мы додумываем все, что не можем увидеть».</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картинке, представленной ниже, показано, какая часть головного мозга отвечает за обработку визуальной информации, и ее взаимодействие с другими областями мозга.</a:t>
            </a:r>
          </a:p>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Профессор социальной психологии </a:t>
            </a:r>
            <a:r>
              <a:rPr lang="ru-RU" sz="1200" kern="1200" dirty="0" err="1" smtClean="0">
                <a:solidFill>
                  <a:schemeClr val="tx1"/>
                </a:solidFill>
                <a:latin typeface="+mn-lt"/>
                <a:ea typeface="+mn-ea"/>
                <a:cs typeface="+mn-cs"/>
              </a:rPr>
              <a:t>Стэнфордского</a:t>
            </a:r>
            <a:r>
              <a:rPr lang="ru-RU" sz="1200" kern="1200" dirty="0" smtClean="0">
                <a:solidFill>
                  <a:schemeClr val="tx1"/>
                </a:solidFill>
                <a:latin typeface="+mn-lt"/>
                <a:ea typeface="+mn-ea"/>
                <a:cs typeface="+mn-cs"/>
              </a:rPr>
              <a:t> университета </a:t>
            </a:r>
            <a:r>
              <a:rPr lang="ru-RU" sz="1200" kern="1200" dirty="0" err="1" smtClean="0">
                <a:solidFill>
                  <a:schemeClr val="tx1"/>
                </a:solidFill>
                <a:latin typeface="+mn-lt"/>
                <a:ea typeface="+mn-ea"/>
                <a:cs typeface="+mn-cs"/>
              </a:rPr>
              <a:t>Эллиот</a:t>
            </a:r>
            <a:r>
              <a:rPr lang="ru-RU" sz="1200" kern="1200" dirty="0" smtClean="0">
                <a:solidFill>
                  <a:schemeClr val="tx1"/>
                </a:solidFill>
                <a:latin typeface="+mn-lt"/>
                <a:ea typeface="+mn-ea"/>
                <a:cs typeface="+mn-cs"/>
              </a:rPr>
              <a:t> Аронсон обосновал существование так называемого эффекта «полного провала», суть которого состоит в том, что допуская ошибки,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больше нравимся окружающим. </a:t>
            </a:r>
            <a:r>
              <a:rPr lang="ru-RU" sz="1200" i="1" kern="1200" dirty="0" err="1" smtClean="0">
                <a:solidFill>
                  <a:schemeClr val="tx1"/>
                </a:solidFill>
                <a:latin typeface="+mn-lt"/>
                <a:ea typeface="+mn-ea"/>
                <a:cs typeface="+mn-cs"/>
              </a:rPr>
              <a:t>Эллиот</a:t>
            </a:r>
            <a:r>
              <a:rPr lang="ru-RU" sz="1200" i="1" kern="1200" dirty="0" smtClean="0">
                <a:solidFill>
                  <a:schemeClr val="tx1"/>
                </a:solidFill>
                <a:latin typeface="+mn-lt"/>
                <a:ea typeface="+mn-ea"/>
                <a:cs typeface="+mn-cs"/>
              </a:rPr>
              <a:t> Аронсон провел замечательный эксперимент, подтверждающий его гипотезу.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3031C-9435-4514-9AC3-3B83B35D191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C:\Users\Лариса Аркадьевна\Desktop\С весной!.gif"/>
          <p:cNvPicPr>
            <a:picLocks noChangeAspect="1" noChangeArrowheads="1" noCrop="1"/>
          </p:cNvPicPr>
          <p:nvPr/>
        </p:nvPicPr>
        <p:blipFill>
          <a:blip r:embed="rId2"/>
          <a:srcRect/>
          <a:stretch>
            <a:fillRect/>
          </a:stretch>
        </p:blipFill>
        <p:spPr bwMode="auto">
          <a:xfrm>
            <a:off x="0" y="-107157"/>
            <a:ext cx="9286876" cy="696515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200" b="1" dirty="0" smtClean="0">
                <a:solidFill>
                  <a:srgbClr val="C00000"/>
                </a:solidFill>
                <a:latin typeface="Times New Roman" pitchFamily="18" charset="0"/>
                <a:cs typeface="Times New Roman" pitchFamily="18" charset="0"/>
              </a:rPr>
              <a:t>Эффект</a:t>
            </a:r>
            <a:r>
              <a:rPr lang="ru-RU" sz="3200" b="1" dirty="0" smtClean="0">
                <a:latin typeface="Times New Roman" pitchFamily="18" charset="0"/>
                <a:cs typeface="Times New Roman" pitchFamily="18" charset="0"/>
              </a:rPr>
              <a:t> «полного провала»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lstStyle/>
          <a:p>
            <a:pPr>
              <a:buNone/>
            </a:pPr>
            <a:r>
              <a:rPr lang="ru-RU" sz="2000" b="1" dirty="0" smtClean="0">
                <a:latin typeface="Times New Roman" pitchFamily="18" charset="0"/>
                <a:cs typeface="Times New Roman" pitchFamily="18" charset="0"/>
              </a:rPr>
              <a:t>Тот, кто никогда не ошибается, менее симпатичен окружающим, нежели тот, кто все-таки  делает  ошибки. </a:t>
            </a:r>
          </a:p>
          <a:p>
            <a:pPr>
              <a:buNone/>
            </a:pPr>
            <a:r>
              <a:rPr lang="ru-RU" sz="2000" b="1" dirty="0" smtClean="0">
                <a:solidFill>
                  <a:srgbClr val="C00000"/>
                </a:solidFill>
                <a:latin typeface="Times New Roman" pitchFamily="18" charset="0"/>
                <a:cs typeface="Times New Roman" pitchFamily="18" charset="0"/>
              </a:rPr>
              <a:t>Совершенство создает дистанцию </a:t>
            </a:r>
            <a:r>
              <a:rPr lang="ru-RU" sz="2000" b="1" dirty="0" smtClean="0">
                <a:latin typeface="Times New Roman" pitchFamily="18" charset="0"/>
                <a:cs typeface="Times New Roman" pitchFamily="18" charset="0"/>
              </a:rPr>
              <a:t>и невидимую ауру недосягаемости.  </a:t>
            </a: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643578"/>
            <a:ext cx="1214422" cy="1214422"/>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7</a:t>
            </a:r>
            <a:endParaRPr lang="ru-RU" sz="4000" b="1" dirty="0"/>
          </a:p>
        </p:txBody>
      </p:sp>
      <p:sp>
        <p:nvSpPr>
          <p:cNvPr id="6" name="Прямоугольник 5"/>
          <p:cNvSpPr/>
          <p:nvPr/>
        </p:nvSpPr>
        <p:spPr>
          <a:xfrm>
            <a:off x="1714480" y="4572008"/>
            <a:ext cx="7429520" cy="228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bg1"/>
                </a:solidFill>
                <a:latin typeface="Times New Roman" pitchFamily="18" charset="0"/>
                <a:cs typeface="Times New Roman" pitchFamily="18" charset="0"/>
              </a:rPr>
              <a:t>Группе участников было предложено прослушать две аудиозаписи, сделанные во время собеседований. На одной из них было слышно, как человек опрокидывает чашку кофе. Когда участников опросили, какому из претендентов они симпатизируют больше, все проголосовали за неуклюжего соискателя (ему сочувствовали).</a:t>
            </a:r>
          </a:p>
          <a:p>
            <a:pPr algn="ctr"/>
            <a:endParaRPr lang="ru-RU" dirty="0"/>
          </a:p>
        </p:txBody>
      </p:sp>
      <p:pic>
        <p:nvPicPr>
          <p:cNvPr id="26629" name="Picture 5" descr="Картинки по запросу человек проливает кофе на стол"/>
          <p:cNvPicPr>
            <a:picLocks noChangeAspect="1" noChangeArrowheads="1"/>
          </p:cNvPicPr>
          <p:nvPr/>
        </p:nvPicPr>
        <p:blipFill>
          <a:blip r:embed="rId4">
            <a:clrChange>
              <a:clrFrom>
                <a:srgbClr val="231D1D"/>
              </a:clrFrom>
              <a:clrTo>
                <a:srgbClr val="231D1D">
                  <a:alpha val="0"/>
                </a:srgbClr>
              </a:clrTo>
            </a:clrChange>
          </a:blip>
          <a:srcRect/>
          <a:stretch>
            <a:fillRect/>
          </a:stretch>
        </p:blipFill>
        <p:spPr bwMode="auto">
          <a:xfrm>
            <a:off x="6143636" y="2643182"/>
            <a:ext cx="2408651" cy="1876871"/>
          </a:xfrm>
          <a:prstGeom prst="rect">
            <a:avLst/>
          </a:prstGeom>
          <a:noFill/>
        </p:spPr>
      </p:pic>
      <p:pic>
        <p:nvPicPr>
          <p:cNvPr id="26633" name="Picture 9" descr="Картинки по запросу чашка с чаем"/>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14612" y="2786058"/>
            <a:ext cx="2714644" cy="16966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868346"/>
          </a:xfrm>
        </p:spPr>
        <p:txBody>
          <a:bodyPr>
            <a:normAutofit fontScale="90000"/>
          </a:bodyPr>
          <a:lstStyle/>
          <a:p>
            <a:pPr>
              <a:lnSpc>
                <a:spcPts val="3400"/>
              </a:lnSpc>
            </a:pP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Упражнения</a:t>
            </a:r>
            <a:r>
              <a:rPr lang="ru-RU" sz="3600" b="1" dirty="0" smtClean="0">
                <a:latin typeface="Times New Roman" pitchFamily="18" charset="0"/>
                <a:cs typeface="Times New Roman" pitchFamily="18" charset="0"/>
              </a:rPr>
              <a:t> — реорганизация                                  и воспитание силы воли</a:t>
            </a:r>
            <a:r>
              <a:rPr lang="ru-RU" dirty="0" smtClean="0"/>
              <a:t/>
            </a:r>
            <a:br>
              <a:rPr lang="ru-RU" dirty="0" smtClean="0"/>
            </a:br>
            <a:endParaRPr lang="ru-RU" dirty="0"/>
          </a:p>
        </p:txBody>
      </p:sp>
      <p:sp>
        <p:nvSpPr>
          <p:cNvPr id="3" name="Содержимое 2"/>
          <p:cNvSpPr>
            <a:spLocks noGrp="1"/>
          </p:cNvSpPr>
          <p:nvPr>
            <p:ph idx="1"/>
          </p:nvPr>
        </p:nvSpPr>
        <p:spPr>
          <a:xfrm>
            <a:off x="457200" y="1643050"/>
            <a:ext cx="8229600" cy="4483113"/>
          </a:xfrm>
        </p:spPr>
        <p:txBody>
          <a:bodyPr>
            <a:normAutofit/>
          </a:bodyPr>
          <a:lstStyle/>
          <a:p>
            <a:pPr>
              <a:buNone/>
            </a:pPr>
            <a:r>
              <a:rPr lang="ru-RU" sz="2400" b="1" dirty="0" smtClean="0">
                <a:latin typeface="Times New Roman" pitchFamily="18" charset="0"/>
                <a:cs typeface="Times New Roman" pitchFamily="18" charset="0"/>
              </a:rPr>
              <a:t>Регулярная </a:t>
            </a:r>
            <a:r>
              <a:rPr lang="ru-RU" sz="2400" b="1" dirty="0" smtClean="0">
                <a:solidFill>
                  <a:srgbClr val="C00000"/>
                </a:solidFill>
                <a:latin typeface="Times New Roman" pitchFamily="18" charset="0"/>
                <a:cs typeface="Times New Roman" pitchFamily="18" charset="0"/>
              </a:rPr>
              <a:t>физическая нагрузка </a:t>
            </a:r>
            <a:r>
              <a:rPr lang="ru-RU" sz="2400" b="1" dirty="0" smtClean="0">
                <a:latin typeface="Times New Roman" pitchFamily="18" charset="0"/>
                <a:cs typeface="Times New Roman" pitchFamily="18" charset="0"/>
              </a:rPr>
              <a:t>может стать причиной значительного улучшения когнитивных способностей человека. </a:t>
            </a:r>
            <a:endParaRPr lang="ru-RU" sz="2400" b="1" dirty="0">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715024"/>
            <a:ext cx="1142976" cy="1142976"/>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8</a:t>
            </a:r>
            <a:endParaRPr lang="ru-RU" sz="4000" b="1" dirty="0"/>
          </a:p>
        </p:txBody>
      </p:sp>
      <p:sp>
        <p:nvSpPr>
          <p:cNvPr id="6" name="Прямоугольник 5"/>
          <p:cNvSpPr/>
          <p:nvPr/>
        </p:nvSpPr>
        <p:spPr>
          <a:xfrm>
            <a:off x="2143108" y="5429264"/>
            <a:ext cx="7000892"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pitchFamily="18" charset="0"/>
                <a:cs typeface="Times New Roman" pitchFamily="18" charset="0"/>
              </a:rPr>
              <a:t>Между тренировками и умственной активностью существует точно такая же связь, как между тренировками и положительными эмоциями.</a:t>
            </a:r>
          </a:p>
          <a:p>
            <a:pPr algn="ctr"/>
            <a:endParaRPr lang="ru-RU" i="1" dirty="0"/>
          </a:p>
        </p:txBody>
      </p:sp>
      <p:pic>
        <p:nvPicPr>
          <p:cNvPr id="25602" name="Picture 2" descr="Похожее изображение"/>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14612" y="3286124"/>
            <a:ext cx="2714644" cy="1855007"/>
          </a:xfrm>
          <a:prstGeom prst="rect">
            <a:avLst/>
          </a:prstGeom>
          <a:noFill/>
        </p:spPr>
      </p:pic>
      <p:pic>
        <p:nvPicPr>
          <p:cNvPr id="25604" name="Picture 4" descr="Похожее изображение"/>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1277810" y="3214686"/>
            <a:ext cx="1870177" cy="1981701"/>
          </a:xfrm>
          <a:prstGeom prst="rect">
            <a:avLst/>
          </a:prstGeom>
          <a:noFill/>
        </p:spPr>
      </p:pic>
      <p:pic>
        <p:nvPicPr>
          <p:cNvPr id="25606" name="Picture 6" descr="Картинки по запросу человек моет пол"/>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14942" y="3000372"/>
            <a:ext cx="1500166" cy="2322671"/>
          </a:xfrm>
          <a:prstGeom prst="rect">
            <a:avLst/>
          </a:prstGeom>
          <a:noFill/>
        </p:spPr>
      </p:pic>
      <p:pic>
        <p:nvPicPr>
          <p:cNvPr id="25608" name="Picture 8" descr="Картинки по запросу человек едет на велосипеде"/>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6786578" y="3214686"/>
            <a:ext cx="2047866" cy="20478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nSpc>
                <a:spcPts val="3400"/>
              </a:lnSpc>
            </a:pPr>
            <a:r>
              <a:rPr lang="ru-RU" sz="3200" b="1" dirty="0" smtClean="0">
                <a:solidFill>
                  <a:srgbClr val="C00000"/>
                </a:solidFill>
                <a:latin typeface="Times New Roman" pitchFamily="18" charset="0"/>
                <a:cs typeface="Times New Roman" pitchFamily="18" charset="0"/>
              </a:rPr>
              <a:t>Новая информация</a:t>
            </a:r>
            <a:r>
              <a:rPr lang="ru-RU" sz="3200" b="1" dirty="0" smtClean="0">
                <a:latin typeface="Times New Roman" pitchFamily="18" charset="0"/>
                <a:cs typeface="Times New Roman" pitchFamily="18" charset="0"/>
              </a:rPr>
              <a:t>                                         замедляет ход времени</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000" b="1" dirty="0" smtClean="0">
                <a:latin typeface="Times New Roman" pitchFamily="18" charset="0"/>
                <a:cs typeface="Times New Roman" pitchFamily="18" charset="0"/>
              </a:rPr>
              <a:t>Поглощая огромное количество информации, поступающей от разных органов чувств, наш мозг структурирует данные таким образом, чтобы мы могли беспрепятственно воспользоваться ими в будущем. За восприятие времени отвечают практически все области нервной системы.</a:t>
            </a:r>
          </a:p>
          <a:p>
            <a:pPr>
              <a:buNone/>
            </a:pPr>
            <a:endParaRPr lang="ru-RU" sz="2000" b="1" dirty="0">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643586"/>
            <a:ext cx="1214414" cy="1214414"/>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9</a:t>
            </a:r>
            <a:endParaRPr lang="ru-RU" sz="4000" b="1" dirty="0"/>
          </a:p>
        </p:txBody>
      </p:sp>
      <p:sp>
        <p:nvSpPr>
          <p:cNvPr id="6" name="Прямоугольник 5"/>
          <p:cNvSpPr/>
          <p:nvPr/>
        </p:nvSpPr>
        <p:spPr>
          <a:xfrm>
            <a:off x="1428728" y="4786322"/>
            <a:ext cx="7715272" cy="207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pPr algn="ctr"/>
            <a:r>
              <a:rPr lang="ru-RU" b="1" i="1" dirty="0" smtClean="0">
                <a:latin typeface="Times New Roman" pitchFamily="18" charset="0"/>
                <a:cs typeface="Times New Roman" pitchFamily="18" charset="0"/>
              </a:rPr>
              <a:t>Когда человек получает много информации, мозгу необходимо определенное время на ее обработку, и чем дольше длится этот процесс, тем больше замедляется ход времени.</a:t>
            </a:r>
          </a:p>
          <a:p>
            <a:pPr algn="ctr"/>
            <a:r>
              <a:rPr lang="ru-RU" b="1" i="1" dirty="0" smtClean="0">
                <a:latin typeface="Times New Roman" pitchFamily="18" charset="0"/>
                <a:cs typeface="Times New Roman" pitchFamily="18" charset="0"/>
              </a:rPr>
              <a:t>Когда  мы работаем над знакомым материалом  - время пролетает практически незаметно, так как особых умственных усилий прикладывать не приходится.</a:t>
            </a: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p:txBody>
      </p:sp>
      <p:pic>
        <p:nvPicPr>
          <p:cNvPr id="24578" name="Picture 2" descr="Картинки по запросу восприятие времени мозгом"/>
          <p:cNvPicPr>
            <a:picLocks noChangeAspect="1" noChangeArrowheads="1"/>
          </p:cNvPicPr>
          <p:nvPr/>
        </p:nvPicPr>
        <p:blipFill>
          <a:blip r:embed="rId3"/>
          <a:srcRect/>
          <a:stretch>
            <a:fillRect/>
          </a:stretch>
        </p:blipFill>
        <p:spPr bwMode="auto">
          <a:xfrm>
            <a:off x="3929058" y="3286124"/>
            <a:ext cx="2363060" cy="1478818"/>
          </a:xfrm>
          <a:prstGeom prst="rect">
            <a:avLst/>
          </a:prstGeom>
          <a:noFill/>
        </p:spPr>
      </p:pic>
      <p:pic>
        <p:nvPicPr>
          <p:cNvPr id="24580" name="Picture 4" descr="Картинки по запросу восприятие времени мозгом"/>
          <p:cNvPicPr>
            <a:picLocks noChangeAspect="1" noChangeArrowheads="1"/>
          </p:cNvPicPr>
          <p:nvPr/>
        </p:nvPicPr>
        <p:blipFill>
          <a:blip r:embed="rId4"/>
          <a:srcRect/>
          <a:stretch>
            <a:fillRect/>
          </a:stretch>
        </p:blipFill>
        <p:spPr bwMode="auto">
          <a:xfrm>
            <a:off x="6357950" y="3286124"/>
            <a:ext cx="2214546" cy="14763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0"/>
            <a:endParaRPr lang="ru-RU" sz="2200" b="1" dirty="0" smtClean="0">
              <a:latin typeface="Times New Roman" pitchFamily="18" charset="0"/>
              <a:cs typeface="Times New Roman" pitchFamily="18" charset="0"/>
            </a:endParaRPr>
          </a:p>
          <a:p>
            <a:pPr lvl="0"/>
            <a:r>
              <a:rPr lang="ru-RU" sz="2200" b="1" dirty="0" smtClean="0">
                <a:solidFill>
                  <a:srgbClr val="C00000"/>
                </a:solidFill>
                <a:latin typeface="Times New Roman" pitchFamily="18" charset="0"/>
                <a:cs typeface="Times New Roman" pitchFamily="18" charset="0"/>
              </a:rPr>
              <a:t>внимание</a:t>
            </a:r>
            <a:r>
              <a:rPr lang="ru-RU" sz="2200" b="1" dirty="0" smtClean="0">
                <a:latin typeface="Times New Roman" pitchFamily="18" charset="0"/>
                <a:cs typeface="Times New Roman" pitchFamily="18" charset="0"/>
              </a:rPr>
              <a:t> занимает 80% всего объема сознания и памяти;</a:t>
            </a:r>
          </a:p>
          <a:p>
            <a:pPr lvl="0"/>
            <a:r>
              <a:rPr lang="ru-RU" sz="2200" b="1" dirty="0" smtClean="0">
                <a:solidFill>
                  <a:srgbClr val="C00000"/>
                </a:solidFill>
                <a:latin typeface="Times New Roman" pitchFamily="18" charset="0"/>
                <a:cs typeface="Times New Roman" pitchFamily="18" charset="0"/>
              </a:rPr>
              <a:t>высокая</a:t>
            </a:r>
            <a:r>
              <a:rPr lang="ru-RU" sz="2200" b="1" dirty="0" smtClean="0">
                <a:latin typeface="Times New Roman" pitchFamily="18" charset="0"/>
                <a:cs typeface="Times New Roman" pitchFamily="18" charset="0"/>
              </a:rPr>
              <a:t> концентрация внимания, как правило, помогает принять верное решение;</a:t>
            </a:r>
          </a:p>
          <a:p>
            <a:pPr lvl="0"/>
            <a:r>
              <a:rPr lang="ru-RU" sz="2200" b="1" dirty="0" smtClean="0">
                <a:solidFill>
                  <a:srgbClr val="C00000"/>
                </a:solidFill>
                <a:latin typeface="Times New Roman" pitchFamily="18" charset="0"/>
                <a:cs typeface="Times New Roman" pitchFamily="18" charset="0"/>
              </a:rPr>
              <a:t>внимание</a:t>
            </a:r>
            <a:r>
              <a:rPr lang="ru-RU" sz="2200" b="1" dirty="0" smtClean="0">
                <a:latin typeface="Times New Roman" pitchFamily="18" charset="0"/>
                <a:cs typeface="Times New Roman" pitchFamily="18" charset="0"/>
              </a:rPr>
              <a:t> концентрируется только в том случае, если мозг находится в состоянии безмолвия и ничем другим не занят;</a:t>
            </a:r>
          </a:p>
          <a:p>
            <a:pPr lvl="0"/>
            <a:r>
              <a:rPr lang="ru-RU" sz="2200" b="1" dirty="0" smtClean="0">
                <a:solidFill>
                  <a:srgbClr val="C00000"/>
                </a:solidFill>
                <a:latin typeface="Times New Roman" pitchFamily="18" charset="0"/>
                <a:cs typeface="Times New Roman" pitchFamily="18" charset="0"/>
              </a:rPr>
              <a:t>чем меньше </a:t>
            </a:r>
            <a:r>
              <a:rPr lang="ru-RU" sz="2200" b="1" dirty="0" smtClean="0">
                <a:latin typeface="Times New Roman" pitchFamily="18" charset="0"/>
                <a:cs typeface="Times New Roman" pitchFamily="18" charset="0"/>
              </a:rPr>
              <a:t>дел мы делаем одновременно, тем лучшего результата мы можем достичь;</a:t>
            </a:r>
          </a:p>
          <a:p>
            <a:pPr lvl="0"/>
            <a:r>
              <a:rPr lang="ru-RU" sz="2200" b="1" dirty="0" smtClean="0">
                <a:solidFill>
                  <a:srgbClr val="C00000"/>
                </a:solidFill>
                <a:latin typeface="Times New Roman" pitchFamily="18" charset="0"/>
                <a:cs typeface="Times New Roman" pitchFamily="18" charset="0"/>
              </a:rPr>
              <a:t>обладая</a:t>
            </a:r>
            <a:r>
              <a:rPr lang="ru-RU" sz="2200" b="1" dirty="0" smtClean="0">
                <a:latin typeface="Times New Roman" pitchFamily="18" charset="0"/>
                <a:cs typeface="Times New Roman" pitchFamily="18" charset="0"/>
              </a:rPr>
              <a:t> умением сосредотачивать внимание и концентрироваться, можно всегда найти выход из безвыходной ситуации.</a:t>
            </a:r>
          </a:p>
          <a:p>
            <a:endParaRPr lang="ru-RU" dirty="0"/>
          </a:p>
        </p:txBody>
      </p:sp>
      <p:pic>
        <p:nvPicPr>
          <p:cNvPr id="53250" name="Picture 2" descr="Картинки по запросу внимание"/>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7620" y="214290"/>
            <a:ext cx="2346287" cy="17817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800" b="1" dirty="0" smtClean="0">
                <a:latin typeface="Times New Roman" pitchFamily="18" charset="0"/>
                <a:cs typeface="Times New Roman" pitchFamily="18" charset="0"/>
              </a:rPr>
              <a:t>Цикличность </a:t>
            </a:r>
            <a:r>
              <a:rPr lang="ru-RU" sz="2800" b="1" dirty="0" smtClean="0">
                <a:solidFill>
                  <a:srgbClr val="C00000"/>
                </a:solidFill>
                <a:latin typeface="Times New Roman" pitchFamily="18" charset="0"/>
                <a:cs typeface="Times New Roman" pitchFamily="18" charset="0"/>
              </a:rPr>
              <a:t>работоспособности</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357486" y="2000240"/>
            <a:ext cx="8229600" cy="4525963"/>
          </a:xfrm>
        </p:spPr>
        <p:txBody>
          <a:bodyPr/>
          <a:lstStyle/>
          <a:p>
            <a:pPr>
              <a:buNone/>
            </a:pPr>
            <a:r>
              <a:rPr lang="ru-RU" dirty="0" smtClean="0"/>
              <a:t> </a:t>
            </a:r>
            <a:br>
              <a:rPr lang="ru-RU" dirty="0" smtClean="0"/>
            </a:br>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00710"/>
            <a:ext cx="1357290" cy="1357290"/>
          </a:xfrm>
          <a:prstGeom prst="rect">
            <a:avLst/>
          </a:prstGeom>
          <a:noFill/>
          <a:ln w="9525">
            <a:noFill/>
            <a:miter lim="800000"/>
            <a:headEnd/>
            <a:tailEnd/>
          </a:ln>
        </p:spPr>
      </p:pic>
      <p:sp>
        <p:nvSpPr>
          <p:cNvPr id="6" name="Стрелка вправо 5"/>
          <p:cNvSpPr/>
          <p:nvPr/>
        </p:nvSpPr>
        <p:spPr>
          <a:xfrm rot="14869632">
            <a:off x="5378773" y="2626006"/>
            <a:ext cx="1483051" cy="42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62" name="Picture 2" descr="Картинки по запросу циферблат часов рисунок"/>
          <p:cNvPicPr>
            <a:picLocks noChangeAspect="1" noChangeArrowheads="1"/>
          </p:cNvPicPr>
          <p:nvPr/>
        </p:nvPicPr>
        <p:blipFill>
          <a:blip r:embed="rId4" cstate="print"/>
          <a:srcRect/>
          <a:stretch>
            <a:fillRect/>
          </a:stretch>
        </p:blipFill>
        <p:spPr bwMode="auto">
          <a:xfrm>
            <a:off x="5715008" y="3071810"/>
            <a:ext cx="3428992" cy="3428992"/>
          </a:xfrm>
          <a:prstGeom prst="rect">
            <a:avLst/>
          </a:prstGeom>
          <a:noFill/>
        </p:spPr>
      </p:pic>
      <p:sp>
        <p:nvSpPr>
          <p:cNvPr id="9" name="Прямоугольник 8"/>
          <p:cNvSpPr/>
          <p:nvPr/>
        </p:nvSpPr>
        <p:spPr>
          <a:xfrm>
            <a:off x="1643042" y="1714488"/>
            <a:ext cx="2071702"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20-30 мин</a:t>
            </a:r>
            <a:endParaRPr lang="ru-RU" sz="2400" b="1" dirty="0">
              <a:solidFill>
                <a:srgbClr val="C00000"/>
              </a:solidFill>
              <a:latin typeface="Times New Roman" pitchFamily="18" charset="0"/>
              <a:cs typeface="Times New Roman" pitchFamily="18" charset="0"/>
            </a:endParaRPr>
          </a:p>
        </p:txBody>
      </p:sp>
      <p:sp>
        <p:nvSpPr>
          <p:cNvPr id="11" name="Стрелка вправо 10"/>
          <p:cNvSpPr/>
          <p:nvPr/>
        </p:nvSpPr>
        <p:spPr>
          <a:xfrm rot="12958512">
            <a:off x="3435777" y="3049239"/>
            <a:ext cx="2736628" cy="42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500562" y="1500174"/>
            <a:ext cx="2071702"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10-15 мин</a:t>
            </a:r>
            <a:endParaRPr lang="ru-RU" sz="2400" b="1" dirty="0">
              <a:solidFill>
                <a:srgbClr val="C00000"/>
              </a:solidFill>
              <a:latin typeface="Times New Roman" pitchFamily="18" charset="0"/>
              <a:cs typeface="Times New Roman" pitchFamily="18" charset="0"/>
            </a:endParaRPr>
          </a:p>
        </p:txBody>
      </p:sp>
      <p:sp>
        <p:nvSpPr>
          <p:cNvPr id="14" name="Стрелка вправо 13"/>
          <p:cNvSpPr/>
          <p:nvPr/>
        </p:nvSpPr>
        <p:spPr>
          <a:xfrm rot="12131165">
            <a:off x="3791502" y="4009891"/>
            <a:ext cx="2024906" cy="42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785918" y="3429000"/>
            <a:ext cx="200026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Истощение</a:t>
            </a:r>
            <a:endParaRPr lang="ru-RU" sz="2400"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3286116" y="5643578"/>
            <a:ext cx="200026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Истощение</a:t>
            </a:r>
            <a:endParaRPr lang="ru-RU" sz="2400"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2428860" y="4786322"/>
            <a:ext cx="200026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Истощение</a:t>
            </a:r>
            <a:endParaRPr lang="ru-RU" sz="2400" b="1" dirty="0">
              <a:solidFill>
                <a:srgbClr val="C00000"/>
              </a:solidFill>
              <a:latin typeface="Times New Roman" pitchFamily="18" charset="0"/>
              <a:cs typeface="Times New Roman" pitchFamily="18" charset="0"/>
            </a:endParaRPr>
          </a:p>
        </p:txBody>
      </p:sp>
      <p:sp>
        <p:nvSpPr>
          <p:cNvPr id="18" name="Стрелка вправо 17"/>
          <p:cNvSpPr/>
          <p:nvPr/>
        </p:nvSpPr>
        <p:spPr>
          <a:xfrm rot="11042181">
            <a:off x="4585414" y="4972669"/>
            <a:ext cx="1250122" cy="42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10800000">
            <a:off x="5357818" y="5643578"/>
            <a:ext cx="655688" cy="42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rot="17719564">
            <a:off x="5289955" y="3986534"/>
            <a:ext cx="3799829" cy="130701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itchFamily="18" charset="0"/>
                <a:cs typeface="Times New Roman" pitchFamily="18" charset="0"/>
              </a:rPr>
              <a:t>Перерыв</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703282"/>
          </a:xfrm>
        </p:spPr>
        <p:txBody>
          <a:bodyPr>
            <a:normAutofit/>
          </a:bodyPr>
          <a:lstStyle/>
          <a:p>
            <a:r>
              <a:rPr lang="ru-RU" sz="2800" b="1" dirty="0" smtClean="0">
                <a:latin typeface="Times New Roman" pitchFamily="18" charset="0"/>
                <a:cs typeface="Times New Roman" pitchFamily="18" charset="0"/>
              </a:rPr>
              <a:t>Умению </a:t>
            </a:r>
            <a:r>
              <a:rPr lang="ru-RU" sz="2800" b="1" dirty="0" smtClean="0">
                <a:solidFill>
                  <a:srgbClr val="C00000"/>
                </a:solidFill>
                <a:latin typeface="Times New Roman" pitchFamily="18" charset="0"/>
                <a:cs typeface="Times New Roman" pitchFamily="18" charset="0"/>
              </a:rPr>
              <a:t>концентрироваться </a:t>
            </a:r>
            <a:r>
              <a:rPr lang="ru-RU" sz="2800" b="1" dirty="0" smtClean="0">
                <a:latin typeface="Times New Roman" pitchFamily="18" charset="0"/>
                <a:cs typeface="Times New Roman" pitchFamily="18" charset="0"/>
              </a:rPr>
              <a:t>мешают</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6072206"/>
            <a:ext cx="785794" cy="785794"/>
          </a:xfrm>
          <a:prstGeom prst="rect">
            <a:avLst/>
          </a:prstGeom>
          <a:noFill/>
          <a:ln w="9525">
            <a:noFill/>
            <a:miter lim="800000"/>
            <a:headEnd/>
            <a:tailEnd/>
          </a:ln>
        </p:spPr>
      </p:pic>
      <p:sp>
        <p:nvSpPr>
          <p:cNvPr id="5" name="Прямоугольник 4"/>
          <p:cNvSpPr/>
          <p:nvPr/>
        </p:nvSpPr>
        <p:spPr>
          <a:xfrm>
            <a:off x="571472" y="928670"/>
            <a:ext cx="4000528" cy="44291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latin typeface="Times New Roman" pitchFamily="18" charset="0"/>
              <a:cs typeface="Times New Roman" pitchFamily="18" charset="0"/>
            </a:endParaRPr>
          </a:p>
          <a:p>
            <a:pPr algn="ctr"/>
            <a:endParaRPr lang="ru-RU" b="1" dirty="0" smtClean="0">
              <a:solidFill>
                <a:srgbClr val="C00000"/>
              </a:solidFill>
              <a:latin typeface="Times New Roman" pitchFamily="18" charset="0"/>
              <a:cs typeface="Times New Roman" pitchFamily="18" charset="0"/>
            </a:endParaRPr>
          </a:p>
          <a:p>
            <a:pPr algn="ctr"/>
            <a:endParaRPr lang="ru-RU" b="1" dirty="0" smtClean="0">
              <a:solidFill>
                <a:srgbClr val="C00000"/>
              </a:solidFill>
              <a:latin typeface="Times New Roman" pitchFamily="18" charset="0"/>
              <a:cs typeface="Times New Roman" pitchFamily="18" charset="0"/>
            </a:endParaRPr>
          </a:p>
          <a:p>
            <a:pPr marL="342900" indent="-342900">
              <a:buAutoNum type="arabicPeriod"/>
            </a:pPr>
            <a:r>
              <a:rPr lang="ru-RU" b="1" dirty="0" smtClean="0">
                <a:solidFill>
                  <a:schemeClr val="tx1"/>
                </a:solidFill>
                <a:latin typeface="Times New Roman" pitchFamily="18" charset="0"/>
                <a:cs typeface="Times New Roman" pitchFamily="18" charset="0"/>
              </a:rPr>
              <a:t>Проблемы, связанные со здоровьем</a:t>
            </a:r>
          </a:p>
          <a:p>
            <a:pPr marL="342900" indent="-342900">
              <a:buAutoNum type="arabicPeriod"/>
            </a:pPr>
            <a:r>
              <a:rPr lang="ru-RU" b="1" dirty="0" smtClean="0">
                <a:solidFill>
                  <a:schemeClr val="tx1"/>
                </a:solidFill>
                <a:latin typeface="Times New Roman" pitchFamily="18" charset="0"/>
                <a:cs typeface="Times New Roman" pitchFamily="18" charset="0"/>
              </a:rPr>
              <a:t>Недостаток сна</a:t>
            </a:r>
          </a:p>
          <a:p>
            <a:pPr marL="342900" indent="-342900">
              <a:buAutoNum type="arabicPeriod"/>
            </a:pPr>
            <a:r>
              <a:rPr lang="ru-RU" b="1" dirty="0" smtClean="0">
                <a:solidFill>
                  <a:schemeClr val="tx1"/>
                </a:solidFill>
                <a:latin typeface="Times New Roman" pitchFamily="18" charset="0"/>
                <a:cs typeface="Times New Roman" pitchFamily="18" charset="0"/>
              </a:rPr>
              <a:t>Голод</a:t>
            </a:r>
          </a:p>
          <a:p>
            <a:pPr marL="342900" indent="-342900">
              <a:buAutoNum type="arabicPeriod"/>
            </a:pPr>
            <a:r>
              <a:rPr lang="ru-RU" b="1" dirty="0" smtClean="0">
                <a:solidFill>
                  <a:schemeClr val="tx1"/>
                </a:solidFill>
                <a:latin typeface="Times New Roman" pitchFamily="18" charset="0"/>
                <a:cs typeface="Times New Roman" pitchFamily="18" charset="0"/>
              </a:rPr>
              <a:t>Алкоголь</a:t>
            </a:r>
          </a:p>
          <a:p>
            <a:pPr marL="342900" indent="-342900">
              <a:buAutoNum type="arabicPeriod"/>
            </a:pPr>
            <a:r>
              <a:rPr lang="ru-RU" b="1" dirty="0" smtClean="0">
                <a:solidFill>
                  <a:schemeClr val="tx1"/>
                </a:solidFill>
                <a:latin typeface="Times New Roman" pitchFamily="18" charset="0"/>
                <a:cs typeface="Times New Roman" pitchFamily="18" charset="0"/>
              </a:rPr>
              <a:t>Медикаменты</a:t>
            </a:r>
          </a:p>
          <a:p>
            <a:pPr marL="342900" indent="-342900">
              <a:buAutoNum type="arabicPeriod"/>
            </a:pPr>
            <a:r>
              <a:rPr lang="ru-RU" b="1" dirty="0" smtClean="0">
                <a:solidFill>
                  <a:schemeClr val="tx1"/>
                </a:solidFill>
                <a:latin typeface="Times New Roman" pitchFamily="18" charset="0"/>
                <a:cs typeface="Times New Roman" pitchFamily="18" charset="0"/>
              </a:rPr>
              <a:t>Отсутствие интереса</a:t>
            </a:r>
          </a:p>
          <a:p>
            <a:pPr marL="342900" indent="-342900">
              <a:buAutoNum type="arabicPeriod"/>
            </a:pPr>
            <a:r>
              <a:rPr lang="ru-RU" b="1" dirty="0" smtClean="0">
                <a:solidFill>
                  <a:schemeClr val="tx1"/>
                </a:solidFill>
                <a:latin typeface="Times New Roman" pitchFamily="18" charset="0"/>
                <a:cs typeface="Times New Roman" pitchFamily="18" charset="0"/>
              </a:rPr>
              <a:t>Отсутствие мотивации</a:t>
            </a:r>
          </a:p>
          <a:p>
            <a:pPr marL="342900" indent="-342900">
              <a:buAutoNum type="arabicPeriod"/>
            </a:pPr>
            <a:r>
              <a:rPr lang="ru-RU" b="1" dirty="0" smtClean="0">
                <a:solidFill>
                  <a:schemeClr val="tx1"/>
                </a:solidFill>
                <a:latin typeface="Times New Roman" pitchFamily="18" charset="0"/>
                <a:cs typeface="Times New Roman" pitchFamily="18" charset="0"/>
              </a:rPr>
              <a:t>Переутомление</a:t>
            </a:r>
          </a:p>
          <a:p>
            <a:pPr marL="342900" indent="-342900">
              <a:buAutoNum type="arabicPeriod"/>
            </a:pPr>
            <a:r>
              <a:rPr lang="ru-RU" b="1" dirty="0" smtClean="0">
                <a:solidFill>
                  <a:schemeClr val="tx1"/>
                </a:solidFill>
                <a:latin typeface="Times New Roman" pitchFamily="18" charset="0"/>
                <a:cs typeface="Times New Roman" pitchFamily="18" charset="0"/>
              </a:rPr>
              <a:t>Завышенные требования</a:t>
            </a:r>
          </a:p>
          <a:p>
            <a:pPr marL="342900" indent="-342900">
              <a:buAutoNum type="arabicPeriod"/>
            </a:pPr>
            <a:r>
              <a:rPr lang="ru-RU" b="1" dirty="0" smtClean="0">
                <a:solidFill>
                  <a:schemeClr val="tx1"/>
                </a:solidFill>
                <a:latin typeface="Times New Roman" pitchFamily="18" charset="0"/>
                <a:cs typeface="Times New Roman" pitchFamily="18" charset="0"/>
              </a:rPr>
              <a:t>Отсутствие «путеводной звезды»</a:t>
            </a:r>
          </a:p>
          <a:p>
            <a:pPr marL="342900" indent="-342900">
              <a:buAutoNum type="arabicPeriod"/>
            </a:pPr>
            <a:r>
              <a:rPr lang="ru-RU" b="1" dirty="0" smtClean="0">
                <a:solidFill>
                  <a:schemeClr val="tx1"/>
                </a:solidFill>
                <a:latin typeface="Times New Roman" pitchFamily="18" charset="0"/>
                <a:cs typeface="Times New Roman" pitchFamily="18" charset="0"/>
              </a:rPr>
              <a:t>Беспорядок вокруг</a:t>
            </a:r>
          </a:p>
          <a:p>
            <a:pPr marL="342900" indent="-342900">
              <a:buAutoNum type="arabicPeriod"/>
            </a:pPr>
            <a:r>
              <a:rPr lang="ru-RU" b="1" dirty="0" smtClean="0">
                <a:solidFill>
                  <a:schemeClr val="tx1"/>
                </a:solidFill>
                <a:latin typeface="Times New Roman" pitchFamily="18" charset="0"/>
                <a:cs typeface="Times New Roman" pitchFamily="18" charset="0"/>
              </a:rPr>
              <a:t>Отсутствие самодисциплины</a:t>
            </a:r>
          </a:p>
          <a:p>
            <a:pPr marL="342900" indent="-342900">
              <a:buAutoNum type="arabicPeriod"/>
            </a:pPr>
            <a:endParaRPr lang="ru-RU" b="1" dirty="0" smtClean="0">
              <a:solidFill>
                <a:schemeClr val="tx1"/>
              </a:solidFill>
              <a:latin typeface="Times New Roman" pitchFamily="18" charset="0"/>
              <a:cs typeface="Times New Roman" pitchFamily="18" charset="0"/>
            </a:endParaRPr>
          </a:p>
          <a:p>
            <a:pPr marL="342900" indent="-342900"/>
            <a:endParaRPr lang="ru-RU" b="1" dirty="0" smtClean="0">
              <a:solidFill>
                <a:schemeClr val="tx1"/>
              </a:solidFill>
              <a:latin typeface="Times New Roman" pitchFamily="18" charset="0"/>
              <a:cs typeface="Times New Roman" pitchFamily="18" charset="0"/>
            </a:endParaRPr>
          </a:p>
          <a:p>
            <a:pPr algn="ctr"/>
            <a:endParaRPr lang="ru-RU" b="1" dirty="0">
              <a:solidFill>
                <a:srgbClr val="C00000"/>
              </a:solidFill>
              <a:latin typeface="Times New Roman" pitchFamily="18" charset="0"/>
              <a:cs typeface="Times New Roman" pitchFamily="18" charset="0"/>
            </a:endParaRPr>
          </a:p>
        </p:txBody>
      </p:sp>
      <p:sp>
        <p:nvSpPr>
          <p:cNvPr id="8" name="Прямоугольник 7"/>
          <p:cNvSpPr/>
          <p:nvPr/>
        </p:nvSpPr>
        <p:spPr>
          <a:xfrm>
            <a:off x="4643438" y="928670"/>
            <a:ext cx="4071966" cy="44291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13"/>
            </a:pPr>
            <a:r>
              <a:rPr lang="ru-RU" b="1" dirty="0" smtClean="0">
                <a:solidFill>
                  <a:schemeClr val="tx1"/>
                </a:solidFill>
                <a:latin typeface="Times New Roman" pitchFamily="18" charset="0"/>
                <a:cs typeface="Times New Roman" pitchFamily="18" charset="0"/>
              </a:rPr>
              <a:t>Негативный настрой</a:t>
            </a:r>
          </a:p>
          <a:p>
            <a:pPr marL="342900" indent="-342900">
              <a:buAutoNum type="arabicPeriod" startAt="13"/>
            </a:pPr>
            <a:r>
              <a:rPr lang="ru-RU" b="1" dirty="0" smtClean="0">
                <a:solidFill>
                  <a:schemeClr val="tx1"/>
                </a:solidFill>
                <a:latin typeface="Times New Roman" pitchFamily="18" charset="0"/>
                <a:cs typeface="Times New Roman" pitchFamily="18" charset="0"/>
              </a:rPr>
              <a:t>Способность отвлекаться по любой причине</a:t>
            </a:r>
          </a:p>
          <a:p>
            <a:pPr marL="342900" indent="-342900">
              <a:buAutoNum type="arabicPeriod" startAt="13"/>
            </a:pPr>
            <a:r>
              <a:rPr lang="ru-RU" b="1" dirty="0" smtClean="0">
                <a:solidFill>
                  <a:schemeClr val="tx1"/>
                </a:solidFill>
                <a:latin typeface="Times New Roman" pitchFamily="18" charset="0"/>
                <a:cs typeface="Times New Roman" pitchFamily="18" charset="0"/>
              </a:rPr>
              <a:t>Посторонние звуки</a:t>
            </a:r>
          </a:p>
          <a:p>
            <a:pPr marL="342900" indent="-342900">
              <a:buAutoNum type="arabicPeriod" startAt="13"/>
            </a:pPr>
            <a:r>
              <a:rPr lang="ru-RU" b="1" dirty="0" smtClean="0">
                <a:solidFill>
                  <a:schemeClr val="tx1"/>
                </a:solidFill>
                <a:latin typeface="Times New Roman" pitchFamily="18" charset="0"/>
                <a:cs typeface="Times New Roman" pitchFamily="18" charset="0"/>
              </a:rPr>
              <a:t>Температурный дискомфорт</a:t>
            </a:r>
          </a:p>
          <a:p>
            <a:pPr marL="342900" indent="-342900">
              <a:buAutoNum type="arabicPeriod" startAt="13"/>
            </a:pPr>
            <a:r>
              <a:rPr lang="ru-RU" b="1" dirty="0" smtClean="0">
                <a:solidFill>
                  <a:schemeClr val="tx1"/>
                </a:solidFill>
                <a:latin typeface="Times New Roman" pitchFamily="18" charset="0"/>
                <a:cs typeface="Times New Roman" pitchFamily="18" charset="0"/>
              </a:rPr>
              <a:t>Плохо работающая техника</a:t>
            </a:r>
          </a:p>
          <a:p>
            <a:pPr marL="342900" indent="-342900">
              <a:buAutoNum type="arabicPeriod" startAt="13"/>
            </a:pPr>
            <a:endParaRPr lang="ru-RU" b="1" dirty="0" smtClean="0">
              <a:solidFill>
                <a:schemeClr val="tx1"/>
              </a:solidFill>
              <a:latin typeface="Times New Roman" pitchFamily="18" charset="0"/>
              <a:cs typeface="Times New Roman" pitchFamily="18" charset="0"/>
            </a:endParaRPr>
          </a:p>
          <a:p>
            <a:pPr marL="342900" indent="-342900">
              <a:buAutoNum type="arabicPeriod" startAt="13"/>
            </a:pPr>
            <a:endParaRPr lang="ru-RU" b="1" dirty="0" smtClean="0">
              <a:solidFill>
                <a:schemeClr val="tx1"/>
              </a:solidFill>
              <a:latin typeface="Times New Roman" pitchFamily="18" charset="0"/>
              <a:cs typeface="Times New Roman" pitchFamily="18" charset="0"/>
            </a:endParaRPr>
          </a:p>
          <a:p>
            <a:pPr marL="342900" indent="-342900">
              <a:buAutoNum type="arabicPeriod" startAt="13"/>
            </a:pPr>
            <a:endParaRPr lang="ru-RU" b="1" dirty="0" smtClean="0">
              <a:solidFill>
                <a:schemeClr val="tx1"/>
              </a:solidFill>
              <a:latin typeface="Times New Roman" pitchFamily="18" charset="0"/>
              <a:cs typeface="Times New Roman" pitchFamily="18" charset="0"/>
            </a:endParaRPr>
          </a:p>
          <a:p>
            <a:pPr marL="342900" indent="-342900">
              <a:buAutoNum type="arabicPeriod" startAt="13"/>
            </a:pPr>
            <a:endParaRPr lang="ru-RU" b="1" dirty="0" smtClean="0">
              <a:solidFill>
                <a:schemeClr val="tx1"/>
              </a:solidFill>
              <a:latin typeface="Times New Roman" pitchFamily="18" charset="0"/>
              <a:cs typeface="Times New Roman" pitchFamily="18" charset="0"/>
            </a:endParaRPr>
          </a:p>
          <a:p>
            <a:pPr marL="342900" indent="-342900"/>
            <a:endParaRPr lang="ru-RU" b="1" dirty="0" smtClean="0">
              <a:solidFill>
                <a:schemeClr val="tx1"/>
              </a:solidFill>
              <a:latin typeface="Times New Roman" pitchFamily="18" charset="0"/>
              <a:cs typeface="Times New Roman" pitchFamily="18" charset="0"/>
            </a:endParaRPr>
          </a:p>
          <a:p>
            <a:pPr marL="342900" indent="-342900"/>
            <a:endParaRPr lang="ru-RU" b="1" dirty="0" smtClean="0">
              <a:solidFill>
                <a:schemeClr val="tx1"/>
              </a:solidFill>
              <a:latin typeface="Times New Roman" pitchFamily="18" charset="0"/>
              <a:cs typeface="Times New Roman" pitchFamily="18" charset="0"/>
            </a:endParaRPr>
          </a:p>
          <a:p>
            <a:pPr algn="ctr"/>
            <a:endParaRPr lang="ru-RU"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857224" y="5429264"/>
            <a:ext cx="8072494" cy="128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Концентрироваться – значит уметь сосредотачивать свое внимание  на вещах даже в тех случаях, когда они нам не интересны.</a:t>
            </a:r>
            <a:endParaRPr lang="ru-RU" sz="2000" b="1" dirty="0">
              <a:latin typeface="Times New Roman" pitchFamily="18" charset="0"/>
              <a:cs typeface="Times New Roman" pitchFamily="18" charset="0"/>
            </a:endParaRPr>
          </a:p>
        </p:txBody>
      </p:sp>
      <p:pic>
        <p:nvPicPr>
          <p:cNvPr id="23554" name="Picture 2" descr="Картинки по запросу мешают сконцентрироваться"/>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72066" y="3214686"/>
            <a:ext cx="3143250" cy="20955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Обеспечиваем удобное </a:t>
            </a:r>
            <a:r>
              <a:rPr lang="ru-RU" sz="2800" b="1" dirty="0" smtClean="0">
                <a:solidFill>
                  <a:srgbClr val="C00000"/>
                </a:solidFill>
                <a:latin typeface="Times New Roman" pitchFamily="18" charset="0"/>
                <a:cs typeface="Times New Roman" pitchFamily="18" charset="0"/>
              </a:rPr>
              <a:t>рабочее место</a:t>
            </a:r>
            <a:br>
              <a:rPr lang="ru-RU" sz="2800" b="1" dirty="0" smtClean="0">
                <a:solidFill>
                  <a:srgbClr val="C00000"/>
                </a:solidFill>
                <a:latin typeface="Times New Roman" pitchFamily="18" charset="0"/>
                <a:cs typeface="Times New Roman" pitchFamily="18" charset="0"/>
              </a:rPr>
            </a:br>
            <a:endParaRPr lang="ru-RU" sz="2800" b="1" dirty="0">
              <a:solidFill>
                <a:srgbClr val="C00000"/>
              </a:solidFill>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a:srcRect/>
          <a:stretch>
            <a:fillRect/>
          </a:stretch>
        </p:blipFill>
        <p:spPr>
          <a:xfrm>
            <a:off x="1643042" y="1285860"/>
            <a:ext cx="5688281" cy="3550722"/>
          </a:xfrm>
          <a:noFill/>
          <a:ln>
            <a:solidFill>
              <a:schemeClr val="tx1"/>
            </a:solidFill>
          </a:ln>
        </p:spPr>
      </p:pic>
      <p:sp>
        <p:nvSpPr>
          <p:cNvPr id="5" name="Прямоугольник 4"/>
          <p:cNvSpPr/>
          <p:nvPr/>
        </p:nvSpPr>
        <p:spPr>
          <a:xfrm>
            <a:off x="1714480" y="4929198"/>
            <a:ext cx="5500726" cy="7143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Система «все под рукой»</a:t>
            </a:r>
            <a:endParaRPr lang="ru-RU" sz="2000" b="1" dirty="0">
              <a:solidFill>
                <a:schemeClr val="tx1"/>
              </a:solidFill>
              <a:latin typeface="Times New Roman" pitchFamily="18" charset="0"/>
              <a:cs typeface="Times New Roman" pitchFamily="18" charset="0"/>
            </a:endParaRPr>
          </a:p>
        </p:txBody>
      </p:sp>
      <p:pic>
        <p:nvPicPr>
          <p:cNvPr id="6"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643578"/>
            <a:ext cx="1071537" cy="1071537"/>
          </a:xfrm>
          <a:prstGeom prst="rect">
            <a:avLst/>
          </a:prstGeom>
          <a:noFill/>
          <a:ln w="9525">
            <a:noFill/>
            <a:miter lim="800000"/>
            <a:headEnd/>
            <a:tailEnd/>
          </a:ln>
        </p:spPr>
      </p:pic>
      <p:sp>
        <p:nvSpPr>
          <p:cNvPr id="9" name="Прямоугольник 8"/>
          <p:cNvSpPr/>
          <p:nvPr/>
        </p:nvSpPr>
        <p:spPr>
          <a:xfrm>
            <a:off x="0" y="0"/>
            <a:ext cx="714380" cy="5714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1</a:t>
            </a:r>
            <a:endParaRPr lang="ru-RU"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500034" y="5286388"/>
            <a:ext cx="8183562" cy="1241411"/>
          </a:xfrm>
          <a:noFill/>
        </p:spPr>
        <p:txBody>
          <a:bodyPr wrap="square" lIns="91440" tIns="45720" rIns="91440" bIns="45720" numCol="1" anchorCtr="0" compatLnSpc="1">
            <a:prstTxWarp prst="textNoShape">
              <a:avLst/>
            </a:prstTxWarp>
            <a:normAutofit fontScale="90000"/>
          </a:bodyPr>
          <a:lstStyle/>
          <a:p>
            <a:r>
              <a:rPr lang="ru-RU" sz="2800" dirty="0" smtClean="0">
                <a:solidFill>
                  <a:schemeClr val="tx1"/>
                </a:solidFill>
                <a:effectLst/>
                <a:latin typeface="Arial" pitchFamily="34" charset="0"/>
              </a:rPr>
              <a:t/>
            </a:r>
            <a:br>
              <a:rPr lang="ru-RU" sz="2800" dirty="0" smtClean="0">
                <a:solidFill>
                  <a:schemeClr val="tx1"/>
                </a:solidFill>
                <a:effectLst/>
                <a:latin typeface="Arial" pitchFamily="34" charset="0"/>
              </a:rPr>
            </a:br>
            <a:r>
              <a:rPr lang="ru-RU" sz="2800" b="1" dirty="0" smtClean="0">
                <a:solidFill>
                  <a:srgbClr val="C00000"/>
                </a:solidFill>
                <a:effectLst/>
                <a:latin typeface="Times New Roman" pitchFamily="18" charset="0"/>
                <a:cs typeface="Times New Roman" pitchFamily="18" charset="0"/>
              </a:rPr>
              <a:t>1 час работаем – 10 минут отдыхаем!</a:t>
            </a:r>
            <a:br>
              <a:rPr lang="ru-RU" sz="2800" b="1" dirty="0" smtClean="0">
                <a:solidFill>
                  <a:srgbClr val="C00000"/>
                </a:solidFill>
                <a:effectLst/>
                <a:latin typeface="Times New Roman" pitchFamily="18" charset="0"/>
                <a:cs typeface="Times New Roman" pitchFamily="18" charset="0"/>
              </a:rPr>
            </a:br>
            <a:r>
              <a:rPr lang="ru-RU" sz="2800" b="1" dirty="0" smtClean="0">
                <a:effectLst/>
                <a:latin typeface="Times New Roman" pitchFamily="18" charset="0"/>
                <a:cs typeface="Times New Roman" pitchFamily="18" charset="0"/>
              </a:rPr>
              <a:t> 7 минут – 7 раз в день!</a:t>
            </a:r>
            <a:r>
              <a:rPr lang="ru-RU" sz="2800" dirty="0" smtClean="0">
                <a:effectLst/>
                <a:latin typeface="Arial" pitchFamily="34" charset="0"/>
              </a:rPr>
              <a:t/>
            </a:r>
            <a:br>
              <a:rPr lang="ru-RU" sz="2800" dirty="0" smtClean="0">
                <a:effectLst/>
                <a:latin typeface="Arial" pitchFamily="34" charset="0"/>
              </a:rPr>
            </a:br>
            <a:endParaRPr lang="ru-RU" sz="2800" dirty="0" smtClean="0">
              <a:effectLst/>
              <a:latin typeface="Arial" pitchFamily="34" charset="0"/>
            </a:endParaRPr>
          </a:p>
        </p:txBody>
      </p:sp>
      <p:sp>
        <p:nvSpPr>
          <p:cNvPr id="69635" name="Rectangle 3"/>
          <p:cNvSpPr>
            <a:spLocks noGrp="1"/>
          </p:cNvSpPr>
          <p:nvPr>
            <p:ph type="body" idx="1"/>
          </p:nvPr>
        </p:nvSpPr>
        <p:spPr>
          <a:xfrm>
            <a:off x="503238" y="530225"/>
            <a:ext cx="8183562" cy="4187825"/>
          </a:xfrm>
        </p:spPr>
        <p:txBody>
          <a:bodyPr/>
          <a:lstStyle/>
          <a:p>
            <a:endParaRPr lang="ru-RU" smtClean="0"/>
          </a:p>
          <a:p>
            <a:endParaRPr lang="ru-RU" smtClean="0"/>
          </a:p>
          <a:p>
            <a:endParaRPr lang="ru-RU" smtClean="0"/>
          </a:p>
        </p:txBody>
      </p:sp>
      <p:pic>
        <p:nvPicPr>
          <p:cNvPr id="69636" name="Picture 7"/>
          <p:cNvPicPr>
            <a:picLocks noChangeAspect="1" noChangeArrowheads="1"/>
          </p:cNvPicPr>
          <p:nvPr/>
        </p:nvPicPr>
        <p:blipFill>
          <a:blip r:embed="rId2"/>
          <a:srcRect/>
          <a:stretch>
            <a:fillRect/>
          </a:stretch>
        </p:blipFill>
        <p:spPr bwMode="auto">
          <a:xfrm>
            <a:off x="1071538" y="1214422"/>
            <a:ext cx="2000250" cy="2000250"/>
          </a:xfrm>
          <a:prstGeom prst="rect">
            <a:avLst/>
          </a:prstGeom>
          <a:noFill/>
          <a:ln w="9525">
            <a:solidFill>
              <a:srgbClr val="C00000"/>
            </a:solidFill>
            <a:miter lim="800000"/>
            <a:headEnd/>
            <a:tailEnd/>
          </a:ln>
        </p:spPr>
      </p:pic>
      <p:pic>
        <p:nvPicPr>
          <p:cNvPr id="69637" name="Picture 11"/>
          <p:cNvPicPr>
            <a:picLocks noChangeAspect="1" noChangeArrowheads="1"/>
          </p:cNvPicPr>
          <p:nvPr/>
        </p:nvPicPr>
        <p:blipFill>
          <a:blip r:embed="rId3"/>
          <a:srcRect/>
          <a:stretch>
            <a:fillRect/>
          </a:stretch>
        </p:blipFill>
        <p:spPr bwMode="auto">
          <a:xfrm>
            <a:off x="3428992" y="1357298"/>
            <a:ext cx="2071687" cy="1676400"/>
          </a:xfrm>
          <a:prstGeom prst="rect">
            <a:avLst/>
          </a:prstGeom>
          <a:noFill/>
          <a:ln w="9525">
            <a:solidFill>
              <a:srgbClr val="C00000"/>
            </a:solidFill>
            <a:miter lim="800000"/>
            <a:headEnd/>
            <a:tailEnd/>
          </a:ln>
        </p:spPr>
      </p:pic>
      <p:pic>
        <p:nvPicPr>
          <p:cNvPr id="69638" name="Picture 10"/>
          <p:cNvPicPr>
            <a:picLocks noChangeAspect="1" noChangeArrowheads="1"/>
          </p:cNvPicPr>
          <p:nvPr/>
        </p:nvPicPr>
        <p:blipFill>
          <a:blip r:embed="rId4"/>
          <a:srcRect/>
          <a:stretch>
            <a:fillRect/>
          </a:stretch>
        </p:blipFill>
        <p:spPr bwMode="auto">
          <a:xfrm>
            <a:off x="5857884" y="1357298"/>
            <a:ext cx="2586038" cy="1809750"/>
          </a:xfrm>
          <a:prstGeom prst="rect">
            <a:avLst/>
          </a:prstGeom>
          <a:noFill/>
          <a:ln w="9525">
            <a:solidFill>
              <a:srgbClr val="C00000"/>
            </a:solidFill>
            <a:miter lim="800000"/>
            <a:headEnd/>
            <a:tailEnd/>
          </a:ln>
        </p:spPr>
      </p:pic>
      <p:pic>
        <p:nvPicPr>
          <p:cNvPr id="69639" name="Picture 4"/>
          <p:cNvPicPr>
            <a:picLocks noChangeAspect="1" noChangeArrowheads="1"/>
          </p:cNvPicPr>
          <p:nvPr/>
        </p:nvPicPr>
        <p:blipFill>
          <a:blip r:embed="rId5"/>
          <a:srcRect/>
          <a:stretch>
            <a:fillRect/>
          </a:stretch>
        </p:blipFill>
        <p:spPr bwMode="auto">
          <a:xfrm>
            <a:off x="642910" y="3286124"/>
            <a:ext cx="2546350" cy="2000250"/>
          </a:xfrm>
          <a:prstGeom prst="rect">
            <a:avLst/>
          </a:prstGeom>
          <a:noFill/>
          <a:ln w="9525">
            <a:solidFill>
              <a:srgbClr val="C00000"/>
            </a:solidFill>
            <a:miter lim="800000"/>
            <a:headEnd/>
            <a:tailEnd/>
          </a:ln>
        </p:spPr>
      </p:pic>
      <p:pic>
        <p:nvPicPr>
          <p:cNvPr id="69640" name="Picture 5"/>
          <p:cNvPicPr>
            <a:picLocks noChangeAspect="1" noChangeArrowheads="1"/>
          </p:cNvPicPr>
          <p:nvPr/>
        </p:nvPicPr>
        <p:blipFill>
          <a:blip r:embed="rId6" cstate="print"/>
          <a:srcRect/>
          <a:stretch>
            <a:fillRect/>
          </a:stretch>
        </p:blipFill>
        <p:spPr bwMode="auto">
          <a:xfrm>
            <a:off x="5715008" y="3214686"/>
            <a:ext cx="2566988" cy="1714500"/>
          </a:xfrm>
          <a:prstGeom prst="rect">
            <a:avLst/>
          </a:prstGeom>
          <a:noFill/>
          <a:ln w="9525">
            <a:solidFill>
              <a:srgbClr val="C00000"/>
            </a:solidFill>
            <a:miter lim="800000"/>
            <a:headEnd/>
            <a:tailEnd/>
          </a:ln>
        </p:spPr>
      </p:pic>
      <p:pic>
        <p:nvPicPr>
          <p:cNvPr id="69641" name="Picture 6"/>
          <p:cNvPicPr>
            <a:picLocks noChangeAspect="1" noChangeArrowheads="1"/>
          </p:cNvPicPr>
          <p:nvPr/>
        </p:nvPicPr>
        <p:blipFill>
          <a:blip r:embed="rId7"/>
          <a:srcRect/>
          <a:stretch>
            <a:fillRect/>
          </a:stretch>
        </p:blipFill>
        <p:spPr bwMode="auto">
          <a:xfrm>
            <a:off x="3286116" y="3071810"/>
            <a:ext cx="2357438" cy="1570037"/>
          </a:xfrm>
          <a:prstGeom prst="rect">
            <a:avLst/>
          </a:prstGeom>
          <a:noFill/>
          <a:ln w="9525">
            <a:solidFill>
              <a:srgbClr val="C00000"/>
            </a:solidFill>
            <a:miter lim="800000"/>
            <a:headEnd/>
            <a:tailEnd/>
          </a:ln>
        </p:spPr>
      </p:pic>
      <p:sp>
        <p:nvSpPr>
          <p:cNvPr id="10" name="Прямоугольник 9"/>
          <p:cNvSpPr/>
          <p:nvPr/>
        </p:nvSpPr>
        <p:spPr>
          <a:xfrm>
            <a:off x="1142976" y="285728"/>
            <a:ext cx="7286676" cy="7858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itchFamily="18" charset="0"/>
                <a:cs typeface="Times New Roman" pitchFamily="18" charset="0"/>
              </a:rPr>
              <a:t>Работаем с </a:t>
            </a:r>
            <a:r>
              <a:rPr lang="ru-RU" sz="2800" b="1" dirty="0" smtClean="0">
                <a:solidFill>
                  <a:srgbClr val="C00000"/>
                </a:solidFill>
                <a:latin typeface="Times New Roman" pitchFamily="18" charset="0"/>
                <a:cs typeface="Times New Roman" pitchFamily="18" charset="0"/>
              </a:rPr>
              <a:t>перерывом</a:t>
            </a:r>
            <a:endParaRPr lang="ru-RU" sz="2800" dirty="0"/>
          </a:p>
        </p:txBody>
      </p:sp>
      <p:pic>
        <p:nvPicPr>
          <p:cNvPr id="11" name="Picture 2" descr="20278945-Magnolia-branch-isolated-Stock-Vector-flowers-floral-magnolia"/>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5643578"/>
            <a:ext cx="1071537" cy="1071537"/>
          </a:xfrm>
          <a:prstGeom prst="rect">
            <a:avLst/>
          </a:prstGeom>
          <a:noFill/>
          <a:ln w="9525">
            <a:noFill/>
            <a:miter lim="800000"/>
            <a:headEnd/>
            <a:tailEnd/>
          </a:ln>
        </p:spPr>
      </p:pic>
      <p:sp>
        <p:nvSpPr>
          <p:cNvPr id="12" name="Прямоугольник 11"/>
          <p:cNvSpPr/>
          <p:nvPr/>
        </p:nvSpPr>
        <p:spPr>
          <a:xfrm>
            <a:off x="0" y="0"/>
            <a:ext cx="714380" cy="5714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2</a:t>
            </a:r>
            <a:endParaRPr lang="ru-RU"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r>
              <a:rPr lang="ru-RU" sz="2800" b="1" dirty="0" smtClean="0">
                <a:latin typeface="Times New Roman" pitchFamily="18" charset="0"/>
                <a:cs typeface="Times New Roman" pitchFamily="18" charset="0"/>
              </a:rPr>
              <a:t>Обеспечиваем </a:t>
            </a:r>
            <a:r>
              <a:rPr lang="ru-RU" sz="2800" b="1" dirty="0" smtClean="0">
                <a:solidFill>
                  <a:srgbClr val="C00000"/>
                </a:solidFill>
                <a:latin typeface="Times New Roman" pitchFamily="18" charset="0"/>
                <a:cs typeface="Times New Roman" pitchFamily="18" charset="0"/>
              </a:rPr>
              <a:t>психологический настрой</a:t>
            </a:r>
            <a:endParaRPr lang="ru-RU" sz="2800" b="1" dirty="0">
              <a:solidFill>
                <a:srgbClr val="C00000"/>
              </a:solidFill>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643578"/>
            <a:ext cx="1071537" cy="1071537"/>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3</a:t>
            </a:r>
            <a:endParaRPr lang="ru-RU" sz="4000" b="1" dirty="0"/>
          </a:p>
        </p:txBody>
      </p:sp>
      <p:sp>
        <p:nvSpPr>
          <p:cNvPr id="51202" name="AutoShape 2" descr="Картинки по запросу психологический настрой на рабо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4" name="AutoShape 4" descr="Картинки по запросу психологический настрой на рабо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6" name="AutoShape 6" descr="Картинки по запросу психологический настрой на рабо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8" name="AutoShape 8" descr="Картинки по запросу психологический настрой на рабо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10" name="AutoShape 10" descr="Картинки по запросу психологический настрой на работ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14" name="Picture 14" descr="Картинки по запросу букет цветов в вазе"/>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43636" y="1428736"/>
            <a:ext cx="2701249" cy="3143272"/>
          </a:xfrm>
          <a:prstGeom prst="rect">
            <a:avLst/>
          </a:prstGeom>
          <a:noFill/>
        </p:spPr>
      </p:pic>
      <p:pic>
        <p:nvPicPr>
          <p:cNvPr id="51216" name="Picture 16" descr="Картинки по запросу ваза с фруктами"/>
          <p:cNvPicPr>
            <a:picLocks noChangeAspect="1" noChangeArrowheads="1"/>
          </p:cNvPicPr>
          <p:nvPr/>
        </p:nvPicPr>
        <p:blipFill>
          <a:blip r:embed="rId4" cstate="print">
            <a:clrChange>
              <a:clrFrom>
                <a:srgbClr val="FBF1E7"/>
              </a:clrFrom>
              <a:clrTo>
                <a:srgbClr val="FBF1E7">
                  <a:alpha val="0"/>
                </a:srgbClr>
              </a:clrTo>
            </a:clrChange>
          </a:blip>
          <a:srcRect/>
          <a:stretch>
            <a:fillRect/>
          </a:stretch>
        </p:blipFill>
        <p:spPr bwMode="auto">
          <a:xfrm>
            <a:off x="374721" y="1928802"/>
            <a:ext cx="2056124" cy="1643074"/>
          </a:xfrm>
          <a:prstGeom prst="rect">
            <a:avLst/>
          </a:prstGeom>
          <a:noFill/>
        </p:spPr>
      </p:pic>
      <p:pic>
        <p:nvPicPr>
          <p:cNvPr id="51218" name="Picture 18" descr="Похожее изображение"/>
          <p:cNvPicPr>
            <a:picLocks noChangeAspect="1" noChangeArrowheads="1"/>
          </p:cNvPicPr>
          <p:nvPr/>
        </p:nvPicPr>
        <p:blipFill>
          <a:blip r:embed="rId5" cstate="print"/>
          <a:srcRect/>
          <a:stretch>
            <a:fillRect/>
          </a:stretch>
        </p:blipFill>
        <p:spPr bwMode="auto">
          <a:xfrm rot="191843">
            <a:off x="1681036" y="5257673"/>
            <a:ext cx="1571236" cy="1406257"/>
          </a:xfrm>
          <a:prstGeom prst="rect">
            <a:avLst/>
          </a:prstGeom>
          <a:noFill/>
        </p:spPr>
      </p:pic>
      <p:pic>
        <p:nvPicPr>
          <p:cNvPr id="51220" name="Picture 20" descr="Картинки по запросу шоколад"/>
          <p:cNvPicPr>
            <a:picLocks noChangeAspect="1" noChangeArrowheads="1"/>
          </p:cNvPicPr>
          <p:nvPr/>
        </p:nvPicPr>
        <p:blipFill>
          <a:blip r:embed="rId6" cstate="print"/>
          <a:srcRect/>
          <a:stretch>
            <a:fillRect/>
          </a:stretch>
        </p:blipFill>
        <p:spPr bwMode="auto">
          <a:xfrm>
            <a:off x="3571868" y="5643578"/>
            <a:ext cx="995918" cy="928694"/>
          </a:xfrm>
          <a:prstGeom prst="rect">
            <a:avLst/>
          </a:prstGeom>
          <a:noFill/>
        </p:spPr>
      </p:pic>
      <p:pic>
        <p:nvPicPr>
          <p:cNvPr id="51222" name="Picture 22" descr="Картинки по запросу красивый деловой блокнот"/>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00694" y="4857760"/>
            <a:ext cx="2750284" cy="1833523"/>
          </a:xfrm>
          <a:prstGeom prst="rect">
            <a:avLst/>
          </a:prstGeom>
          <a:noFill/>
        </p:spPr>
      </p:pic>
      <p:pic>
        <p:nvPicPr>
          <p:cNvPr id="51224" name="Picture 24" descr="Картинки по запросу психологический настрой на работу"/>
          <p:cNvPicPr>
            <a:picLocks noChangeAspect="1" noChangeArrowheads="1"/>
          </p:cNvPicPr>
          <p:nvPr/>
        </p:nvPicPr>
        <p:blipFill>
          <a:blip r:embed="rId8">
            <a:clrChange>
              <a:clrFrom>
                <a:srgbClr val="FCFDFF"/>
              </a:clrFrom>
              <a:clrTo>
                <a:srgbClr val="FCFDFF">
                  <a:alpha val="0"/>
                </a:srgbClr>
              </a:clrTo>
            </a:clrChange>
          </a:blip>
          <a:srcRect/>
          <a:stretch>
            <a:fillRect/>
          </a:stretch>
        </p:blipFill>
        <p:spPr bwMode="auto">
          <a:xfrm>
            <a:off x="1214414" y="1285860"/>
            <a:ext cx="6434141" cy="43376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786874" cy="1143000"/>
          </a:xfrm>
        </p:spPr>
        <p:txBody>
          <a:bodyPr>
            <a:normAutofit fontScale="90000"/>
          </a:bodyPr>
          <a:lstStyle/>
          <a:p>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endParaRPr lang="ru-RU" dirty="0"/>
          </a:p>
        </p:txBody>
      </p:sp>
      <p:pic>
        <p:nvPicPr>
          <p:cNvPr id="4" name="Picture 2" descr="20278945-Magnolia-branch-isolated-Stock-Vector-flowers-floral-magnol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5572140"/>
            <a:ext cx="1285860" cy="1285860"/>
          </a:xfrm>
          <a:prstGeom prst="rect">
            <a:avLst/>
          </a:prstGeom>
          <a:noFill/>
          <a:ln w="9525">
            <a:noFill/>
            <a:miter lim="800000"/>
            <a:headEnd/>
            <a:tailEnd/>
          </a:ln>
        </p:spPr>
      </p:pic>
      <p:pic>
        <p:nvPicPr>
          <p:cNvPr id="5" name="Содержимое 4" descr="Уинстон Черчилль"/>
          <p:cNvPicPr>
            <a:picLocks noGrp="1"/>
          </p:cNvPicPr>
          <p:nvPr>
            <p:ph idx="1"/>
          </p:nvPr>
        </p:nvPicPr>
        <p:blipFill>
          <a:blip r:embed="rId3"/>
          <a:srcRect/>
          <a:stretch>
            <a:fillRect/>
          </a:stretch>
        </p:blipFill>
        <p:spPr bwMode="auto">
          <a:xfrm>
            <a:off x="1643042" y="1357298"/>
            <a:ext cx="6643734" cy="3857652"/>
          </a:xfrm>
          <a:prstGeom prst="rect">
            <a:avLst/>
          </a:prstGeom>
          <a:noFill/>
          <a:ln w="9525">
            <a:solidFill>
              <a:schemeClr val="tx1"/>
            </a:solidFill>
            <a:miter lim="800000"/>
            <a:headEnd/>
            <a:tailEnd/>
          </a:ln>
        </p:spPr>
      </p:pic>
      <p:sp>
        <p:nvSpPr>
          <p:cNvPr id="6" name="Прямоугольник 5"/>
          <p:cNvSpPr/>
          <p:nvPr/>
        </p:nvSpPr>
        <p:spPr>
          <a:xfrm>
            <a:off x="1571604" y="5572140"/>
            <a:ext cx="728667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100" b="1" dirty="0" smtClean="0">
                <a:latin typeface="Times New Roman" pitchFamily="18" charset="0"/>
                <a:cs typeface="Times New Roman" pitchFamily="18" charset="0"/>
              </a:rPr>
              <a:t> </a:t>
            </a:r>
          </a:p>
          <a:p>
            <a:pPr algn="ctr"/>
            <a:r>
              <a:rPr lang="ru-RU" sz="2000" b="1" dirty="0" smtClean="0">
                <a:latin typeface="Times New Roman" pitchFamily="18" charset="0"/>
                <a:cs typeface="Times New Roman" pitchFamily="18" charset="0"/>
              </a:rPr>
              <a:t>«Начинайте рабочий день, находясь еще в постели»</a:t>
            </a:r>
          </a:p>
          <a:p>
            <a:pPr algn="ctr"/>
            <a:r>
              <a:rPr lang="ru-RU" sz="2000" b="1"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Уинстон Черчилль </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8" name="Прямоугольник 7"/>
          <p:cNvSpPr/>
          <p:nvPr/>
        </p:nvSpPr>
        <p:spPr>
          <a:xfrm>
            <a:off x="642910" y="357166"/>
            <a:ext cx="7572428" cy="523220"/>
          </a:xfrm>
          <a:prstGeom prst="rect">
            <a:avLst/>
          </a:prstGeom>
        </p:spPr>
        <p:txBody>
          <a:bodyPr wrap="square">
            <a:spAutoFit/>
          </a:bodyPr>
          <a:lstStyle/>
          <a:p>
            <a:pPr algn="ctr"/>
            <a:r>
              <a:rPr lang="ru-RU" sz="2800" b="1" dirty="0" smtClean="0">
                <a:latin typeface="Times New Roman" pitchFamily="18" charset="0"/>
                <a:cs typeface="Times New Roman" pitchFamily="18" charset="0"/>
              </a:rPr>
              <a:t>     Начинаем работу как можно раньше!</a:t>
            </a:r>
            <a:endParaRPr lang="ru-RU" sz="2800" b="1" dirty="0">
              <a:latin typeface="Times New Roman" pitchFamily="18" charset="0"/>
              <a:cs typeface="Times New Roman" pitchFamily="18" charset="0"/>
            </a:endParaRPr>
          </a:p>
        </p:txBody>
      </p:sp>
      <p:sp>
        <p:nvSpPr>
          <p:cNvPr id="9" name="Прямоугольник 8"/>
          <p:cNvSpPr/>
          <p:nvPr/>
        </p:nvSpPr>
        <p:spPr>
          <a:xfrm>
            <a:off x="0" y="0"/>
            <a:ext cx="714380" cy="5714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4</a:t>
            </a:r>
            <a:endParaRPr lang="ru-RU"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1414"/>
            <a:ext cx="7629524" cy="2428892"/>
          </a:xfrm>
        </p:spPr>
        <p:txBody>
          <a:bodyPr>
            <a:normAutofit/>
          </a:bodyPr>
          <a:lstStyle/>
          <a:p>
            <a:r>
              <a:rPr lang="ru-RU" sz="1600" b="1" dirty="0" smtClean="0">
                <a:latin typeface="Times New Roman" pitchFamily="18" charset="0"/>
                <a:cs typeface="Times New Roman" pitchFamily="18" charset="0"/>
              </a:rPr>
              <a:t>Федеральное государственное бюджетное образовательное учреждение             высшего образования «Самарский государственный медицинский университет»</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Министерства здравоохранения Российской Федерации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solidFill>
                  <a:srgbClr val="0D5EFF"/>
                </a:solidFill>
                <a:latin typeface="Times New Roman" pitchFamily="18" charset="0"/>
                <a:cs typeface="Times New Roman" pitchFamily="18" charset="0"/>
              </a:rPr>
              <a:t>Институт сестринского образования  </a:t>
            </a:r>
            <a:r>
              <a:rPr lang="ru-RU" sz="1600" b="1" dirty="0" smtClean="0">
                <a:latin typeface="Times New Roman" pitchFamily="18" charset="0"/>
                <a:cs typeface="Times New Roman" pitchFamily="18" charset="0"/>
              </a:rPr>
              <a:t>– региональный ресурсный центр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развития </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кадрового потенциала                                                                                          средних медицинских работников Самарской области</a:t>
            </a:r>
            <a:endParaRPr lang="ru-RU" sz="1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57224" y="2643182"/>
            <a:ext cx="7858180" cy="3571900"/>
          </a:xfrm>
        </p:spPr>
        <p:txBody>
          <a:bodyPr>
            <a:normAutofit fontScale="25000" lnSpcReduction="20000"/>
          </a:bodyPr>
          <a:lstStyle/>
          <a:p>
            <a:pPr>
              <a:lnSpc>
                <a:spcPts val="3400"/>
              </a:lnSpc>
              <a:spcBef>
                <a:spcPts val="0"/>
              </a:spcBef>
            </a:pPr>
            <a:endParaRPr lang="ru-RU" sz="3600" b="1" dirty="0" smtClean="0"/>
          </a:p>
          <a:p>
            <a:pPr>
              <a:lnSpc>
                <a:spcPts val="3400"/>
              </a:lnSpc>
              <a:spcBef>
                <a:spcPts val="0"/>
              </a:spcBef>
            </a:pPr>
            <a:r>
              <a:rPr lang="ru-RU" sz="12800" b="1" dirty="0" smtClean="0">
                <a:solidFill>
                  <a:srgbClr val="C00000"/>
                </a:solidFill>
              </a:rPr>
              <a:t>Личная организованность</a:t>
            </a:r>
          </a:p>
          <a:p>
            <a:pPr>
              <a:lnSpc>
                <a:spcPts val="3400"/>
              </a:lnSpc>
              <a:spcBef>
                <a:spcPts val="0"/>
              </a:spcBef>
            </a:pPr>
            <a:r>
              <a:rPr lang="ru-RU" sz="12800" b="1" dirty="0" smtClean="0">
                <a:solidFill>
                  <a:srgbClr val="C00000"/>
                </a:solidFill>
              </a:rPr>
              <a:t>специалиста</a:t>
            </a:r>
          </a:p>
          <a:p>
            <a:pPr>
              <a:lnSpc>
                <a:spcPts val="3400"/>
              </a:lnSpc>
              <a:spcBef>
                <a:spcPts val="0"/>
              </a:spcBef>
            </a:pPr>
            <a:endParaRPr lang="ru-RU" sz="3600" b="1" dirty="0" smtClean="0"/>
          </a:p>
          <a:p>
            <a:pPr>
              <a:lnSpc>
                <a:spcPts val="3400"/>
              </a:lnSpc>
              <a:spcBef>
                <a:spcPts val="0"/>
              </a:spcBef>
            </a:pPr>
            <a:endParaRPr lang="ru-RU" sz="3600" b="1" dirty="0" smtClean="0"/>
          </a:p>
          <a:p>
            <a:pPr>
              <a:lnSpc>
                <a:spcPts val="3400"/>
              </a:lnSpc>
              <a:spcBef>
                <a:spcPts val="0"/>
              </a:spcBef>
            </a:pPr>
            <a:endParaRPr lang="ru-RU" sz="3600" b="1" dirty="0" smtClean="0"/>
          </a:p>
          <a:p>
            <a:pPr>
              <a:lnSpc>
                <a:spcPts val="3400"/>
              </a:lnSpc>
              <a:spcBef>
                <a:spcPts val="0"/>
              </a:spcBef>
            </a:pPr>
            <a:endParaRPr lang="ru-RU" sz="3600" b="1" dirty="0" smtClean="0"/>
          </a:p>
          <a:p>
            <a:pPr algn="r"/>
            <a:r>
              <a:rPr lang="ru-RU" sz="4800" b="1" i="1" dirty="0" smtClean="0">
                <a:solidFill>
                  <a:srgbClr val="0D5EFF"/>
                </a:solidFill>
                <a:latin typeface="Times New Roman" pitchFamily="18" charset="0"/>
                <a:cs typeface="Times New Roman" pitchFamily="18" charset="0"/>
              </a:rPr>
              <a:t>Карасева Лариса Аркадьевна</a:t>
            </a:r>
            <a:r>
              <a:rPr lang="ru-RU" sz="4800" b="1" i="1" dirty="0" smtClean="0">
                <a:solidFill>
                  <a:schemeClr val="tx1"/>
                </a:solidFill>
                <a:latin typeface="Times New Roman" pitchFamily="18" charset="0"/>
                <a:cs typeface="Times New Roman" pitchFamily="18" charset="0"/>
              </a:rPr>
              <a:t>, директор Института сестринского образования </a:t>
            </a:r>
          </a:p>
          <a:p>
            <a:pPr algn="r"/>
            <a:r>
              <a:rPr lang="ru-RU" sz="4800" b="1" i="1" dirty="0" smtClean="0">
                <a:solidFill>
                  <a:schemeClr val="tx1"/>
                </a:solidFill>
                <a:latin typeface="Times New Roman" pitchFamily="18" charset="0"/>
                <a:cs typeface="Times New Roman" pitchFamily="18" charset="0"/>
              </a:rPr>
              <a:t>ФГБОУ ВО </a:t>
            </a:r>
            <a:r>
              <a:rPr lang="ru-RU" sz="4800" b="1" i="1" dirty="0" err="1" smtClean="0">
                <a:solidFill>
                  <a:schemeClr val="tx1"/>
                </a:solidFill>
                <a:latin typeface="Times New Roman" pitchFamily="18" charset="0"/>
                <a:cs typeface="Times New Roman" pitchFamily="18" charset="0"/>
              </a:rPr>
              <a:t>СамГМУ</a:t>
            </a:r>
            <a:r>
              <a:rPr lang="ru-RU" sz="4800" b="1" i="1" dirty="0" smtClean="0">
                <a:solidFill>
                  <a:schemeClr val="tx1"/>
                </a:solidFill>
                <a:latin typeface="Times New Roman" pitchFamily="18" charset="0"/>
                <a:cs typeface="Times New Roman" pitchFamily="18" charset="0"/>
              </a:rPr>
              <a:t> Минздрава России, главный внештатный специалист </a:t>
            </a:r>
          </a:p>
          <a:p>
            <a:pPr algn="r"/>
            <a:r>
              <a:rPr lang="ru-RU" sz="4800" b="1" i="1" dirty="0" err="1" smtClean="0">
                <a:solidFill>
                  <a:schemeClr val="tx1"/>
                </a:solidFill>
                <a:latin typeface="Times New Roman" pitchFamily="18" charset="0"/>
                <a:cs typeface="Times New Roman" pitchFamily="18" charset="0"/>
              </a:rPr>
              <a:t>минздрава</a:t>
            </a:r>
            <a:r>
              <a:rPr lang="ru-RU" sz="4800" b="1" i="1" dirty="0" smtClean="0">
                <a:solidFill>
                  <a:schemeClr val="tx1"/>
                </a:solidFill>
                <a:latin typeface="Times New Roman" pitchFamily="18" charset="0"/>
                <a:cs typeface="Times New Roman" pitchFamily="18" charset="0"/>
              </a:rPr>
              <a:t> Самарской области по управлению сестринской деятельностью,</a:t>
            </a:r>
          </a:p>
          <a:p>
            <a:pPr algn="r"/>
            <a:r>
              <a:rPr lang="ru-RU" sz="4800" b="1" i="1" dirty="0" smtClean="0">
                <a:solidFill>
                  <a:schemeClr val="tx1"/>
                </a:solidFill>
                <a:latin typeface="Times New Roman" pitchFamily="18" charset="0"/>
                <a:cs typeface="Times New Roman" pitchFamily="18" charset="0"/>
              </a:rPr>
              <a:t> доктор медицинских наук, профессор</a:t>
            </a:r>
          </a:p>
          <a:p>
            <a:pPr>
              <a:lnSpc>
                <a:spcPts val="3400"/>
              </a:lnSpc>
              <a:spcBef>
                <a:spcPts val="0"/>
              </a:spcBef>
            </a:pPr>
            <a:endParaRPr lang="ru-RU" sz="4800" b="1" dirty="0"/>
          </a:p>
        </p:txBody>
      </p:sp>
      <p:pic>
        <p:nvPicPr>
          <p:cNvPr id="1026" name="Picture 2" descr="20278945-Magnolia-branch-isolated-Stock-Vector-flowers-floral-magnol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286375"/>
            <a:ext cx="1571625" cy="1571625"/>
          </a:xfrm>
          <a:prstGeom prst="rect">
            <a:avLst/>
          </a:prstGeom>
          <a:noFill/>
          <a:ln w="9525">
            <a:noFill/>
            <a:miter lim="800000"/>
            <a:headEnd/>
            <a:tailEnd/>
          </a:ln>
        </p:spPr>
      </p:pic>
      <p:pic>
        <p:nvPicPr>
          <p:cNvPr id="6" name="Picture 6" descr="Картинки по запросу самарский медуниверсит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429652" y="0"/>
            <a:ext cx="714348" cy="906163"/>
          </a:xfrm>
          <a:prstGeom prst="rect">
            <a:avLst/>
          </a:prstGeom>
          <a:noFill/>
          <a:ln>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2800" b="1" dirty="0" smtClean="0">
                <a:latin typeface="Times New Roman" pitchFamily="18" charset="0"/>
                <a:cs typeface="Times New Roman" pitchFamily="18" charset="0"/>
              </a:rPr>
              <a:t>Для </a:t>
            </a:r>
            <a:r>
              <a:rPr lang="ru-RU" sz="2800" b="1" dirty="0" smtClean="0">
                <a:solidFill>
                  <a:srgbClr val="C00000"/>
                </a:solidFill>
                <a:latin typeface="Times New Roman" pitchFamily="18" charset="0"/>
                <a:cs typeface="Times New Roman" pitchFamily="18" charset="0"/>
              </a:rPr>
              <a:t>позитивного рабочего дня </a:t>
            </a:r>
            <a:r>
              <a:rPr lang="ru-RU" sz="2800" b="1" dirty="0" smtClean="0">
                <a:latin typeface="Times New Roman" pitchFamily="18" charset="0"/>
                <a:cs typeface="Times New Roman" pitchFamily="18" charset="0"/>
              </a:rPr>
              <a:t>важно</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071546"/>
            <a:ext cx="8643998" cy="5054617"/>
          </a:xfrm>
        </p:spPr>
        <p:txBody>
          <a:bodyPr/>
          <a:lstStyle/>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Подъем</a:t>
            </a:r>
            <a:r>
              <a:rPr lang="ru-RU" sz="2000" b="1" dirty="0" smtClean="0">
                <a:latin typeface="Times New Roman" pitchFamily="18" charset="0"/>
                <a:cs typeface="Times New Roman" pitchFamily="18" charset="0"/>
              </a:rPr>
              <a:t> с постели не должно быть внезапным.</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Завтрак</a:t>
            </a:r>
            <a:r>
              <a:rPr lang="ru-RU" sz="2000" b="1" dirty="0" smtClean="0">
                <a:latin typeface="Times New Roman" pitchFamily="18" charset="0"/>
                <a:cs typeface="Times New Roman" pitchFamily="18" charset="0"/>
              </a:rPr>
              <a:t> должен присутствовать и быть простым, быстрым и вкусным.                                                                           </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Перерывы </a:t>
            </a:r>
            <a:r>
              <a:rPr lang="ru-RU" sz="2000" b="1" dirty="0" smtClean="0">
                <a:latin typeface="Times New Roman" pitchFamily="18" charset="0"/>
                <a:cs typeface="Times New Roman" pitchFamily="18" charset="0"/>
              </a:rPr>
              <a:t>в течение рабочего дня и на перекус тоже.</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Производственная</a:t>
            </a:r>
            <a:r>
              <a:rPr lang="ru-RU" sz="2000" b="1" dirty="0" smtClean="0">
                <a:latin typeface="Times New Roman" pitchFamily="18" charset="0"/>
                <a:cs typeface="Times New Roman" pitchFamily="18" charset="0"/>
              </a:rPr>
              <a:t> гимнастика. </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Работа</a:t>
            </a:r>
            <a:r>
              <a:rPr lang="ru-RU" sz="2000" b="1" dirty="0" smtClean="0">
                <a:latin typeface="Times New Roman" pitchFamily="18" charset="0"/>
                <a:cs typeface="Times New Roman" pitchFamily="18" charset="0"/>
              </a:rPr>
              <a:t> творческая - для отдыха мозга.</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Вечером</a:t>
            </a:r>
            <a:r>
              <a:rPr lang="ru-RU" sz="2000" b="1" dirty="0" smtClean="0">
                <a:latin typeface="Times New Roman" pitchFamily="18" charset="0"/>
                <a:cs typeface="Times New Roman" pitchFamily="18" charset="0"/>
              </a:rPr>
              <a:t> не забыть про таблетку позитива.</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Прогулка</a:t>
            </a:r>
            <a:r>
              <a:rPr lang="ru-RU" sz="2000" b="1" dirty="0" smtClean="0">
                <a:latin typeface="Times New Roman" pitchFamily="18" charset="0"/>
                <a:cs typeface="Times New Roman" pitchFamily="18" charset="0"/>
              </a:rPr>
              <a:t> перед сном необходима.</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Вечерний</a:t>
            </a:r>
            <a:r>
              <a:rPr lang="ru-RU" sz="2000" b="1" dirty="0" smtClean="0">
                <a:latin typeface="Times New Roman" pitchFamily="18" charset="0"/>
                <a:cs typeface="Times New Roman" pitchFamily="18" charset="0"/>
              </a:rPr>
              <a:t> вопрос: что я сегодня успел (а) сделать?</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Будильник</a:t>
            </a:r>
            <a:r>
              <a:rPr lang="ru-RU" sz="2000" b="1" dirty="0" smtClean="0">
                <a:latin typeface="Times New Roman" pitchFamily="18" charset="0"/>
                <a:cs typeface="Times New Roman" pitchFamily="18" charset="0"/>
              </a:rPr>
              <a:t> звонит не только утром.</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В спальне </a:t>
            </a:r>
            <a:r>
              <a:rPr lang="ru-RU" sz="2000" b="1" dirty="0" smtClean="0">
                <a:latin typeface="Times New Roman" pitchFamily="18" charset="0"/>
                <a:cs typeface="Times New Roman" pitchFamily="18" charset="0"/>
              </a:rPr>
              <a:t>не должно быть техники.</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Воздушные</a:t>
            </a:r>
            <a:r>
              <a:rPr lang="ru-RU" sz="2000" b="1" dirty="0" smtClean="0">
                <a:latin typeface="Times New Roman" pitchFamily="18" charset="0"/>
                <a:cs typeface="Times New Roman" pitchFamily="18" charset="0"/>
              </a:rPr>
              <a:t> ванны перед сном действуют успокаивающе.</a:t>
            </a:r>
          </a:p>
          <a:p>
            <a:pPr marL="514350" indent="-514350">
              <a:lnSpc>
                <a:spcPts val="2400"/>
              </a:lnSpc>
              <a:spcBef>
                <a:spcPts val="0"/>
              </a:spcBef>
              <a:buNone/>
            </a:pPr>
            <a:r>
              <a:rPr lang="ru-RU" sz="2000" b="1" dirty="0" smtClean="0">
                <a:solidFill>
                  <a:srgbClr val="C00000"/>
                </a:solidFill>
                <a:latin typeface="Times New Roman" pitchFamily="18" charset="0"/>
                <a:cs typeface="Times New Roman" pitchFamily="18" charset="0"/>
              </a:rPr>
              <a:t>Утренний</a:t>
            </a:r>
            <a:r>
              <a:rPr lang="ru-RU" sz="2000" b="1" dirty="0" smtClean="0">
                <a:latin typeface="Times New Roman" pitchFamily="18" charset="0"/>
                <a:cs typeface="Times New Roman" pitchFamily="18" charset="0"/>
              </a:rPr>
              <a:t> распорядок в выходные почти не меняется.</a:t>
            </a:r>
          </a:p>
          <a:p>
            <a:pPr marL="514350" indent="-514350">
              <a:buNone/>
            </a:pPr>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643578"/>
            <a:ext cx="1214422" cy="1214422"/>
          </a:xfrm>
          <a:prstGeom prst="rect">
            <a:avLst/>
          </a:prstGeom>
          <a:noFill/>
          <a:ln w="9525">
            <a:noFill/>
            <a:miter lim="800000"/>
            <a:headEnd/>
            <a:tailEnd/>
          </a:ln>
        </p:spPr>
      </p:pic>
      <p:sp>
        <p:nvSpPr>
          <p:cNvPr id="5" name="Прямоугольник 4"/>
          <p:cNvSpPr/>
          <p:nvPr/>
        </p:nvSpPr>
        <p:spPr>
          <a:xfrm>
            <a:off x="2285984" y="4929198"/>
            <a:ext cx="6858016" cy="1928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pitchFamily="18" charset="0"/>
                <a:cs typeface="Times New Roman" pitchFamily="18" charset="0"/>
              </a:rPr>
              <a:t>Чтобы просыпаться бодрым и отдохнувшим человеком, лучше использовать в качестве будильника звуки природы: пение птиц, шум прибоя и т. д.                    А вот чтобы быстрее заснуть и спокойно спать, нужно проветривать комнату и задвигать на ночь шторы.</a:t>
            </a:r>
            <a:endParaRPr lang="ru-RU" sz="2000" b="1" dirty="0" smtClean="0">
              <a:latin typeface="Times New Roman" pitchFamily="18" charset="0"/>
              <a:cs typeface="Times New Roman" pitchFamily="18" charset="0"/>
            </a:endParaRPr>
          </a:p>
          <a:p>
            <a:pPr algn="ctr"/>
            <a:endParaRPr lang="ru-RU" dirty="0"/>
          </a:p>
        </p:txBody>
      </p:sp>
      <p:pic>
        <p:nvPicPr>
          <p:cNvPr id="44034" name="Picture 2" descr="Картинки по запросу сон"/>
          <p:cNvPicPr>
            <a:picLocks noChangeAspect="1" noChangeArrowheads="1"/>
          </p:cNvPicPr>
          <p:nvPr/>
        </p:nvPicPr>
        <p:blipFill>
          <a:blip r:embed="rId4" cstate="print"/>
          <a:srcRect/>
          <a:stretch>
            <a:fillRect/>
          </a:stretch>
        </p:blipFill>
        <p:spPr bwMode="auto">
          <a:xfrm>
            <a:off x="6313151" y="2143116"/>
            <a:ext cx="2830849" cy="188593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00066"/>
          </a:xfrm>
        </p:spPr>
        <p:txBody>
          <a:bodyPr>
            <a:normAutofit fontScale="90000"/>
          </a:bodyPr>
          <a:lstStyle/>
          <a:p>
            <a:r>
              <a:rPr lang="ru-RU" sz="3100" b="1" dirty="0" smtClean="0">
                <a:solidFill>
                  <a:srgbClr val="C00000"/>
                </a:solidFill>
                <a:latin typeface="Times New Roman" pitchFamily="18" charset="0"/>
                <a:cs typeface="Times New Roman" pitchFamily="18" charset="0"/>
              </a:rPr>
              <a:t/>
            </a:r>
            <a:br>
              <a:rPr lang="ru-RU" sz="3100" b="1" dirty="0" smtClean="0">
                <a:solidFill>
                  <a:srgbClr val="C00000"/>
                </a:solidFill>
                <a:latin typeface="Times New Roman" pitchFamily="18" charset="0"/>
                <a:cs typeface="Times New Roman" pitchFamily="18" charset="0"/>
              </a:rPr>
            </a:br>
            <a:r>
              <a:rPr lang="ru-RU" sz="3100" b="1" dirty="0" smtClean="0">
                <a:solidFill>
                  <a:srgbClr val="C00000"/>
                </a:solidFill>
                <a:latin typeface="Times New Roman" pitchFamily="18" charset="0"/>
                <a:cs typeface="Times New Roman" pitchFamily="18" charset="0"/>
              </a:rPr>
              <a:t>Развитие</a:t>
            </a:r>
            <a:r>
              <a:rPr lang="ru-RU" sz="3100" b="1" dirty="0" smtClean="0">
                <a:latin typeface="Times New Roman" pitchFamily="18" charset="0"/>
                <a:cs typeface="Times New Roman" pitchFamily="18" charset="0"/>
              </a:rPr>
              <a:t> навыков внимания</a:t>
            </a:r>
            <a:r>
              <a:rPr lang="ru-RU" b="1" dirty="0" smtClean="0"/>
              <a:t/>
            </a:r>
            <a:br>
              <a:rPr lang="ru-RU" b="1" dirty="0" smtClean="0"/>
            </a:br>
            <a:endParaRPr lang="ru-RU" dirty="0"/>
          </a:p>
        </p:txBody>
      </p:sp>
      <p:sp>
        <p:nvSpPr>
          <p:cNvPr id="3" name="Содержимое 2"/>
          <p:cNvSpPr>
            <a:spLocks noGrp="1"/>
          </p:cNvSpPr>
          <p:nvPr>
            <p:ph idx="1"/>
          </p:nvPr>
        </p:nvSpPr>
        <p:spPr>
          <a:xfrm>
            <a:off x="357158" y="1071546"/>
            <a:ext cx="8572560" cy="5072098"/>
          </a:xfrm>
        </p:spPr>
        <p:txBody>
          <a:bodyPr>
            <a:normAutofit fontScale="92500" lnSpcReduction="10000"/>
          </a:bodyPr>
          <a:lstStyle/>
          <a:p>
            <a:pPr>
              <a:lnSpc>
                <a:spcPts val="2600"/>
              </a:lnSpc>
              <a:spcBef>
                <a:spcPts val="0"/>
              </a:spcBef>
            </a:pPr>
            <a:r>
              <a:rPr lang="ru-RU" sz="2400" b="1" dirty="0" smtClean="0">
                <a:latin typeface="Times New Roman" pitchFamily="18" charset="0"/>
                <a:cs typeface="Times New Roman" pitchFamily="18" charset="0"/>
              </a:rPr>
              <a:t>не лишайте себя возможности посидеть и посмотреть «в одну точку»;</a:t>
            </a:r>
          </a:p>
          <a:p>
            <a:pPr>
              <a:lnSpc>
                <a:spcPts val="2600"/>
              </a:lnSpc>
              <a:spcBef>
                <a:spcPts val="0"/>
              </a:spcBef>
            </a:pPr>
            <a:r>
              <a:rPr lang="ru-RU" sz="2400" b="1" dirty="0" smtClean="0">
                <a:latin typeface="Times New Roman" pitchFamily="18" charset="0"/>
                <a:cs typeface="Times New Roman" pitchFamily="18" charset="0"/>
              </a:rPr>
              <a:t>тренируйте внимание (например, читайте за 5-7 секунд предложения, заключенные в наборе букв «</a:t>
            </a:r>
            <a:r>
              <a:rPr lang="ru-RU" sz="2400" b="1" dirty="0" err="1" smtClean="0">
                <a:latin typeface="Times New Roman" pitchFamily="18" charset="0"/>
                <a:cs typeface="Times New Roman" pitchFamily="18" charset="0"/>
              </a:rPr>
              <a:t>прочитайтелаомжурналостагвывъв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омьаобудълагмзчздоровртмаолепрп</a:t>
            </a:r>
            <a:r>
              <a:rPr lang="ru-RU" sz="2400" b="1" dirty="0" smtClean="0">
                <a:latin typeface="Times New Roman" pitchFamily="18" charset="0"/>
                <a:cs typeface="Times New Roman" pitchFamily="18" charset="0"/>
              </a:rPr>
              <a:t>»;</a:t>
            </a:r>
          </a:p>
          <a:p>
            <a:r>
              <a:rPr lang="ru-RU" sz="2400" b="1" dirty="0" smtClean="0">
                <a:latin typeface="Times New Roman" pitchFamily="18" charset="0"/>
                <a:cs typeface="Times New Roman" pitchFamily="18" charset="0"/>
              </a:rPr>
              <a:t>тренируйте полушария головного мозга: возьмите лист бумаги, правой рукой нарисуйте пять треугольников, и одновременно — левой рукой пять кругов; продолжительность упражнения 60 секунд - это упражнение помогает усилить концентрацию внимания;</a:t>
            </a:r>
          </a:p>
          <a:p>
            <a:r>
              <a:rPr lang="ru-RU" sz="2400" b="1" dirty="0" smtClean="0">
                <a:latin typeface="Times New Roman" pitchFamily="18" charset="0"/>
                <a:cs typeface="Times New Roman" pitchFamily="18" charset="0"/>
              </a:rPr>
              <a:t>тренировка зрительной памяти: положите перед собой репродукцию картины или фотографию - посмотрите внимательно на изображение, а потом опишите на листе бумаги, кто изображен и что изображено на них.</a:t>
            </a:r>
          </a:p>
          <a:p>
            <a:endParaRPr lang="ru-RU" sz="2400" b="1" dirty="0" smtClean="0">
              <a:latin typeface="Times New Roman" pitchFamily="18" charset="0"/>
              <a:cs typeface="Times New Roman" pitchFamily="18" charset="0"/>
            </a:endParaRPr>
          </a:p>
          <a:p>
            <a:endParaRPr lang="ru-RU" dirty="0"/>
          </a:p>
        </p:txBody>
      </p:sp>
      <p:pic>
        <p:nvPicPr>
          <p:cNvPr id="4" name="Picture 2" descr="20278945-Magnolia-branch-isolated-Stock-Vector-flowers-floral-magnoli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908" y="5786463"/>
            <a:ext cx="1071537" cy="107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lgn="ctr">
              <a:lnSpc>
                <a:spcPts val="3400"/>
              </a:lnSpc>
              <a:spcBef>
                <a:spcPts val="0"/>
              </a:spcBef>
              <a:buNone/>
            </a:pPr>
            <a:r>
              <a:rPr lang="ru-RU" b="1" dirty="0" smtClean="0">
                <a:solidFill>
                  <a:srgbClr val="C00000"/>
                </a:solidFill>
                <a:latin typeface="Times New Roman" pitchFamily="18" charset="0"/>
                <a:cs typeface="Times New Roman" pitchFamily="18" charset="0"/>
              </a:rPr>
              <a:t>Чтобы сосредоточиться на главном, </a:t>
            </a:r>
          </a:p>
          <a:p>
            <a:pPr algn="ctr">
              <a:lnSpc>
                <a:spcPts val="3400"/>
              </a:lnSpc>
              <a:spcBef>
                <a:spcPts val="0"/>
              </a:spcBef>
              <a:buNone/>
            </a:pPr>
            <a:r>
              <a:rPr lang="ru-RU" b="1" dirty="0" smtClean="0">
                <a:solidFill>
                  <a:srgbClr val="C00000"/>
                </a:solidFill>
                <a:latin typeface="Times New Roman" pitchFamily="18" charset="0"/>
                <a:cs typeface="Times New Roman" pitchFamily="18" charset="0"/>
              </a:rPr>
              <a:t>нужно знать, </a:t>
            </a:r>
          </a:p>
          <a:p>
            <a:pPr algn="ctr">
              <a:lnSpc>
                <a:spcPts val="3400"/>
              </a:lnSpc>
              <a:spcBef>
                <a:spcPts val="0"/>
              </a:spcBef>
              <a:buNone/>
            </a:pPr>
            <a:r>
              <a:rPr lang="ru-RU" b="1" dirty="0" smtClean="0">
                <a:solidFill>
                  <a:srgbClr val="C00000"/>
                </a:solidFill>
                <a:latin typeface="Times New Roman" pitchFamily="18" charset="0"/>
                <a:cs typeface="Times New Roman" pitchFamily="18" charset="0"/>
              </a:rPr>
              <a:t>что является главным!</a:t>
            </a:r>
          </a:p>
          <a:p>
            <a:endParaRPr lang="ru-RU" dirty="0"/>
          </a:p>
        </p:txBody>
      </p:sp>
      <p:pic>
        <p:nvPicPr>
          <p:cNvPr id="47105" name="Picture 1" descr="C:\Users\Лариса Аркадьевна\Desktop\tmb_150945_2492.jpg"/>
          <p:cNvPicPr>
            <a:picLocks noChangeAspect="1" noChangeArrowheads="1"/>
          </p:cNvPicPr>
          <p:nvPr/>
        </p:nvPicPr>
        <p:blipFill>
          <a:blip r:embed="rId2"/>
          <a:srcRect/>
          <a:stretch>
            <a:fillRect/>
          </a:stretch>
        </p:blipFill>
        <p:spPr bwMode="auto">
          <a:xfrm>
            <a:off x="1428728" y="2643182"/>
            <a:ext cx="6598139" cy="3714752"/>
          </a:xfrm>
          <a:prstGeom prst="rect">
            <a:avLst/>
          </a:prstGeom>
          <a:noFill/>
        </p:spPr>
      </p:pic>
      <p:pic>
        <p:nvPicPr>
          <p:cNvPr id="5"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00710"/>
            <a:ext cx="1357290" cy="1357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C:\Users\Лариса Аркадьевна\Desktop\С весной!.gif"/>
          <p:cNvPicPr>
            <a:picLocks noChangeAspect="1" noChangeArrowheads="1" noCrop="1"/>
          </p:cNvPicPr>
          <p:nvPr/>
        </p:nvPicPr>
        <p:blipFill>
          <a:blip r:embed="rId2"/>
          <a:srcRect/>
          <a:stretch>
            <a:fillRect/>
          </a:stretch>
        </p:blipFill>
        <p:spPr bwMode="auto">
          <a:xfrm>
            <a:off x="0" y="-107157"/>
            <a:ext cx="9286876" cy="69651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928694"/>
          </a:xfrm>
        </p:spPr>
        <p:txBody>
          <a:bodyPr>
            <a:normAutofit/>
          </a:bodyPr>
          <a:lstStyle/>
          <a:p>
            <a:r>
              <a:rPr lang="ru-RU" b="1" dirty="0" smtClean="0">
                <a:solidFill>
                  <a:srgbClr val="C00000"/>
                </a:solidFill>
                <a:latin typeface="Times New Roman" pitchFamily="18" charset="0"/>
                <a:cs typeface="Times New Roman" pitchFamily="18" charset="0"/>
              </a:rPr>
              <a:t>9</a:t>
            </a:r>
            <a:r>
              <a:rPr lang="ru-RU" sz="3200" b="1" dirty="0" smtClean="0">
                <a:latin typeface="Times New Roman" pitchFamily="18" charset="0"/>
                <a:cs typeface="Times New Roman" pitchFamily="18" charset="0"/>
              </a:rPr>
              <a:t>  фактов о работе головного мозга</a:t>
            </a:r>
            <a:endParaRPr lang="ru-RU" sz="3200" b="1" dirty="0">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929330"/>
            <a:ext cx="928670" cy="928670"/>
          </a:xfrm>
          <a:prstGeom prst="rect">
            <a:avLst/>
          </a:prstGeom>
          <a:noFill/>
          <a:ln w="9525">
            <a:noFill/>
            <a:miter lim="800000"/>
            <a:headEnd/>
            <a:tailEnd/>
          </a:ln>
        </p:spPr>
      </p:pic>
      <p:pic>
        <p:nvPicPr>
          <p:cNvPr id="6148" name="Picture 4" descr="Картинки по запросу головной мозг"/>
          <p:cNvPicPr>
            <a:picLocks noChangeAspect="1" noChangeArrowheads="1"/>
          </p:cNvPicPr>
          <p:nvPr/>
        </p:nvPicPr>
        <p:blipFill>
          <a:blip r:embed="rId4"/>
          <a:srcRect/>
          <a:stretch>
            <a:fillRect/>
          </a:stretch>
        </p:blipFill>
        <p:spPr bwMode="auto">
          <a:xfrm>
            <a:off x="1571604" y="1482284"/>
            <a:ext cx="6143668" cy="46077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dirty="0" smtClean="0"/>
              <a:t/>
            </a:r>
            <a:br>
              <a:rPr lang="ru-RU" b="1" dirty="0" smtClean="0"/>
            </a:br>
            <a:r>
              <a:rPr lang="ru-RU" sz="3600" b="1" dirty="0" smtClean="0">
                <a:solidFill>
                  <a:srgbClr val="C00000"/>
                </a:solidFill>
                <a:latin typeface="Times New Roman" pitchFamily="18" charset="0"/>
                <a:cs typeface="Times New Roman" pitchFamily="18" charset="0"/>
              </a:rPr>
              <a:t>Усталость</a:t>
            </a:r>
            <a:r>
              <a:rPr lang="ru-RU" sz="3600" b="1" dirty="0" smtClean="0">
                <a:latin typeface="Times New Roman" pitchFamily="18" charset="0"/>
                <a:cs typeface="Times New Roman" pitchFamily="18" charset="0"/>
              </a:rPr>
              <a:t> — пик </a:t>
            </a:r>
            <a:r>
              <a:rPr lang="ru-RU" sz="3600" b="1" dirty="0" err="1" smtClean="0">
                <a:latin typeface="Times New Roman" pitchFamily="18" charset="0"/>
                <a:cs typeface="Times New Roman" pitchFamily="18" charset="0"/>
              </a:rPr>
              <a:t>креативности</a:t>
            </a:r>
            <a:r>
              <a:rPr lang="ru-RU" dirty="0" smtClean="0"/>
              <a:t/>
            </a:r>
            <a:br>
              <a:rPr lang="ru-RU" dirty="0" smtClean="0"/>
            </a:br>
            <a:endParaRPr lang="ru-RU" dirty="0"/>
          </a:p>
        </p:txBody>
      </p:sp>
      <p:sp>
        <p:nvSpPr>
          <p:cNvPr id="3" name="Содержимое 2"/>
          <p:cNvSpPr>
            <a:spLocks noGrp="1"/>
          </p:cNvSpPr>
          <p:nvPr>
            <p:ph idx="1"/>
          </p:nvPr>
        </p:nvSpPr>
        <p:spPr>
          <a:xfrm>
            <a:off x="500034" y="1214422"/>
            <a:ext cx="8229600" cy="4525963"/>
          </a:xfrm>
        </p:spPr>
        <p:txBody>
          <a:bodyPr>
            <a:normAutofit/>
          </a:bodyPr>
          <a:lstStyle/>
          <a:p>
            <a:pPr>
              <a:buNone/>
            </a:pPr>
            <a:r>
              <a:rPr lang="ru-RU" sz="2400" b="1" dirty="0" smtClean="0">
                <a:latin typeface="Times New Roman" pitchFamily="18" charset="0"/>
                <a:cs typeface="Times New Roman" pitchFamily="18" charset="0"/>
              </a:rPr>
              <a:t>За более </a:t>
            </a:r>
            <a:r>
              <a:rPr lang="ru-RU" sz="2400" b="1" dirty="0" err="1" smtClean="0">
                <a:latin typeface="Times New Roman" pitchFamily="18" charset="0"/>
                <a:cs typeface="Times New Roman" pitchFamily="18" charset="0"/>
              </a:rPr>
              <a:t>креативную</a:t>
            </a:r>
            <a:r>
              <a:rPr lang="ru-RU" sz="2400" b="1" dirty="0" smtClean="0">
                <a:latin typeface="Times New Roman" pitchFamily="18" charset="0"/>
                <a:cs typeface="Times New Roman" pitchFamily="18" charset="0"/>
              </a:rPr>
              <a:t> работу, требующую активации правого полушария, ученые советуют приниматься</a:t>
            </a:r>
            <a:r>
              <a:rPr lang="en-US" sz="2400" b="1"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 когда организм чувствует физическую и умственную истощенность -</a:t>
            </a:r>
            <a:r>
              <a:rPr lang="ru-RU" sz="2400" b="1" dirty="0" smtClean="0">
                <a:solidFill>
                  <a:srgbClr val="C00000"/>
                </a:solidFill>
                <a:latin typeface="Times New Roman" pitchFamily="18" charset="0"/>
                <a:cs typeface="Times New Roman" pitchFamily="18" charset="0"/>
              </a:rPr>
              <a:t> уставшая нервная система при работе над интересными и творческими для человека темами более эффективна.</a:t>
            </a:r>
          </a:p>
          <a:p>
            <a:pPr>
              <a:buNone/>
            </a:pPr>
            <a:endParaRPr lang="ru-RU" sz="2400" b="1" dirty="0">
              <a:solidFill>
                <a:srgbClr val="C00000"/>
              </a:solidFill>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715016"/>
            <a:ext cx="1142984" cy="1142984"/>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1</a:t>
            </a:r>
            <a:endParaRPr lang="ru-RU" sz="4000" b="1" dirty="0"/>
          </a:p>
        </p:txBody>
      </p:sp>
      <p:sp>
        <p:nvSpPr>
          <p:cNvPr id="6" name="Прямоугольник 5"/>
          <p:cNvSpPr/>
          <p:nvPr/>
        </p:nvSpPr>
        <p:spPr>
          <a:xfrm>
            <a:off x="1714480" y="5429264"/>
            <a:ext cx="7429520"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latin typeface="Times New Roman" pitchFamily="18" charset="0"/>
                <a:cs typeface="Times New Roman" pitchFamily="18" charset="0"/>
              </a:rPr>
              <a:t>Способность к отвлечению очень часто является источником нестандартных решений и оригинальных мыслей. </a:t>
            </a:r>
            <a:endParaRPr lang="ru-RU" sz="2400" b="1" dirty="0">
              <a:latin typeface="Times New Roman" pitchFamily="18" charset="0"/>
              <a:cs typeface="Times New Roman" pitchFamily="18" charset="0"/>
            </a:endParaRPr>
          </a:p>
        </p:txBody>
      </p:sp>
      <p:pic>
        <p:nvPicPr>
          <p:cNvPr id="5122" name="Picture 2" descr="Картинки по запросу правое полушарие мозга"/>
          <p:cNvPicPr>
            <a:picLocks noChangeAspect="1" noChangeArrowheads="1"/>
          </p:cNvPicPr>
          <p:nvPr/>
        </p:nvPicPr>
        <p:blipFill>
          <a:blip r:embed="rId4" cstate="print">
            <a:clrChange>
              <a:clrFrom>
                <a:srgbClr val="AECDE2"/>
              </a:clrFrom>
              <a:clrTo>
                <a:srgbClr val="AECDE2">
                  <a:alpha val="0"/>
                </a:srgbClr>
              </a:clrTo>
            </a:clrChange>
          </a:blip>
          <a:srcRect/>
          <a:stretch>
            <a:fillRect/>
          </a:stretch>
        </p:blipFill>
        <p:spPr bwMode="auto">
          <a:xfrm>
            <a:off x="6286512" y="3571876"/>
            <a:ext cx="2714612" cy="1811034"/>
          </a:xfrm>
          <a:prstGeom prst="rect">
            <a:avLst/>
          </a:prstGeom>
          <a:noFill/>
        </p:spPr>
      </p:pic>
      <p:pic>
        <p:nvPicPr>
          <p:cNvPr id="5130" name="Picture 10" descr="Картинки по запросу правое полушарие мозга"/>
          <p:cNvPicPr>
            <a:picLocks noChangeAspect="1" noChangeArrowheads="1"/>
          </p:cNvPicPr>
          <p:nvPr/>
        </p:nvPicPr>
        <p:blipFill>
          <a:blip r:embed="rId5"/>
          <a:srcRect/>
          <a:stretch>
            <a:fillRect/>
          </a:stretch>
        </p:blipFill>
        <p:spPr bwMode="auto">
          <a:xfrm>
            <a:off x="4071934" y="3643314"/>
            <a:ext cx="2205034" cy="17780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428604"/>
            <a:ext cx="7329510" cy="1143000"/>
          </a:xfrm>
        </p:spPr>
        <p:txBody>
          <a:bodyPr>
            <a:normAutofit fontScale="90000"/>
          </a:bodyPr>
          <a:lstStyle/>
          <a:p>
            <a:r>
              <a:rPr lang="ru-RU" sz="3600" b="1" dirty="0" smtClean="0">
                <a:solidFill>
                  <a:srgbClr val="C00000"/>
                </a:solidFill>
                <a:latin typeface="Times New Roman" pitchFamily="18" charset="0"/>
                <a:cs typeface="Times New Roman" pitchFamily="18" charset="0"/>
              </a:rPr>
              <a:t>Влияние стресса </a:t>
            </a:r>
            <a:r>
              <a:rPr lang="ru-RU" sz="3600" b="1" dirty="0" smtClean="0">
                <a:latin typeface="Times New Roman" pitchFamily="18" charset="0"/>
                <a:cs typeface="Times New Roman" pitchFamily="18" charset="0"/>
              </a:rPr>
              <a:t>на размеры мозга</a:t>
            </a:r>
            <a:r>
              <a:rPr lang="ru-RU" dirty="0" smtClean="0"/>
              <a:t/>
            </a:r>
            <a:br>
              <a:rPr lang="ru-RU" dirty="0" smtClean="0"/>
            </a:br>
            <a:endParaRPr lang="ru-RU" dirty="0"/>
          </a:p>
        </p:txBody>
      </p:sp>
      <p:sp>
        <p:nvSpPr>
          <p:cNvPr id="3" name="Содержимое 2"/>
          <p:cNvSpPr>
            <a:spLocks noGrp="1"/>
          </p:cNvSpPr>
          <p:nvPr>
            <p:ph idx="1"/>
          </p:nvPr>
        </p:nvSpPr>
        <p:spPr>
          <a:xfrm>
            <a:off x="457200" y="1357298"/>
            <a:ext cx="8229600" cy="4768865"/>
          </a:xfrm>
        </p:spPr>
        <p:txBody>
          <a:bodyPr>
            <a:normAutofit/>
          </a:bodyPr>
          <a:lstStyle/>
          <a:p>
            <a:pPr>
              <a:buNone/>
            </a:pPr>
            <a:r>
              <a:rPr lang="ru-RU" sz="2400" b="1" dirty="0" smtClean="0">
                <a:latin typeface="Times New Roman" pitchFamily="18" charset="0"/>
                <a:cs typeface="Times New Roman" pitchFamily="18" charset="0"/>
              </a:rPr>
              <a:t>Длительное нервное напряжение оказывает негативное воздействие на </a:t>
            </a:r>
            <a:r>
              <a:rPr lang="ru-RU" sz="2400" b="1" dirty="0" err="1" smtClean="0">
                <a:latin typeface="Times New Roman" pitchFamily="18" charset="0"/>
                <a:cs typeface="Times New Roman" pitchFamily="18" charset="0"/>
              </a:rPr>
              <a:t>гиппокамп</a:t>
            </a:r>
            <a:r>
              <a:rPr lang="ru-RU" sz="2400" b="1" dirty="0" smtClean="0">
                <a:latin typeface="Times New Roman" pitchFamily="18" charset="0"/>
                <a:cs typeface="Times New Roman" pitchFamily="18" charset="0"/>
              </a:rPr>
              <a:t> — часть </a:t>
            </a:r>
            <a:r>
              <a:rPr lang="ru-RU" sz="2400" b="1" dirty="0" err="1" smtClean="0">
                <a:latin typeface="Times New Roman" pitchFamily="18" charset="0"/>
                <a:cs typeface="Times New Roman" pitchFamily="18" charset="0"/>
              </a:rPr>
              <a:t>лимбической</a:t>
            </a:r>
            <a:r>
              <a:rPr lang="ru-RU" sz="2400" b="1" dirty="0" smtClean="0">
                <a:latin typeface="Times New Roman" pitchFamily="18" charset="0"/>
                <a:cs typeface="Times New Roman" pitchFamily="18" charset="0"/>
              </a:rPr>
              <a:t> системы головного мозга, </a:t>
            </a:r>
            <a:r>
              <a:rPr lang="ru-RU" sz="2400" b="1" dirty="0" smtClean="0">
                <a:solidFill>
                  <a:srgbClr val="C00000"/>
                </a:solidFill>
                <a:latin typeface="Times New Roman" pitchFamily="18" charset="0"/>
                <a:cs typeface="Times New Roman" pitchFamily="18" charset="0"/>
              </a:rPr>
              <a:t>участвующей в процессах формирования эмоций и консолидации памяти.</a:t>
            </a:r>
            <a:endParaRPr lang="ru-RU" sz="2400" b="1" dirty="0">
              <a:solidFill>
                <a:srgbClr val="C00000"/>
              </a:solidFill>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72140"/>
            <a:ext cx="1285860" cy="1285860"/>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2</a:t>
            </a:r>
            <a:endParaRPr lang="ru-RU" sz="4000" b="1" dirty="0"/>
          </a:p>
        </p:txBody>
      </p:sp>
      <p:sp>
        <p:nvSpPr>
          <p:cNvPr id="6" name="Прямоугольник 5"/>
          <p:cNvSpPr/>
          <p:nvPr/>
        </p:nvSpPr>
        <p:spPr>
          <a:xfrm>
            <a:off x="1643042" y="5000636"/>
            <a:ext cx="7500958" cy="185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ru-RU" sz="2300" b="1" i="1" dirty="0" smtClean="0">
                <a:latin typeface="Times New Roman" pitchFamily="18" charset="0"/>
                <a:cs typeface="Times New Roman" pitchFamily="18" charset="0"/>
              </a:rPr>
              <a:t>Ученые Йельского университета доказали, </a:t>
            </a:r>
          </a:p>
          <a:p>
            <a:pPr algn="ctr">
              <a:lnSpc>
                <a:spcPts val="2600"/>
              </a:lnSpc>
            </a:pPr>
            <a:r>
              <a:rPr lang="ru-RU" sz="2300" b="1" i="1" dirty="0" smtClean="0">
                <a:latin typeface="Times New Roman" pitchFamily="18" charset="0"/>
                <a:cs typeface="Times New Roman" pitchFamily="18" charset="0"/>
              </a:rPr>
              <a:t>что частые переживания и депрессии                                            в буквальном смысле уменьшают размеры      центральной части нервной системы организма.</a:t>
            </a:r>
            <a:endParaRPr lang="ru-RU" sz="2300" b="1" i="1" dirty="0">
              <a:latin typeface="Times New Roman" pitchFamily="18" charset="0"/>
              <a:cs typeface="Times New Roman" pitchFamily="18" charset="0"/>
            </a:endParaRPr>
          </a:p>
        </p:txBody>
      </p:sp>
      <p:pic>
        <p:nvPicPr>
          <p:cNvPr id="4102" name="Picture 6" descr="Картинки по запросу гиппокамп"/>
          <p:cNvPicPr>
            <a:picLocks noChangeAspect="1" noChangeArrowheads="1"/>
          </p:cNvPicPr>
          <p:nvPr/>
        </p:nvPicPr>
        <p:blipFill>
          <a:blip r:embed="rId4"/>
          <a:srcRect/>
          <a:stretch>
            <a:fillRect/>
          </a:stretch>
        </p:blipFill>
        <p:spPr bwMode="auto">
          <a:xfrm>
            <a:off x="3857620" y="3143248"/>
            <a:ext cx="2069885" cy="1797288"/>
          </a:xfrm>
          <a:prstGeom prst="rect">
            <a:avLst/>
          </a:prstGeom>
          <a:noFill/>
        </p:spPr>
      </p:pic>
      <p:pic>
        <p:nvPicPr>
          <p:cNvPr id="4104" name="Picture 8" descr="Картинки по запросу консолидация памяти"/>
          <p:cNvPicPr>
            <a:picLocks noChangeAspect="1" noChangeArrowheads="1"/>
          </p:cNvPicPr>
          <p:nvPr/>
        </p:nvPicPr>
        <p:blipFill>
          <a:blip r:embed="rId5">
            <a:clrChange>
              <a:clrFrom>
                <a:srgbClr val="FFFFFF"/>
              </a:clrFrom>
              <a:clrTo>
                <a:srgbClr val="FFFFFF">
                  <a:alpha val="0"/>
                </a:srgbClr>
              </a:clrTo>
            </a:clrChange>
          </a:blip>
          <a:srcRect b="9209"/>
          <a:stretch>
            <a:fillRect/>
          </a:stretch>
        </p:blipFill>
        <p:spPr bwMode="auto">
          <a:xfrm>
            <a:off x="5786446" y="3071810"/>
            <a:ext cx="2950678" cy="1785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71480"/>
            <a:ext cx="7472386" cy="642942"/>
          </a:xfrm>
        </p:spPr>
        <p:txBody>
          <a:bodyPr>
            <a:normAutofit fontScale="90000"/>
          </a:bodyPr>
          <a:lstStyle/>
          <a:p>
            <a:r>
              <a:rPr lang="ru-RU" sz="3600" b="1" dirty="0" smtClean="0">
                <a:solidFill>
                  <a:srgbClr val="C00000"/>
                </a:solidFill>
                <a:latin typeface="Times New Roman" pitchFamily="18" charset="0"/>
                <a:cs typeface="Times New Roman" pitchFamily="18" charset="0"/>
              </a:rPr>
              <a:t>Псевдопараллельная</a:t>
            </a:r>
            <a:r>
              <a:rPr lang="ru-RU" sz="3600" b="1" dirty="0" smtClean="0">
                <a:latin typeface="Times New Roman" pitchFamily="18" charset="0"/>
                <a:cs typeface="Times New Roman" pitchFamily="18" charset="0"/>
              </a:rPr>
              <a:t> работа мозга</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pPr>
              <a:lnSpc>
                <a:spcPts val="2300"/>
              </a:lnSpc>
              <a:spcBef>
                <a:spcPts val="0"/>
              </a:spcBef>
              <a:buNone/>
            </a:pPr>
            <a:r>
              <a:rPr lang="ru-RU" sz="2200" b="1" dirty="0" smtClean="0">
                <a:latin typeface="Times New Roman" pitchFamily="18" charset="0"/>
                <a:cs typeface="Times New Roman" pitchFamily="18" charset="0"/>
              </a:rPr>
              <a:t>Параллельная работа над несколькими заданиями повышает частоту возникновения ошибок на </a:t>
            </a:r>
            <a:r>
              <a:rPr lang="ru-RU" sz="2200" b="1" dirty="0" smtClean="0">
                <a:solidFill>
                  <a:srgbClr val="C00000"/>
                </a:solidFill>
                <a:latin typeface="Times New Roman" pitchFamily="18" charset="0"/>
                <a:cs typeface="Times New Roman" pitchFamily="18" charset="0"/>
              </a:rPr>
              <a:t>50%</a:t>
            </a:r>
            <a:r>
              <a:rPr lang="ru-RU" sz="2200" b="1" dirty="0" smtClean="0">
                <a:latin typeface="Times New Roman" pitchFamily="18" charset="0"/>
                <a:cs typeface="Times New Roman" pitchFamily="18" charset="0"/>
              </a:rPr>
              <a:t> и увеличивает длительность работы </a:t>
            </a:r>
            <a:r>
              <a:rPr lang="ru-RU" sz="2200" b="1" dirty="0" smtClean="0">
                <a:solidFill>
                  <a:srgbClr val="C00000"/>
                </a:solidFill>
                <a:latin typeface="Times New Roman" pitchFamily="18" charset="0"/>
                <a:cs typeface="Times New Roman" pitchFamily="18" charset="0"/>
              </a:rPr>
              <a:t>в два раза</a:t>
            </a:r>
            <a:r>
              <a:rPr lang="ru-RU" sz="2200" b="1" dirty="0" smtClean="0">
                <a:latin typeface="Times New Roman" pitchFamily="18" charset="0"/>
                <a:cs typeface="Times New Roman" pitchFamily="18" charset="0"/>
              </a:rPr>
              <a:t>.</a:t>
            </a:r>
          </a:p>
          <a:p>
            <a:pPr>
              <a:lnSpc>
                <a:spcPts val="2300"/>
              </a:lnSpc>
              <a:spcBef>
                <a:spcPts val="0"/>
              </a:spcBef>
              <a:buNone/>
            </a:pPr>
            <a:r>
              <a:rPr lang="ru-RU" sz="2200" b="1" dirty="0" smtClean="0">
                <a:latin typeface="Times New Roman" pitchFamily="18" charset="0"/>
                <a:cs typeface="Times New Roman" pitchFamily="18" charset="0"/>
              </a:rPr>
              <a:t>Пытаясь сделать два действия одновременно, мозг «разделяет и властвует» — каждое полушарие работает над решением одной единственной проблемы. В результате скорость обработки информации уменьшается ровно</a:t>
            </a:r>
            <a:r>
              <a:rPr lang="ru-RU" sz="2200" b="1" dirty="0" smtClean="0">
                <a:solidFill>
                  <a:srgbClr val="C00000"/>
                </a:solidFill>
                <a:latin typeface="Times New Roman" pitchFamily="18" charset="0"/>
                <a:cs typeface="Times New Roman" pitchFamily="18" charset="0"/>
              </a:rPr>
              <a:t> в два раза</a:t>
            </a:r>
            <a:r>
              <a:rPr lang="ru-RU" sz="2200" b="1" dirty="0" smtClean="0">
                <a:latin typeface="Times New Roman" pitchFamily="18" charset="0"/>
                <a:cs typeface="Times New Roman" pitchFamily="18" charset="0"/>
              </a:rPr>
              <a:t>».</a:t>
            </a:r>
          </a:p>
          <a:p>
            <a:pPr>
              <a:buNone/>
            </a:pPr>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00702"/>
            <a:ext cx="1357298" cy="1357298"/>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3</a:t>
            </a:r>
            <a:endParaRPr lang="ru-RU" sz="4000" b="1" dirty="0"/>
          </a:p>
        </p:txBody>
      </p:sp>
      <p:sp>
        <p:nvSpPr>
          <p:cNvPr id="6" name="Прямоугольник 5"/>
          <p:cNvSpPr/>
          <p:nvPr/>
        </p:nvSpPr>
        <p:spPr>
          <a:xfrm>
            <a:off x="1500166" y="5000636"/>
            <a:ext cx="7643834" cy="185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pitchFamily="18" charset="0"/>
                <a:cs typeface="Times New Roman" pitchFamily="18" charset="0"/>
              </a:rPr>
              <a:t>Головной мозг человека не может синхронизировать процессы принятия решений в отношении двух отдельно взятых проблем. Пытаясь сделать два действия в одно и то же время, мы истощаем  свои когнитивные способности, переключаясь                  с одной проблемы на другую.</a:t>
            </a:r>
            <a:endParaRPr lang="ru-RU" sz="2000" b="1" i="1" dirty="0">
              <a:latin typeface="Times New Roman" pitchFamily="18" charset="0"/>
              <a:cs typeface="Times New Roman" pitchFamily="18" charset="0"/>
            </a:endParaRPr>
          </a:p>
        </p:txBody>
      </p:sp>
      <p:pic>
        <p:nvPicPr>
          <p:cNvPr id="3078" name="Picture 6" descr="Картинки по запросу псевдопараллельная работа мозга"/>
          <p:cNvPicPr>
            <a:picLocks noChangeAspect="1" noChangeArrowheads="1"/>
          </p:cNvPicPr>
          <p:nvPr/>
        </p:nvPicPr>
        <p:blipFill>
          <a:blip r:embed="rId4"/>
          <a:srcRect/>
          <a:stretch>
            <a:fillRect/>
          </a:stretch>
        </p:blipFill>
        <p:spPr bwMode="auto">
          <a:xfrm>
            <a:off x="4000496" y="3429000"/>
            <a:ext cx="2395901" cy="1557336"/>
          </a:xfrm>
          <a:prstGeom prst="rect">
            <a:avLst/>
          </a:prstGeom>
          <a:noFill/>
        </p:spPr>
      </p:pic>
      <p:pic>
        <p:nvPicPr>
          <p:cNvPr id="3080" name="Picture 8" descr="Картинки по запросу истощение когнитивных способностей"/>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715140" y="3429000"/>
            <a:ext cx="1843068" cy="15358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pPr>
              <a:lnSpc>
                <a:spcPts val="3000"/>
              </a:lnSpc>
            </a:pPr>
            <a:r>
              <a:rPr lang="ru-RU" sz="3200" b="1" dirty="0" smtClean="0">
                <a:solidFill>
                  <a:srgbClr val="C00000"/>
                </a:solidFill>
                <a:latin typeface="Times New Roman" pitchFamily="18" charset="0"/>
                <a:cs typeface="Times New Roman" pitchFamily="18" charset="0"/>
              </a:rPr>
              <a:t>Короткий сон                                                    </a:t>
            </a:r>
            <a:r>
              <a:rPr lang="ru-RU" sz="3200" b="1" dirty="0" smtClean="0">
                <a:latin typeface="Times New Roman" pitchFamily="18" charset="0"/>
                <a:cs typeface="Times New Roman" pitchFamily="18" charset="0"/>
              </a:rPr>
              <a:t>повышает умственную активность</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229600" cy="4768865"/>
          </a:xfrm>
        </p:spPr>
        <p:txBody>
          <a:bodyPr/>
          <a:lstStyle/>
          <a:p>
            <a:pPr>
              <a:buNone/>
            </a:pPr>
            <a:r>
              <a:rPr lang="ru-RU" sz="2000" b="1" dirty="0" smtClean="0">
                <a:latin typeface="Times New Roman" pitchFamily="18" charset="0"/>
                <a:cs typeface="Times New Roman" pitchFamily="18" charset="0"/>
              </a:rPr>
              <a:t>Короткие «</a:t>
            </a:r>
            <a:r>
              <a:rPr lang="ru-RU" sz="2000" b="1" dirty="0" err="1" smtClean="0">
                <a:latin typeface="Times New Roman" pitchFamily="18" charset="0"/>
                <a:cs typeface="Times New Roman" pitchFamily="18" charset="0"/>
              </a:rPr>
              <a:t>отключки</a:t>
            </a:r>
            <a:r>
              <a:rPr lang="ru-RU" sz="2000" b="1" dirty="0" smtClean="0">
                <a:latin typeface="Times New Roman" pitchFamily="18" charset="0"/>
                <a:cs typeface="Times New Roman" pitchFamily="18" charset="0"/>
              </a:rPr>
              <a:t>» на протяжении дня положительно сказываются на умственной деятельности.</a:t>
            </a:r>
          </a:p>
          <a:p>
            <a:pPr>
              <a:buNone/>
            </a:pPr>
            <a:r>
              <a:rPr lang="ru-RU" sz="2000" b="1" dirty="0" smtClean="0">
                <a:latin typeface="Times New Roman" pitchFamily="18" charset="0"/>
                <a:cs typeface="Times New Roman" pitchFamily="18" charset="0"/>
              </a:rPr>
              <a:t>Короткий сон помогает нашему центральному компьютеру (мозгу) «</a:t>
            </a:r>
            <a:r>
              <a:rPr lang="ru-RU" sz="2000" b="1" dirty="0" err="1" smtClean="0">
                <a:latin typeface="Times New Roman" pitchFamily="18" charset="0"/>
                <a:cs typeface="Times New Roman" pitchFamily="18" charset="0"/>
              </a:rPr>
              <a:t>кристаллизировать</a:t>
            </a:r>
            <a:r>
              <a:rPr lang="ru-RU" sz="2000" b="1" dirty="0" smtClean="0">
                <a:latin typeface="Times New Roman" pitchFamily="18" charset="0"/>
                <a:cs typeface="Times New Roman" pitchFamily="18" charset="0"/>
              </a:rPr>
              <a:t>» воспоминания, он «проталкивает» недавно усвоенную информацию к новой коре                                             (</a:t>
            </a:r>
            <a:r>
              <a:rPr lang="ru-RU" sz="2000" b="1" dirty="0" err="1" smtClean="0">
                <a:latin typeface="Times New Roman" pitchFamily="18" charset="0"/>
                <a:cs typeface="Times New Roman" pitchFamily="18" charset="0"/>
              </a:rPr>
              <a:t>неокортекс</a:t>
            </a:r>
            <a:r>
              <a:rPr lang="ru-RU" sz="2000" b="1" dirty="0" smtClean="0">
                <a:latin typeface="Times New Roman" pitchFamily="18" charset="0"/>
                <a:cs typeface="Times New Roman" pitchFamily="18" charset="0"/>
              </a:rPr>
              <a:t>), месту длительного                                                                хранения воспоминаний,                                                                              защищая их таким образом                                                                                          от уничтожения.</a:t>
            </a:r>
          </a:p>
          <a:p>
            <a:pPr>
              <a:buNone/>
            </a:pPr>
            <a:endParaRPr lang="ru-RU" sz="2400" dirty="0" smtClean="0"/>
          </a:p>
          <a:p>
            <a:pPr>
              <a:buNone/>
            </a:pPr>
            <a:endParaRPr lang="ru-RU" sz="2400" b="1" dirty="0" smtClean="0">
              <a:latin typeface="Times New Roman" pitchFamily="18" charset="0"/>
              <a:cs typeface="Times New Roman" pitchFamily="18" charset="0"/>
            </a:endParaRPr>
          </a:p>
          <a:p>
            <a:pPr>
              <a:buNone/>
            </a:pPr>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72148"/>
            <a:ext cx="1285852" cy="1285852"/>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4</a:t>
            </a:r>
            <a:endParaRPr lang="ru-RU" sz="4000" b="1" dirty="0"/>
          </a:p>
        </p:txBody>
      </p:sp>
      <p:sp>
        <p:nvSpPr>
          <p:cNvPr id="6" name="Прямоугольник 5"/>
          <p:cNvSpPr/>
          <p:nvPr/>
        </p:nvSpPr>
        <p:spPr>
          <a:xfrm>
            <a:off x="1357290" y="4643446"/>
            <a:ext cx="7786710" cy="221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smtClean="0"/>
          </a:p>
          <a:p>
            <a:pPr algn="ctr"/>
            <a:endParaRPr lang="ru-RU" sz="2000" b="1" dirty="0" smtClean="0">
              <a:latin typeface="Times New Roman" pitchFamily="18" charset="0"/>
              <a:cs typeface="Times New Roman" pitchFamily="18" charset="0"/>
            </a:endParaRPr>
          </a:p>
          <a:p>
            <a:pPr algn="ctr"/>
            <a:r>
              <a:rPr lang="ru-RU" sz="2000" b="1" i="1" dirty="0" smtClean="0">
                <a:latin typeface="Times New Roman" pitchFamily="18" charset="0"/>
                <a:cs typeface="Times New Roman" pitchFamily="18" charset="0"/>
              </a:rPr>
              <a:t>Во время сна активность правого полушария значительно повышается, тогда как левое ведет себя предельно тихо, что в бодрствовании ему совершенно не свойственно, так как у 95% населения планеты левое полушарие является доминирующим. </a:t>
            </a:r>
          </a:p>
          <a:p>
            <a:pPr algn="ctr"/>
            <a:r>
              <a:rPr lang="ru-RU" sz="2000" b="1" i="1" dirty="0" smtClean="0">
                <a:latin typeface="Times New Roman" pitchFamily="18" charset="0"/>
                <a:cs typeface="Times New Roman" pitchFamily="18" charset="0"/>
              </a:rPr>
              <a:t>«Пока мы спим, правое полушарие беспрестанно                                  хлопочет по дому».</a:t>
            </a:r>
            <a:endParaRPr lang="ru-RU" sz="2000" b="1" dirty="0" smtClean="0">
              <a:latin typeface="Times New Roman" pitchFamily="18" charset="0"/>
              <a:cs typeface="Times New Roman" pitchFamily="18" charset="0"/>
            </a:endParaRPr>
          </a:p>
          <a:p>
            <a:pPr algn="ctr"/>
            <a:endParaRPr lang="ru-RU" dirty="0" smtClean="0"/>
          </a:p>
          <a:p>
            <a:pPr algn="ctr"/>
            <a:endParaRPr lang="ru-RU" dirty="0" smtClean="0"/>
          </a:p>
          <a:p>
            <a:pPr algn="ctr"/>
            <a:endParaRPr lang="ru-RU" dirty="0"/>
          </a:p>
        </p:txBody>
      </p:sp>
      <p:pic>
        <p:nvPicPr>
          <p:cNvPr id="29701" name="Picture 5" descr="Картинки по запросу сон"/>
          <p:cNvPicPr>
            <a:picLocks noChangeAspect="1" noChangeArrowheads="1"/>
          </p:cNvPicPr>
          <p:nvPr/>
        </p:nvPicPr>
        <p:blipFill>
          <a:blip r:embed="rId4"/>
          <a:srcRect/>
          <a:stretch>
            <a:fillRect/>
          </a:stretch>
        </p:blipFill>
        <p:spPr bwMode="auto">
          <a:xfrm>
            <a:off x="5500694" y="2857496"/>
            <a:ext cx="3171768" cy="17859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pPr>
              <a:lnSpc>
                <a:spcPts val="3400"/>
              </a:lnSpc>
            </a:pPr>
            <a:r>
              <a:rPr lang="ru-RU" sz="3200" b="1" dirty="0" smtClean="0">
                <a:solidFill>
                  <a:srgbClr val="C00000"/>
                </a:solidFill>
                <a:latin typeface="Times New Roman" pitchFamily="18" charset="0"/>
                <a:cs typeface="Times New Roman" pitchFamily="18" charset="0"/>
              </a:rPr>
              <a:t>Зрение</a:t>
            </a:r>
            <a:r>
              <a:rPr lang="ru-RU" sz="3200" b="1" dirty="0" smtClean="0">
                <a:latin typeface="Times New Roman" pitchFamily="18" charset="0"/>
                <a:cs typeface="Times New Roman" pitchFamily="18" charset="0"/>
              </a:rPr>
              <a:t> — главный «козырь»                     сенсорной системы</a:t>
            </a:r>
            <a:endParaRPr lang="ru-RU" sz="3200" dirty="0">
              <a:latin typeface="Times New Roman" pitchFamily="18" charset="0"/>
              <a:cs typeface="Times New Roman" pitchFamily="18" charset="0"/>
            </a:endParaRPr>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00702"/>
            <a:ext cx="1357298" cy="1357298"/>
          </a:xfrm>
          <a:prstGeom prst="rect">
            <a:avLst/>
          </a:prstGeom>
          <a:noFill/>
          <a:ln w="9525">
            <a:noFill/>
            <a:miter lim="800000"/>
            <a:headEnd/>
            <a:tailEnd/>
          </a:ln>
        </p:spPr>
      </p:pic>
      <p:sp>
        <p:nvSpPr>
          <p:cNvPr id="6" name="Прямоугольник 5"/>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5</a:t>
            </a:r>
            <a:endParaRPr lang="ru-RU" sz="4000" b="1" dirty="0"/>
          </a:p>
        </p:txBody>
      </p:sp>
      <p:sp>
        <p:nvSpPr>
          <p:cNvPr id="7" name="Прямоугольник 6"/>
          <p:cNvSpPr/>
          <p:nvPr/>
        </p:nvSpPr>
        <p:spPr>
          <a:xfrm>
            <a:off x="1571604" y="5429264"/>
            <a:ext cx="7572396"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latin typeface="Times New Roman" pitchFamily="18" charset="0"/>
              <a:cs typeface="Times New Roman" pitchFamily="18" charset="0"/>
            </a:endParaRPr>
          </a:p>
          <a:p>
            <a:pPr algn="ctr"/>
            <a:r>
              <a:rPr lang="ru-RU" sz="2000" b="1" i="1" dirty="0" smtClean="0">
                <a:latin typeface="Times New Roman" pitchFamily="18" charset="0"/>
                <a:cs typeface="Times New Roman" pitchFamily="18" charset="0"/>
              </a:rPr>
              <a:t>Через три дня после изучения какого-либо текстового материала, вы вспомните всего 10% прочитанного.                  Несколько изображений способны увеличить эту цифру                                  на 55%.</a:t>
            </a:r>
          </a:p>
          <a:p>
            <a:pPr algn="ct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28" name="Содержимое 27" descr="мозг"/>
          <p:cNvPicPr>
            <a:picLocks noGrp="1"/>
          </p:cNvPicPr>
          <p:nvPr>
            <p:ph idx="1"/>
          </p:nvPr>
        </p:nvPicPr>
        <p:blipFill>
          <a:blip r:embed="rId4">
            <a:clrChange>
              <a:clrFrom>
                <a:srgbClr val="FFFFFF"/>
              </a:clrFrom>
              <a:clrTo>
                <a:srgbClr val="FFFFFF">
                  <a:alpha val="0"/>
                </a:srgbClr>
              </a:clrTo>
            </a:clrChange>
          </a:blip>
          <a:srcRect/>
          <a:stretch>
            <a:fillRect/>
          </a:stretch>
        </p:blipFill>
        <p:spPr bwMode="auto">
          <a:xfrm>
            <a:off x="357158" y="1500174"/>
            <a:ext cx="4000528" cy="3214710"/>
          </a:xfrm>
          <a:prstGeom prst="rect">
            <a:avLst/>
          </a:prstGeom>
          <a:noFill/>
          <a:ln w="9525">
            <a:noFill/>
            <a:miter lim="800000"/>
            <a:headEnd/>
            <a:tailEnd/>
          </a:ln>
        </p:spPr>
      </p:pic>
      <p:sp>
        <p:nvSpPr>
          <p:cNvPr id="28696" name="Rectangle 24"/>
          <p:cNvSpPr>
            <a:spLocks noChangeArrowheads="1"/>
          </p:cNvSpPr>
          <p:nvPr/>
        </p:nvSpPr>
        <p:spPr bwMode="auto">
          <a:xfrm>
            <a:off x="4714876" y="1500174"/>
            <a:ext cx="41434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Иллюстрации гораздо эффективнее текста.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Чтение само по себе не приносит ожидаемых результатов.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Мозг воспринимает слова в виде крошечных изображений.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Чтобы вникнуть в смысл одного предложения, необходимо больше времени и энергии, нежели для того, чтобы рассмотреть красочную картинку.</a:t>
            </a:r>
            <a:endParaRPr kumimoji="0" lang="ru-RU" b="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Стрелка вправо 37"/>
          <p:cNvSpPr/>
          <p:nvPr/>
        </p:nvSpPr>
        <p:spPr>
          <a:xfrm rot="15022357">
            <a:off x="3735074" y="3766284"/>
            <a:ext cx="1108893" cy="1523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fontScale="90000"/>
          </a:bodyPr>
          <a:lstStyle/>
          <a:p>
            <a:r>
              <a:rPr lang="ru-RU" sz="3600" b="1" dirty="0" smtClean="0">
                <a:latin typeface="Times New Roman" pitchFamily="18" charset="0"/>
                <a:cs typeface="Times New Roman" pitchFamily="18" charset="0"/>
              </a:rPr>
              <a:t>Влияние </a:t>
            </a:r>
            <a:r>
              <a:rPr lang="ru-RU" sz="3600" b="1" dirty="0" smtClean="0">
                <a:solidFill>
                  <a:srgbClr val="C00000"/>
                </a:solidFill>
                <a:latin typeface="Times New Roman" pitchFamily="18" charset="0"/>
                <a:cs typeface="Times New Roman" pitchFamily="18" charset="0"/>
              </a:rPr>
              <a:t>типа личности</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8229600" cy="4911741"/>
          </a:xfrm>
        </p:spPr>
        <p:txBody>
          <a:bodyPr>
            <a:normAutofit/>
          </a:bodyPr>
          <a:lstStyle/>
          <a:p>
            <a:pPr>
              <a:buNone/>
            </a:pPr>
            <a:r>
              <a:rPr lang="ru-RU" sz="2000" b="1" dirty="0" smtClean="0">
                <a:latin typeface="Times New Roman" pitchFamily="18" charset="0"/>
                <a:cs typeface="Times New Roman" pitchFamily="18" charset="0"/>
              </a:rPr>
              <a:t>У экстравертов — возбуждающие факторы двигаются через области, отвечающие за </a:t>
            </a:r>
            <a:r>
              <a:rPr lang="ru-RU" sz="2000" b="1" dirty="0" smtClean="0">
                <a:solidFill>
                  <a:srgbClr val="C00000"/>
                </a:solidFill>
                <a:latin typeface="Times New Roman" pitchFamily="18" charset="0"/>
                <a:cs typeface="Times New Roman" pitchFamily="18" charset="0"/>
              </a:rPr>
              <a:t>обработку</a:t>
            </a:r>
            <a:r>
              <a:rPr lang="ru-RU" sz="2000" b="1" dirty="0" smtClean="0">
                <a:latin typeface="Times New Roman" pitchFamily="18" charset="0"/>
                <a:cs typeface="Times New Roman" pitchFamily="18" charset="0"/>
              </a:rPr>
              <a:t> сенсорной информации (короткий путь). </a:t>
            </a:r>
          </a:p>
          <a:p>
            <a:pPr>
              <a:buNone/>
            </a:pPr>
            <a:r>
              <a:rPr lang="ru-RU" sz="2000" b="1" dirty="0" smtClean="0">
                <a:latin typeface="Times New Roman" pitchFamily="18" charset="0"/>
                <a:cs typeface="Times New Roman" pitchFamily="18" charset="0"/>
              </a:rPr>
              <a:t>У интровертов - стимулы проходят через области, связанные с процессами </a:t>
            </a:r>
            <a:r>
              <a:rPr lang="ru-RU" sz="2000" b="1" dirty="0" smtClean="0">
                <a:solidFill>
                  <a:srgbClr val="C00000"/>
                </a:solidFill>
                <a:latin typeface="Times New Roman" pitchFamily="18" charset="0"/>
                <a:cs typeface="Times New Roman" pitchFamily="18" charset="0"/>
              </a:rPr>
              <a:t>запоминания, планирования и принятия решений</a:t>
            </a:r>
            <a:r>
              <a:rPr lang="ru-RU" sz="2000" b="1" dirty="0" smtClean="0">
                <a:latin typeface="Times New Roman" pitchFamily="18" charset="0"/>
                <a:cs typeface="Times New Roman" pitchFamily="18" charset="0"/>
              </a:rPr>
              <a:t> (длинный путь).</a:t>
            </a:r>
          </a:p>
          <a:p>
            <a:pPr>
              <a:buNone/>
            </a:pPr>
            <a:endParaRPr lang="ru-RU" dirty="0"/>
          </a:p>
        </p:txBody>
      </p:sp>
      <p:pic>
        <p:nvPicPr>
          <p:cNvPr id="4" name="Picture 2" descr="20278945-Magnolia-branch-isolated-Stock-Vector-flowers-floral-magnol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572140"/>
            <a:ext cx="1285860" cy="1285860"/>
          </a:xfrm>
          <a:prstGeom prst="rect">
            <a:avLst/>
          </a:prstGeom>
          <a:noFill/>
          <a:ln w="9525">
            <a:noFill/>
            <a:miter lim="800000"/>
            <a:headEnd/>
            <a:tailEnd/>
          </a:ln>
        </p:spPr>
      </p:pic>
      <p:sp>
        <p:nvSpPr>
          <p:cNvPr id="5" name="Прямоугольник 4"/>
          <p:cNvSpPr/>
          <p:nvPr/>
        </p:nvSpPr>
        <p:spPr>
          <a:xfrm>
            <a:off x="0" y="0"/>
            <a:ext cx="714380"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6</a:t>
            </a:r>
            <a:endParaRPr lang="ru-RU" sz="4000" b="1" dirty="0"/>
          </a:p>
        </p:txBody>
      </p:sp>
      <p:sp>
        <p:nvSpPr>
          <p:cNvPr id="6" name="Прямоугольник 5"/>
          <p:cNvSpPr/>
          <p:nvPr/>
        </p:nvSpPr>
        <p:spPr>
          <a:xfrm>
            <a:off x="1500166" y="5357826"/>
            <a:ext cx="7643834" cy="15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err="1" smtClean="0">
                <a:solidFill>
                  <a:schemeClr val="bg1">
                    <a:lumMod val="95000"/>
                  </a:schemeClr>
                </a:solidFill>
                <a:latin typeface="Times New Roman" pitchFamily="18" charset="0"/>
                <a:cs typeface="Times New Roman" pitchFamily="18" charset="0"/>
              </a:rPr>
              <a:t>Экстравертность</a:t>
            </a:r>
            <a:r>
              <a:rPr lang="ru-RU" sz="2000" b="1" i="1" dirty="0" smtClean="0">
                <a:solidFill>
                  <a:schemeClr val="bg1">
                    <a:lumMod val="95000"/>
                  </a:schemeClr>
                </a:solidFill>
                <a:latin typeface="Times New Roman" pitchFamily="18" charset="0"/>
                <a:cs typeface="Times New Roman" pitchFamily="18" charset="0"/>
              </a:rPr>
              <a:t> и </a:t>
            </a:r>
            <a:r>
              <a:rPr lang="ru-RU" sz="2000" b="1" i="1" dirty="0" err="1" smtClean="0">
                <a:solidFill>
                  <a:schemeClr val="bg1">
                    <a:lumMod val="95000"/>
                  </a:schemeClr>
                </a:solidFill>
                <a:latin typeface="Times New Roman" pitchFamily="18" charset="0"/>
                <a:cs typeface="Times New Roman" pitchFamily="18" charset="0"/>
              </a:rPr>
              <a:t>интровертность</a:t>
            </a:r>
            <a:r>
              <a:rPr lang="ru-RU" sz="2000" b="1" i="1" dirty="0" smtClean="0">
                <a:solidFill>
                  <a:schemeClr val="bg1">
                    <a:lumMod val="95000"/>
                  </a:schemeClr>
                </a:solidFill>
                <a:latin typeface="Times New Roman" pitchFamily="18" charset="0"/>
                <a:cs typeface="Times New Roman" pitchFamily="18" charset="0"/>
              </a:rPr>
              <a:t> человека зависят от работы его мозга. </a:t>
            </a:r>
            <a:r>
              <a:rPr lang="ru-RU" sz="2000" b="1" i="1" dirty="0" smtClean="0">
                <a:latin typeface="Times New Roman" pitchFamily="18" charset="0"/>
                <a:cs typeface="Times New Roman" pitchFamily="18" charset="0"/>
              </a:rPr>
              <a:t>Самая большая разница между интровертами и экстравертами заключается в процессах обработки различных стимулов, поступающих в мозг каждого из них. </a:t>
            </a:r>
            <a:r>
              <a:rPr lang="ru-RU" sz="2000" b="1" i="1" dirty="0" smtClean="0">
                <a:solidFill>
                  <a:schemeClr val="tx1"/>
                </a:solidFill>
                <a:latin typeface="Times New Roman" pitchFamily="18" charset="0"/>
                <a:cs typeface="Times New Roman" pitchFamily="18" charset="0"/>
              </a:rPr>
              <a:t>  </a:t>
            </a:r>
            <a:endParaRPr lang="ru-RU" sz="2000" b="1" i="1" dirty="0">
              <a:latin typeface="Times New Roman" pitchFamily="18" charset="0"/>
              <a:cs typeface="Times New Roman" pitchFamily="18" charset="0"/>
            </a:endParaRPr>
          </a:p>
        </p:txBody>
      </p:sp>
      <p:pic>
        <p:nvPicPr>
          <p:cNvPr id="7" name="Рисунок 6" descr="тип личности"/>
          <p:cNvPicPr/>
          <p:nvPr/>
        </p:nvPicPr>
        <p:blipFill>
          <a:blip r:embed="rId4">
            <a:clrChange>
              <a:clrFrom>
                <a:srgbClr val="FFFFFF"/>
              </a:clrFrom>
              <a:clrTo>
                <a:srgbClr val="FFFFFF">
                  <a:alpha val="0"/>
                </a:srgbClr>
              </a:clrTo>
            </a:clrChange>
          </a:blip>
          <a:srcRect t="9334" b="34661"/>
          <a:stretch>
            <a:fillRect/>
          </a:stretch>
        </p:blipFill>
        <p:spPr bwMode="auto">
          <a:xfrm>
            <a:off x="2928926" y="3071810"/>
            <a:ext cx="5716905" cy="2214578"/>
          </a:xfrm>
          <a:prstGeom prst="rect">
            <a:avLst/>
          </a:prstGeom>
          <a:noFill/>
          <a:ln w="9525">
            <a:noFill/>
            <a:miter lim="800000"/>
            <a:headEnd/>
            <a:tailEnd/>
          </a:ln>
        </p:spPr>
      </p:pic>
      <p:sp>
        <p:nvSpPr>
          <p:cNvPr id="9" name="Ромб 8"/>
          <p:cNvSpPr/>
          <p:nvPr/>
        </p:nvSpPr>
        <p:spPr>
          <a:xfrm>
            <a:off x="3714744" y="4357694"/>
            <a:ext cx="214314" cy="214314"/>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омб 10"/>
          <p:cNvSpPr/>
          <p:nvPr/>
        </p:nvSpPr>
        <p:spPr>
          <a:xfrm>
            <a:off x="6715140" y="3714752"/>
            <a:ext cx="214314" cy="214314"/>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1597</Words>
  <Application>Microsoft Office PowerPoint</Application>
  <PresentationFormat>Экран (4:3)</PresentationFormat>
  <Paragraphs>174</Paragraphs>
  <Slides>23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Федеральное государственное бюджетное образовательное учреждение             высшего образования «Самарский государственный медицинский университет» Министерства здравоохранения Российской Федерации  Институт сестринского образования  – региональный ресурсный центр  развития  кадрового потенциала                                                                                          средних медицинских работников Самарской области</vt:lpstr>
      <vt:lpstr>9  фактов о работе головного мозга</vt:lpstr>
      <vt:lpstr> Усталость — пик креативности </vt:lpstr>
      <vt:lpstr>Влияние стресса на размеры мозга </vt:lpstr>
      <vt:lpstr>Псевдопараллельная работа мозга </vt:lpstr>
      <vt:lpstr>Короткий сон                                                    повышает умственную активность</vt:lpstr>
      <vt:lpstr>Зрение — главный «козырь»                     сенсорной системы</vt:lpstr>
      <vt:lpstr>Влияние типа личности </vt:lpstr>
      <vt:lpstr>Эффект «полного провала»</vt:lpstr>
      <vt:lpstr>  Упражнения — реорганизация                                  и воспитание силы воли </vt:lpstr>
      <vt:lpstr>Новая информация                                         замедляет ход времени</vt:lpstr>
      <vt:lpstr>Презентация PowerPoint</vt:lpstr>
      <vt:lpstr>Цикличность работоспособности</vt:lpstr>
      <vt:lpstr>Умению концентрироваться мешают</vt:lpstr>
      <vt:lpstr>Обеспечиваем удобное рабочее место </vt:lpstr>
      <vt:lpstr> 1 час работаем – 10 минут отдыхаем!  7 минут – 7 раз в день! </vt:lpstr>
      <vt:lpstr>Обеспечиваем психологический настрой</vt:lpstr>
      <vt:lpstr> </vt:lpstr>
      <vt:lpstr>Для позитивного рабочего дня важно</vt:lpstr>
      <vt:lpstr> Развитие навыков внимания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«Самарский государственный медицинский университет» Министерства здравоохранения Российской Федерации  Институт сестринского образования</dc:title>
  <dc:creator>Лариса Аркадьевна</dc:creator>
  <cp:lastModifiedBy>Arina</cp:lastModifiedBy>
  <cp:revision>55</cp:revision>
  <dcterms:created xsi:type="dcterms:W3CDTF">2017-03-04T20:39:33Z</dcterms:created>
  <dcterms:modified xsi:type="dcterms:W3CDTF">2017-06-09T14:48:55Z</dcterms:modified>
</cp:coreProperties>
</file>