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1" r:id="rId4"/>
    <p:sldId id="274" r:id="rId5"/>
    <p:sldId id="279" r:id="rId6"/>
    <p:sldId id="269" r:id="rId7"/>
    <p:sldId id="276" r:id="rId8"/>
    <p:sldId id="277" r:id="rId9"/>
    <p:sldId id="278" r:id="rId10"/>
    <p:sldId id="262" r:id="rId11"/>
    <p:sldId id="261" r:id="rId12"/>
    <p:sldId id="259" r:id="rId13"/>
    <p:sldId id="268" r:id="rId14"/>
    <p:sldId id="265" r:id="rId15"/>
    <p:sldId id="266" r:id="rId16"/>
    <p:sldId id="282" r:id="rId17"/>
    <p:sldId id="28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DC04-28F7-4C9C-909A-618D84C308C8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E62E-7A18-4A0F-BA08-AF374591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хватает стульев, нет </a:t>
            </a:r>
            <a:r>
              <a:rPr lang="ru-RU" dirty="0" err="1" smtClean="0"/>
              <a:t>пеленального</a:t>
            </a:r>
            <a:r>
              <a:rPr lang="ru-RU" dirty="0" smtClean="0"/>
              <a:t> столика.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AE62E-7A18-4A0F-BA08-AF37459159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pearl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14314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МОЯ ОРГАНИЗАЦИЯ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ВЗГЛЯД СО СТОРОНЫ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358246" cy="2286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Карасева Лариса Аркадьевна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Института сестринского образования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«Самарский государственный медицинский университет»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Самарской области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управлению сестринской деятельностью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медицинских наук, профессор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золотые человечки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Бэйджик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для пациента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бейджик на медицинском хала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3786214" cy="5214974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бейджик на медицинском хала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000528" cy="551016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357818" y="2786058"/>
            <a:ext cx="1357322" cy="642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Двери с «лицом»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КГБУЗ &quot;Клинико-диагностический центр&quot;"/>
          <p:cNvPicPr/>
          <p:nvPr/>
        </p:nvPicPr>
        <p:blipFill>
          <a:blip r:embed="rId2"/>
          <a:srcRect r="24138"/>
          <a:stretch>
            <a:fillRect/>
          </a:stretch>
        </p:blipFill>
        <p:spPr bwMode="auto">
          <a:xfrm>
            <a:off x="4572000" y="1000108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Картинки по запросу дверь в процедурный кабинет в поликлинике"/>
          <p:cNvPicPr>
            <a:picLocks noChangeAspect="1" noChangeArrowheads="1"/>
          </p:cNvPicPr>
          <p:nvPr/>
        </p:nvPicPr>
        <p:blipFill>
          <a:blip r:embed="rId3"/>
          <a:srcRect l="6250" r="23749" b="-1"/>
          <a:stretch>
            <a:fillRect/>
          </a:stretch>
        </p:blipFill>
        <p:spPr bwMode="auto">
          <a:xfrm>
            <a:off x="500034" y="1000108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и чистоту никто не отменял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Картинки по запросу чем недовольны пациенты в больниц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063"/>
          <a:stretch>
            <a:fillRect/>
          </a:stretch>
        </p:blipFill>
        <p:spPr bwMode="auto">
          <a:xfrm>
            <a:off x="428596" y="928670"/>
            <a:ext cx="4210050" cy="2755685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857224" y="1142984"/>
            <a:ext cx="928694" cy="928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28794" y="1928802"/>
            <a:ext cx="1285884" cy="642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чем недовольны пациенты в больни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4214842" cy="28575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000364" y="5000636"/>
            <a:ext cx="857256" cy="15001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814425">
            <a:off x="1747723" y="4095101"/>
            <a:ext cx="307878" cy="928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14546" y="3714752"/>
            <a:ext cx="1000132" cy="5715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8662" y="5214950"/>
            <a:ext cx="714380" cy="5000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86050" y="2857496"/>
            <a:ext cx="785818" cy="3571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57620" y="928670"/>
            <a:ext cx="571504" cy="5715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Картинки по запросу туалет в больнице"/>
          <p:cNvPicPr>
            <a:picLocks noChangeAspect="1" noChangeArrowheads="1"/>
          </p:cNvPicPr>
          <p:nvPr/>
        </p:nvPicPr>
        <p:blipFill>
          <a:blip r:embed="rId4"/>
          <a:srcRect r="18626"/>
          <a:stretch>
            <a:fillRect/>
          </a:stretch>
        </p:blipFill>
        <p:spPr bwMode="auto">
          <a:xfrm>
            <a:off x="4714876" y="3714752"/>
            <a:ext cx="4071966" cy="2857520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туалет в больни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928670"/>
            <a:ext cx="403716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Буфетная/столовая – самые привлекательные помещения в больнице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Картинки по запросу столовая в стацион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220878" cy="2571768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столовая в стациона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29066"/>
            <a:ext cx="4214842" cy="2585218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одежный шкаф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357298"/>
            <a:ext cx="4157088" cy="4714908"/>
          </a:xfrm>
          <a:prstGeom prst="rect">
            <a:avLst/>
          </a:prstGeom>
          <a:noFill/>
        </p:spPr>
      </p:pic>
      <p:pic>
        <p:nvPicPr>
          <p:cNvPr id="7178" name="Picture 10" descr="Картинки по запросу сапоги зимние растоптанны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929198"/>
            <a:ext cx="928662" cy="87878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00034" y="4786322"/>
            <a:ext cx="1785950" cy="12858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Цветы, картины, занавески…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Картинки по запросу больничная палат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3714776" cy="2786082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больничная палат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714776" cy="2693212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окна больничных пал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3929090" cy="2678925"/>
          </a:xfrm>
          <a:prstGeom prst="rect">
            <a:avLst/>
          </a:prstGeom>
          <a:noFill/>
        </p:spPr>
      </p:pic>
      <p:pic>
        <p:nvPicPr>
          <p:cNvPr id="22542" name="Picture 14" descr="Картинки по запросу окна больничной палаты в ц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395700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Цветы, картины, занавески…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Картинки по запросу рисунки детей на стенах боль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4000496" cy="2666997"/>
          </a:xfrm>
          <a:prstGeom prst="rect">
            <a:avLst/>
          </a:prstGeom>
          <a:noFill/>
        </p:spPr>
      </p:pic>
      <p:pic>
        <p:nvPicPr>
          <p:cNvPr id="6" name="Picture 10" descr="Картинки по запросу рисунки детей на стенах больн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143404" cy="2658479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комнатные цветы  в больнице"/>
          <p:cNvPicPr>
            <a:picLocks noChangeAspect="1" noChangeArrowheads="1"/>
          </p:cNvPicPr>
          <p:nvPr/>
        </p:nvPicPr>
        <p:blipFill>
          <a:blip r:embed="rId4"/>
          <a:srcRect b="10986"/>
          <a:stretch>
            <a:fillRect/>
          </a:stretch>
        </p:blipFill>
        <p:spPr bwMode="auto">
          <a:xfrm>
            <a:off x="428596" y="3857628"/>
            <a:ext cx="4071966" cy="2786082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комнатные цветы  в больни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414340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недовольны пациенты 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832964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Длинные очереди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невозможность быстро попасть на прием к нужному специалисту.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Равнодушие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медицинских работников по отношению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 пациентам.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Низкая квалификация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медицинского персонала.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Устаревшее оборудование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некомфортные условия пребывания в лечебных учреждениях.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медицинских работников.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числа лечебных учреждений, их объединение или закрытие из-за нерентабельности.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Деперсонализация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обезличивание пациентов персоналом.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лось и медведь мост переходили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как лось и медведь мост переходи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как лось и медведь мост переходи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Благодарю за внимание!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день доброты на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50" cy="552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872410" cy="47149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Раннее зимнее утро. Город ещё спит.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Предрассветную мглу пронзают светом 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фар одинокие проезжающие автомобили.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Изредка появляются из ниоткуда и исчезают в никуда рано начинающие рабочий день прохожие.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 только возле здания детской поликлиники наблюдается скопление движущихся теней.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Это заботливые родители, добравшиеся сюда в такую рань бог знает каким образом, пытаются добыть заветный талончик на приём врача для своих ДЕТЕЙ.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http://www.inpearls.ru/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2" name="AutoShape 4" descr="Картинки по запросу снеж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снеж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8604"/>
            <a:ext cx="8286808" cy="59293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оказания медицинской помощи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38600" cy="51435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Высокая квалификация специалистов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Высокотехнологичные </a:t>
            </a:r>
          </a:p>
          <a:p>
            <a:pPr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операции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Новейшее оборудование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Современные средства по уходу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85860"/>
            <a:ext cx="4038600" cy="50720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Качество жизни пациентов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Безопасность больничной среды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Сервис медицинских услуг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Отсутствие конфликтов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Удовлетворенность  пациента медицинской услугой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57620" y="3571876"/>
            <a:ext cx="857256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Картинки по запросу золотые человечки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85776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этого уже начинается лечение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вход в поликлинику обледенелый"/>
          <p:cNvPicPr>
            <a:picLocks noChangeAspect="1" noChangeArrowheads="1"/>
          </p:cNvPicPr>
          <p:nvPr/>
        </p:nvPicPr>
        <p:blipFill>
          <a:blip r:embed="rId2" cstate="print"/>
          <a:srcRect t="4707" r="31158" b="3503"/>
          <a:stretch>
            <a:fillRect/>
          </a:stretch>
        </p:blipFill>
        <p:spPr bwMode="auto">
          <a:xfrm>
            <a:off x="1000100" y="1000108"/>
            <a:ext cx="2857520" cy="2857520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крыльцо поликлиники в идеальном состоя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4572031" cy="3571900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крыльцо поликлиники в идеальном состоянии"/>
          <p:cNvPicPr>
            <a:picLocks noChangeAspect="1" noChangeArrowheads="1"/>
          </p:cNvPicPr>
          <p:nvPr/>
        </p:nvPicPr>
        <p:blipFill>
          <a:blip r:embed="rId4"/>
          <a:srcRect t="8029"/>
          <a:stretch>
            <a:fillRect/>
          </a:stretch>
        </p:blipFill>
        <p:spPr bwMode="auto">
          <a:xfrm>
            <a:off x="642910" y="4000504"/>
            <a:ext cx="3559169" cy="245506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786314" y="3214686"/>
            <a:ext cx="714380" cy="7143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72198" y="3286124"/>
            <a:ext cx="785818" cy="5000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15074" y="2500306"/>
            <a:ext cx="571504" cy="3571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 descr="Картинки по запросу входная стеклянная дверь с улицы в помещение"/>
          <p:cNvPicPr>
            <a:picLocks noChangeAspect="1" noChangeArrowheads="1"/>
          </p:cNvPicPr>
          <p:nvPr/>
        </p:nvPicPr>
        <p:blipFill>
          <a:blip r:embed="rId5"/>
          <a:srcRect b="27499"/>
          <a:stretch>
            <a:fillRect/>
          </a:stretch>
        </p:blipFill>
        <p:spPr bwMode="auto">
          <a:xfrm>
            <a:off x="6357950" y="4143380"/>
            <a:ext cx="2571768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643834" y="5143512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58082" y="4929198"/>
            <a:ext cx="1428760" cy="8572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2" name="Picture 8" descr="Картинки по запросу дверь на улицу, а рядом кнопка звонка"/>
          <p:cNvPicPr>
            <a:picLocks noChangeAspect="1" noChangeArrowheads="1"/>
          </p:cNvPicPr>
          <p:nvPr/>
        </p:nvPicPr>
        <p:blipFill>
          <a:blip r:embed="rId6"/>
          <a:srcRect l="2500" r="22499"/>
          <a:stretch>
            <a:fillRect/>
          </a:stretch>
        </p:blipFill>
        <p:spPr bwMode="auto">
          <a:xfrm>
            <a:off x="4429124" y="4786322"/>
            <a:ext cx="1711987" cy="128588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4929190" y="5214950"/>
            <a:ext cx="1143008" cy="7143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Бахилы - корзины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корзины для чистых и грязных бах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3410355" cy="2714644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корзина с бахил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1524000" cy="285750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емкости для бахи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860"/>
            <a:ext cx="1357322" cy="2702632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емкости для бахи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88" y="3429000"/>
            <a:ext cx="2905112" cy="2905112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емкости для бахил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71546"/>
            <a:ext cx="3119426" cy="31194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1077723">
            <a:off x="5434958" y="2565583"/>
            <a:ext cx="1140655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Чистые бахилы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39128">
            <a:off x="7259297" y="4604272"/>
            <a:ext cx="1140655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Грязные бахилы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9058" y="2928934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072066" y="5143512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72066" y="2214554"/>
            <a:ext cx="1928826" cy="12858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58016" y="4357694"/>
            <a:ext cx="2000264" cy="11430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Регистратура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регист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186318" cy="2790879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регистрату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071966" cy="2786082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гардероб в поликлини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286364"/>
            <a:ext cx="2604281" cy="1571636"/>
          </a:xfrm>
          <a:prstGeom prst="rect">
            <a:avLst/>
          </a:prstGeom>
          <a:noFill/>
        </p:spPr>
      </p:pic>
      <p:pic>
        <p:nvPicPr>
          <p:cNvPr id="30728" name="Picture 8" descr="Картинки по запросу гардероб в поликлини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3250828" cy="2143139"/>
          </a:xfrm>
          <a:prstGeom prst="rect">
            <a:avLst/>
          </a:prstGeom>
          <a:noFill/>
        </p:spPr>
      </p:pic>
      <p:pic>
        <p:nvPicPr>
          <p:cNvPr id="30730" name="Picture 10" descr="Картинки по запросу гардероб в поликлиник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929066"/>
            <a:ext cx="3857652" cy="217203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357686" y="3000372"/>
            <a:ext cx="1285884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Картинки по запросу корзина для мусор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Коридор - не место для очередей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коридор в поликлинике"/>
          <p:cNvPicPr>
            <a:picLocks noChangeAspect="1" noChangeArrowheads="1"/>
          </p:cNvPicPr>
          <p:nvPr/>
        </p:nvPicPr>
        <p:blipFill>
          <a:blip r:embed="rId3"/>
          <a:srcRect b="9038"/>
          <a:stretch>
            <a:fillRect/>
          </a:stretch>
        </p:blipFill>
        <p:spPr bwMode="auto">
          <a:xfrm>
            <a:off x="500034" y="1071546"/>
            <a:ext cx="4000496" cy="2786082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коридор в поликлинике"/>
          <p:cNvPicPr>
            <a:picLocks noChangeAspect="1" noChangeArrowheads="1"/>
          </p:cNvPicPr>
          <p:nvPr/>
        </p:nvPicPr>
        <p:blipFill>
          <a:blip r:embed="rId4"/>
          <a:srcRect l="5064"/>
          <a:stretch>
            <a:fillRect/>
          </a:stretch>
        </p:blipFill>
        <p:spPr bwMode="auto">
          <a:xfrm>
            <a:off x="500034" y="3929066"/>
            <a:ext cx="4017685" cy="2714644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коридор в поликлинике"/>
          <p:cNvPicPr>
            <a:picLocks noChangeAspect="1" noChangeArrowheads="1"/>
          </p:cNvPicPr>
          <p:nvPr/>
        </p:nvPicPr>
        <p:blipFill>
          <a:blip r:embed="rId5"/>
          <a:srcRect l="8500" t="6429" r="8999" b="12857"/>
          <a:stretch>
            <a:fillRect/>
          </a:stretch>
        </p:blipFill>
        <p:spPr bwMode="auto">
          <a:xfrm>
            <a:off x="4643438" y="1071546"/>
            <a:ext cx="4000528" cy="2762270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коридор в поликлинике"/>
          <p:cNvPicPr>
            <a:picLocks noChangeAspect="1" noChangeArrowheads="1"/>
          </p:cNvPicPr>
          <p:nvPr/>
        </p:nvPicPr>
        <p:blipFill>
          <a:blip r:embed="rId6" cstate="print"/>
          <a:srcRect r="9836" b="-7893"/>
          <a:stretch>
            <a:fillRect/>
          </a:stretch>
        </p:blipFill>
        <p:spPr bwMode="auto">
          <a:xfrm>
            <a:off x="4643438" y="3929066"/>
            <a:ext cx="4000528" cy="2928934"/>
          </a:xfrm>
          <a:prstGeom prst="rect">
            <a:avLst/>
          </a:prstGeom>
          <a:noFill/>
        </p:spPr>
      </p:pic>
      <p:pic>
        <p:nvPicPr>
          <p:cNvPr id="34818" name="Picture 2" descr="Картинки по запросу стул для больницы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16144"/>
            <a:ext cx="642942" cy="89492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072330" y="5429264"/>
            <a:ext cx="1214446" cy="10715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4" name="Picture 8" descr="Картинки по запросу пеленальный столик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F5F3"/>
              </a:clrFrom>
              <a:clrTo>
                <a:srgbClr val="EF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7279"/>
            <a:ext cx="1143008" cy="1140722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14282" y="5572140"/>
            <a:ext cx="1571636" cy="11429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58096" cy="72547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Коридор – комфортное место ожидания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Картинки по запросу журнальный столик кругл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310005" cy="2143140"/>
          </a:xfrm>
          <a:prstGeom prst="rect">
            <a:avLst/>
          </a:prstGeom>
          <a:noFill/>
        </p:spPr>
      </p:pic>
      <p:pic>
        <p:nvPicPr>
          <p:cNvPr id="33798" name="Picture 6" descr="Картинки по запросу кулер с водой"/>
          <p:cNvPicPr>
            <a:picLocks noChangeAspect="1" noChangeArrowheads="1"/>
          </p:cNvPicPr>
          <p:nvPr/>
        </p:nvPicPr>
        <p:blipFill>
          <a:blip r:embed="rId3"/>
          <a:srcRect l="31875" r="30625"/>
          <a:stretch>
            <a:fillRect/>
          </a:stretch>
        </p:blipFill>
        <p:spPr bwMode="auto">
          <a:xfrm>
            <a:off x="142844" y="2071678"/>
            <a:ext cx="1393051" cy="3714776"/>
          </a:xfrm>
          <a:prstGeom prst="rect">
            <a:avLst/>
          </a:prstGeom>
          <a:noFill/>
        </p:spPr>
      </p:pic>
      <p:pic>
        <p:nvPicPr>
          <p:cNvPr id="33802" name="Picture 10" descr="Картинки по запросу стопка журнал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92030">
            <a:off x="5723007" y="1882703"/>
            <a:ext cx="1275278" cy="658342"/>
          </a:xfrm>
          <a:prstGeom prst="rect">
            <a:avLst/>
          </a:prstGeom>
          <a:noFill/>
        </p:spPr>
      </p:pic>
      <p:pic>
        <p:nvPicPr>
          <p:cNvPr id="33804" name="Picture 12" descr="Картинки по запросу стопка журнал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85860"/>
            <a:ext cx="1195872" cy="892442"/>
          </a:xfrm>
          <a:prstGeom prst="rect">
            <a:avLst/>
          </a:prstGeom>
          <a:noFill/>
        </p:spPr>
      </p:pic>
      <p:pic>
        <p:nvPicPr>
          <p:cNvPr id="33806" name="Picture 14" descr="Картинки по запросу стопка журналов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000108"/>
            <a:ext cx="1428760" cy="1460940"/>
          </a:xfrm>
          <a:prstGeom prst="rect">
            <a:avLst/>
          </a:prstGeom>
          <a:noFill/>
        </p:spPr>
      </p:pic>
      <p:pic>
        <p:nvPicPr>
          <p:cNvPr id="33808" name="Picture 16" descr="Картинки по запросу пластиковый стаканчик для во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357298"/>
            <a:ext cx="1273187" cy="89123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0" y="1214422"/>
            <a:ext cx="1857388" cy="12144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810" name="Picture 18" descr="Картинки по запросу самара детская поликлиника в ИД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5885" y="4143380"/>
            <a:ext cx="3643302" cy="2428868"/>
          </a:xfrm>
          <a:prstGeom prst="rect">
            <a:avLst/>
          </a:prstGeom>
          <a:noFill/>
        </p:spPr>
      </p:pic>
      <p:pic>
        <p:nvPicPr>
          <p:cNvPr id="33812" name="Picture 20" descr="Картинки по запросу самара детская поликлиника в ИД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30624" y="4143380"/>
            <a:ext cx="3913376" cy="2431039"/>
          </a:xfrm>
          <a:prstGeom prst="rect">
            <a:avLst/>
          </a:prstGeom>
          <a:noFill/>
        </p:spPr>
      </p:pic>
      <p:pic>
        <p:nvPicPr>
          <p:cNvPr id="33814" name="Picture 22" descr="Картинки по запросу розетка с зарядкой для телефон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2143116"/>
            <a:ext cx="1714512" cy="1714512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285984" y="1928802"/>
            <a:ext cx="857256" cy="17145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8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- для полезной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информации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Картинки по запросу информационный стенд в поликлин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информационный стенд в поликлин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и по запросу информационный стенд в поликлин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8" name="Picture 14" descr="Картинки по запросу информационный стенд в поликлинике"/>
          <p:cNvPicPr>
            <a:picLocks noChangeAspect="1" noChangeArrowheads="1"/>
          </p:cNvPicPr>
          <p:nvPr/>
        </p:nvPicPr>
        <p:blipFill>
          <a:blip r:embed="rId2"/>
          <a:srcRect l="7908" t="7732" r="14323" b="7216"/>
          <a:stretch>
            <a:fillRect/>
          </a:stretch>
        </p:blipFill>
        <p:spPr bwMode="auto">
          <a:xfrm>
            <a:off x="214282" y="3786190"/>
            <a:ext cx="3929090" cy="2764988"/>
          </a:xfrm>
          <a:prstGeom prst="rect">
            <a:avLst/>
          </a:prstGeom>
          <a:noFill/>
        </p:spPr>
      </p:pic>
      <p:pic>
        <p:nvPicPr>
          <p:cNvPr id="21520" name="Picture 16" descr="Картинки по запросу информационный стенд в поликлин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071966" cy="2380604"/>
          </a:xfrm>
          <a:prstGeom prst="rect">
            <a:avLst/>
          </a:prstGeom>
          <a:noFill/>
        </p:spPr>
      </p:pic>
      <p:sp>
        <p:nvSpPr>
          <p:cNvPr id="21522" name="AutoShape 18" descr="Картинки по запросу красная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Картинки по запросу красная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Картинки по запросу красная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Картинки по запросу красная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0" name="Picture 26" descr="Картинки по запросу красная галоч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714884"/>
            <a:ext cx="500066" cy="500066"/>
          </a:xfrm>
          <a:prstGeom prst="rect">
            <a:avLst/>
          </a:prstGeom>
          <a:noFill/>
        </p:spPr>
      </p:pic>
      <p:pic>
        <p:nvPicPr>
          <p:cNvPr id="18" name="Picture 26" descr="Картинки по запросу красная галоч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714884"/>
            <a:ext cx="500036" cy="500036"/>
          </a:xfrm>
          <a:prstGeom prst="rect">
            <a:avLst/>
          </a:prstGeom>
          <a:noFill/>
        </p:spPr>
      </p:pic>
      <p:pic>
        <p:nvPicPr>
          <p:cNvPr id="19" name="Picture 26" descr="Картинки по запросу красная галоч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643446"/>
            <a:ext cx="500066" cy="500066"/>
          </a:xfrm>
          <a:prstGeom prst="rect">
            <a:avLst/>
          </a:prstGeom>
          <a:noFill/>
        </p:spPr>
      </p:pic>
      <p:pic>
        <p:nvPicPr>
          <p:cNvPr id="21532" name="Picture 28" descr="http://images.by.prom.st/23712783_w640_h640_cid8461_pid12818273-746cee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3881430" cy="2571744"/>
          </a:xfrm>
          <a:prstGeom prst="rect">
            <a:avLst/>
          </a:prstGeom>
          <a:noFill/>
        </p:spPr>
      </p:pic>
      <p:pic>
        <p:nvPicPr>
          <p:cNvPr id="21534" name="Picture 30" descr="Картинки по запросу информационный стенд в стационар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4407248" cy="263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230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МОЯ ОРГАНИЗАЦИЯ – ВЗГЛЯД СО СТОРОНЫ </vt:lpstr>
      <vt:lpstr> Раннее зимнее утро. Город ещё спит.  Предрассветную мглу пронзают светом  фар одинокие проезжающие автомобили.  Изредка появляются из ниоткуда и исчезают в никуда рано начинающие рабочий день прохожие.  И только возле здания детской поликлиники наблюдается скопление движущихся теней.   Это заботливые родители, добравшиеся сюда в такую рань бог знает каким образом, пытаются добыть заветный талончик на приём врача для своих ДЕТЕЙ.  http://www.inpearls.ru/ </vt:lpstr>
      <vt:lpstr>Качество оказания медицинской помощи</vt:lpstr>
      <vt:lpstr>С этого уже начинается лечение</vt:lpstr>
      <vt:lpstr>Бахилы - корзины</vt:lpstr>
      <vt:lpstr>Регистратура</vt:lpstr>
      <vt:lpstr>Коридор - не место для очередей</vt:lpstr>
      <vt:lpstr>Коридор – комфортное место ожидания</vt:lpstr>
      <vt:lpstr>Информационные стенды - для полезной                                                     информации</vt:lpstr>
      <vt:lpstr>Бэйджик - для пациента</vt:lpstr>
      <vt:lpstr>Двери с «лицом»</vt:lpstr>
      <vt:lpstr>Порядок и чистоту никто не отменял</vt:lpstr>
      <vt:lpstr>Буфетная/столовая – самые привлекательные помещения в больнице</vt:lpstr>
      <vt:lpstr>Цветы, картины, занавески…</vt:lpstr>
      <vt:lpstr>Цветы, картины, занавески…</vt:lpstr>
      <vt:lpstr>Чем недовольны пациенты ?</vt:lpstr>
      <vt:lpstr>Как лось и медведь мост переходили</vt:lpstr>
      <vt:lpstr> 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ОРГАНИЗАЦИЯ – ВЗГЛЯД СО СТОРОНЫ</dc:title>
  <dc:creator>Лариса Аркадьевна</dc:creator>
  <cp:lastModifiedBy>Arina</cp:lastModifiedBy>
  <cp:revision>59</cp:revision>
  <dcterms:created xsi:type="dcterms:W3CDTF">2016-10-30T15:25:11Z</dcterms:created>
  <dcterms:modified xsi:type="dcterms:W3CDTF">2017-06-13T10:24:19Z</dcterms:modified>
</cp:coreProperties>
</file>