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2" r:id="rId2"/>
    <p:sldId id="256" r:id="rId3"/>
    <p:sldId id="321" r:id="rId4"/>
    <p:sldId id="258" r:id="rId5"/>
    <p:sldId id="328" r:id="rId6"/>
    <p:sldId id="329" r:id="rId7"/>
    <p:sldId id="335" r:id="rId8"/>
    <p:sldId id="273" r:id="rId9"/>
    <p:sldId id="327" r:id="rId10"/>
    <p:sldId id="298" r:id="rId11"/>
    <p:sldId id="337" r:id="rId12"/>
    <p:sldId id="301" r:id="rId13"/>
    <p:sldId id="303" r:id="rId14"/>
    <p:sldId id="317" r:id="rId15"/>
    <p:sldId id="350" r:id="rId16"/>
    <p:sldId id="345" r:id="rId17"/>
    <p:sldId id="346" r:id="rId18"/>
    <p:sldId id="347" r:id="rId19"/>
    <p:sldId id="344" r:id="rId20"/>
    <p:sldId id="348" r:id="rId21"/>
    <p:sldId id="349" r:id="rId22"/>
    <p:sldId id="338" r:id="rId23"/>
    <p:sldId id="276" r:id="rId24"/>
    <p:sldId id="33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99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678" autoAdjust="0"/>
  </p:normalViewPr>
  <p:slideViewPr>
    <p:cSldViewPr>
      <p:cViewPr>
        <p:scale>
          <a:sx n="82" d="100"/>
          <a:sy n="82" d="100"/>
        </p:scale>
        <p:origin x="-121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5F5C2E-0397-4FD5-97BE-E0058F588E0D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B3DCEC-6FCB-4DC4-B9CC-3A790002C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50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charset="0"/>
              </a:rPr>
              <a:t>Что такое </a:t>
            </a:r>
            <a:r>
              <a:rPr lang="ru-RU" dirty="0" err="1" smtClean="0">
                <a:latin typeface="Arial" charset="0"/>
              </a:rPr>
              <a:t>корпоратив</a:t>
            </a:r>
            <a:r>
              <a:rPr lang="ru-RU" dirty="0" smtClean="0">
                <a:latin typeface="Arial" charset="0"/>
              </a:rPr>
              <a:t>?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Общество, союз, группа лиц, объединенных общностью сословных или профессиональных интересов.</a:t>
            </a:r>
          </a:p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Корпоративная этика – это свод правил поведения, которые позволяют любому сотруднику компании (или представителю какой-либо профессии) почувствовать себя членом сообщества, фактически – членом семьи, которой являются компания, профессиональное объединение, корпорация. Именно это свойство корпоративной этики и позволяет при ее использовании повышать конкурентоспособность компании и производительность труда, увеличивать отдачу от сотрудников и улучшать качество их работы.</a:t>
            </a:r>
          </a:p>
          <a:p>
            <a:pPr>
              <a:spcBef>
                <a:spcPct val="0"/>
              </a:spcBef>
            </a:pP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ABF4B0-C36B-4EA5-BB9B-CE30B32885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sz="1100" smtClean="0"/>
              <a:t>Настроение или атмосферу, которая царит в рабочем окружении, называют в деловом мире корпоративной этикой. Она имеет прямое отношение к коллективным установкам, правилам и представлениям, которые преобладают среди сотрудников, от самого верха до самого низа и в любом виде бизнеса. Корпоративная этика вырабатывается самими сотрудниками и отношениями между ними под влиянием основных целей, ориентаций и содержания бизнеса.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Times New Roman" pitchFamily="18" charset="0"/>
              </a:rPr>
              <a:t>Общие ценности, которые сотрудники ценят в своей жизни и работе: должности, возможности продвижения в карьере, профессиональную деятельность.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latin typeface="Times New Roman" pitchFamily="18" charset="0"/>
              </a:rPr>
              <a:t>Вера в руководство, успех, свой потенциал, взаимопомощь и справедливость.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latin typeface="Times New Roman" pitchFamily="18" charset="0"/>
              </a:rPr>
              <a:t>Коммуникационная система в коллективе, язык общения, использование устной, письменной, невербальной коммуникации и т.п.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latin typeface="Times New Roman" pitchFamily="18" charset="0"/>
              </a:rPr>
              <a:t>Рабочее время, отношение к нему, его правильное использование, соблюдение регламента рабочего дня, графика работы.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latin typeface="Times New Roman" pitchFamily="18" charset="0"/>
              </a:rPr>
              <a:t>Взаимоотношения между людьми, которые различаются в зависимости от возраста, статуса, должности, уровня знаний.  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latin typeface="Times New Roman" pitchFamily="18" charset="0"/>
              </a:rPr>
              <a:t>Процесс развития работников, проведение обучающих процедур, тренингов, обучение новых сотрудников, процесс передачи опыта, навыков и знаний.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latin typeface="Times New Roman" pitchFamily="18" charset="0"/>
              </a:rPr>
              <a:t>Трудовая этика, методы стимулирования к достижениям. Распределение обязанностей, оценка работы, вознаграждение, пути продвижения по служебной лестнице.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latin typeface="Times New Roman" pitchFamily="18" charset="0"/>
              </a:rPr>
              <a:t>Внешний вид сотрудников, деловой стиль одежды, поведения.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latin typeface="Times New Roman" pitchFamily="18" charset="0"/>
              </a:rPr>
              <a:t>Оформление кабинетов специалистов.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latin typeface="Times New Roman" pitchFamily="18" charset="0"/>
              </a:rPr>
              <a:t>Символы, используемые организацией.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Все эти характеристики, в совокупности – это формирование корпоративной этики. Процесс этот взаимный – люди, работающие в организации, формируют корпоративную этику организации, и одновременно культура влияет на их поведение.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3DCEC-6FCB-4DC4-B9CC-3A790002CA0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3DCEC-6FCB-4DC4-B9CC-3A790002CA0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435C-1CBD-4187-BA1D-AE873B0E2D99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3B35-7509-4036-8616-2E92CC510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16F5-8BE2-44B1-9B51-0E88AD14D9D9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E35D-8F0C-486F-9562-4F90D9999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1E9A-3DCA-4075-8C1E-24D2F81F1992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9BD4-A401-4200-B8A6-69241C43A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028B-D729-41DE-A53A-5A2B55529871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3577-4A90-4093-80A9-4E686613A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87BF2-D86A-4325-A31D-B3E6EDD406A6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355D-06C9-4F78-AC15-4E9EF76AB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7EE1-AE2F-4552-A78D-E2AC0C7FADDB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96915-1BB0-4DF7-9ABA-742B25B3F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3096-10D6-410B-870C-AF7368C75BE5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8EBFA-DF9A-43B6-BED3-532AEBBF5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D2A8-5C96-421B-86ED-9933A61A0F91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E6CD-04B7-4225-91C6-D08EE5642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FB17-D527-4CF3-A883-BAAF44407F73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C5AD-3196-46D2-8D9C-8D5B6B5D4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A3315-5CCB-41A7-8837-3B851ED744F9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F56B-F82F-4A2C-8425-688E2923A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75149-A5A2-489A-9813-539B632B2CCC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7BB5A-84B8-42A6-9134-ED9FEDF5D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EFD48D-E48C-4140-98A5-A2B21D140A3D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C2D1A7-769F-442B-BA6E-4FAAF3C3E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http://xn--80ait6d.xn--p1ai/wp-content/uploads/2015/03/pechyonoch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</a:rPr>
              <a:t>Руководитель - Подчиненный</a:t>
            </a: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285720" y="5786454"/>
            <a:ext cx="8472518" cy="9112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i="1" dirty="0" smtClean="0">
                <a:latin typeface="Times New Roman" pitchFamily="18" charset="0"/>
              </a:rPr>
              <a:t>       «Относитесь к своему подчиненному так,                                                                как Вы хотели бы, чтобы  к Вам относился руководитель». </a:t>
            </a:r>
          </a:p>
          <a:p>
            <a:endParaRPr lang="ru-RU" dirty="0" smtClean="0"/>
          </a:p>
        </p:txBody>
      </p:sp>
      <p:pic>
        <p:nvPicPr>
          <p:cNvPr id="4101" name="Picture 4" descr="http://lurkmore.so/images/thumb/1/18/Subordination.jpg/200px-Subordin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1928826" cy="371477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000364" y="1643050"/>
            <a:ext cx="571504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071546"/>
            <a:ext cx="635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Приобщайте персонал к «жизни» в организации. 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Выясняйте причину недобросовестного отношения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специалиста к профессиональной деятельности.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попрекайте подчиненного его слабостями и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недостатками.  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Если сотрудник не выполнил распоряжения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руководителя, необходимо дайте ему понять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(один на один), что вам известно об этом.  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Критикуйте действия и поступки, а не личность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человека.  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Относитесь к сотрудникам как к равноправным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членам - ко всем с одинаковыми мерками.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artismedia.by/blog/wp-content/uploads/2015/05/next-big-ide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303859"/>
            <a:ext cx="3500430" cy="2625323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786842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Поощряйте свой коллектив даже в том случае, если успех достигнут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главным образом благодаря Вашим успехам.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Укрепляйте у подчиненного чувство собственного достоинства – хорошо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выполненная работа заслуживает не только материального, но и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морального поощрения.  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Привилегии, которые Вы делаете себе, 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должны распространяться и на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других членов коллектива.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Доверяйте сотрудникам и признавайте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собственные ошибки в работе.  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Защищайте своих подчиненных. 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Выбирайте правильную форму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распоряжения, учитывая два фактора: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а) ситуацию и наличие времени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б) личность подчиненного 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Соблюдайте принцип распределительной справедливости - чем больше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заслуги, тем больше должно быть вознаграждение.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</a:rPr>
              <a:t>Подчиненный - Руководитель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571472" y="5643578"/>
            <a:ext cx="8229600" cy="7683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«Относитесь к своему руководителю так,                                                           как Вы хотели бы, чтобы к Вам относились ваши подчиненные».</a:t>
            </a:r>
          </a:p>
          <a:p>
            <a:pPr algn="ctr"/>
            <a:endParaRPr lang="ru-RU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0034" y="1214422"/>
            <a:ext cx="82296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00108"/>
            <a:ext cx="850112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Важно помогать руководителю в создании доброжелательной </a:t>
            </a:r>
          </a:p>
          <a:p>
            <a:pPr>
              <a:lnSpc>
                <a:spcPts val="18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атмосферы в коллективе.  </a:t>
            </a:r>
          </a:p>
          <a:p>
            <a:pPr>
              <a:lnSpc>
                <a:spcPts val="18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Высказывайте свою точку зрения или предложения.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Если в коллективе надвигается или уже случилось какое-либо </a:t>
            </a:r>
          </a:p>
          <a:p>
            <a:pPr>
              <a:lnSpc>
                <a:spcPts val="18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радостное или, напротив, неприятное событие, то об этом следует </a:t>
            </a:r>
          </a:p>
          <a:p>
            <a:pPr>
              <a:lnSpc>
                <a:spcPts val="18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сообщить руководителю.</a:t>
            </a:r>
          </a:p>
          <a:p>
            <a:pPr>
              <a:lnSpc>
                <a:spcPts val="18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Предлагайте свою помощь в решении организационных вопросов.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Будьте преданы и надежны, но не будьте подхалимом. 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Не стоит обращаться за помощью, советом или</a:t>
            </a:r>
          </a:p>
          <a:p>
            <a:pPr>
              <a:lnSpc>
                <a:spcPts val="18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предложением «через голову» - к руководителю  </a:t>
            </a:r>
          </a:p>
          <a:p>
            <a:pPr>
              <a:lnSpc>
                <a:spcPts val="18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вашего руководителя, за исключением </a:t>
            </a:r>
          </a:p>
          <a:p>
            <a:pPr>
              <a:lnSpc>
                <a:spcPts val="18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экстренных случаев.  </a:t>
            </a: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powerpoint.su/_ld/1/846859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643314"/>
            <a:ext cx="1771662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</a:rPr>
              <a:t>Сотрудник - Сотрудник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428596" y="5715016"/>
            <a:ext cx="8229600" cy="857256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«В деловом общении относитесь к своему коллеге так, как Вы хотели бы, чтобы он относился к Вам».  </a:t>
            </a:r>
          </a:p>
          <a:p>
            <a:pPr algn="ctr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928670"/>
            <a:ext cx="84296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Рассматривайте вашего коллегу как личность, которую нужно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уважать саму по себе, а не как средство для достижения ваших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собственных целей.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требуйте к себе какого-либо особого отношения или особенных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привилегий со стороны другого.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Попытайтесь соблюдать достичь четкого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разделения прав и ответственности в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выполнении общей работы.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отношениях между коллегами не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сваливайте вину друг на друга.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относитесь с предвзятостью к своим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коллегам – отбрасывайте сплетни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 общении с ними.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Называйте своих собеседников,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 процессе разговора, по имени и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отчеству старайтесь делать это почаще.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 взаимодействии будьте дружелюбны.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давайте обещаний, которые вы не сможете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выполнить. 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mgazeta.com/wp-content/uploads/2012/10/%D0%9A%D0%BE%D1%80%D0%BF%D0%BE%D1%80%D0%B0%D1%82%D0%B8%D0%B2%D0%BD%D1%8B%D0%B9-%D0%B4%D1%83%D1%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285992"/>
            <a:ext cx="2310735" cy="300039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этического уровня организации</a:t>
            </a: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Этические кодексы – система ценностей и правил этики, которых должны придерживаться работники.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Карты этики – этические рекомендации для работника в зависимости от занимаемой должности.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Этические комитеты – оценка практики с точки зрения этики.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Обучение этическому поведению как рядовых сотрудников, так и руководителей.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oriflame-online-k.narod.ru/olderfiles/1/17701096-585802131-kodex_corp_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319432"/>
            <a:ext cx="3571900" cy="13060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680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786314" y="428604"/>
          <a:ext cx="4143404" cy="5929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Слайд" r:id="rId3" imgW="4572029" imgH="3429101" progId="PowerPoint.Slide.8">
                  <p:embed/>
                </p:oleObj>
              </mc:Choice>
              <mc:Fallback>
                <p:oleObj name="Слайд" r:id="rId3" imgW="4572029" imgH="3429101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428604"/>
                        <a:ext cx="4143404" cy="5929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85720" y="428604"/>
          <a:ext cx="4500594" cy="607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Слайд" r:id="rId5" imgW="4572029" imgH="3429101" progId="PowerPoint.Slide.8">
                  <p:embed/>
                </p:oleObj>
              </mc:Choice>
              <mc:Fallback>
                <p:oleObj name="Слайд" r:id="rId5" imgW="4572029" imgH="3429101" progId="PowerPoint.Slid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28604"/>
                        <a:ext cx="4500594" cy="6072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428596" y="285729"/>
          <a:ext cx="8286808" cy="6250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Слайд" r:id="rId3" imgW="4572029" imgH="3429101" progId="PowerPoint.Slide.8">
                  <p:embed/>
                </p:oleObj>
              </mc:Choice>
              <mc:Fallback>
                <p:oleObj name="Слайд" r:id="rId3" imgW="4572029" imgH="3429101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85729"/>
                        <a:ext cx="8286808" cy="6250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428596" y="285728"/>
          <a:ext cx="8286808" cy="5982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Слайд" r:id="rId3" imgW="4572029" imgH="3429101" progId="PowerPoint.Slide.8">
                  <p:embed/>
                </p:oleObj>
              </mc:Choice>
              <mc:Fallback>
                <p:oleObj name="Слайд" r:id="rId3" imgW="4572029" imgH="3429101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85728"/>
                        <a:ext cx="8286808" cy="5982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428596" y="285728"/>
          <a:ext cx="8286808" cy="6143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Слайд" r:id="rId3" imgW="4572029" imgH="3429101" progId="PowerPoint.Slide.8">
                  <p:embed/>
                </p:oleObj>
              </mc:Choice>
              <mc:Fallback>
                <p:oleObj name="Слайд" r:id="rId3" imgW="4572029" imgH="3429101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85728"/>
                        <a:ext cx="8286808" cy="6143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428596" y="428604"/>
          <a:ext cx="8286808" cy="578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name="Слайд" r:id="rId3" imgW="4572029" imgH="3429101" progId="PowerPoint.Slide.8">
                  <p:embed/>
                </p:oleObj>
              </mc:Choice>
              <mc:Fallback>
                <p:oleObj name="Слайд" r:id="rId3" imgW="4572029" imgH="3429101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28604"/>
                        <a:ext cx="8286808" cy="5786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1285852" y="115888"/>
            <a:ext cx="7572428" cy="1800225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высшего профессионального образования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«Самарский государственный медицинский университет»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Министерства здравоохранения Российской Федерации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28660" y="2714620"/>
            <a:ext cx="8280400" cy="21605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Институт сестринского образования –</a:t>
            </a:r>
          </a:p>
          <a:p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</a:rPr>
              <a:t>региональный ресурсный центр                                            развития кадрового потенциала                                                    средних медицинских работников                                 Самарской области</a:t>
            </a:r>
          </a:p>
        </p:txBody>
      </p:sp>
      <p:sp>
        <p:nvSpPr>
          <p:cNvPr id="20485" name="Заголовок 1"/>
          <p:cNvSpPr>
            <a:spLocks/>
          </p:cNvSpPr>
          <p:nvPr/>
        </p:nvSpPr>
        <p:spPr bwMode="auto">
          <a:xfrm>
            <a:off x="755650" y="5589588"/>
            <a:ext cx="7772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>
                <a:latin typeface="Times New Roman" pitchFamily="18" charset="0"/>
              </a:rPr>
              <a:t> </a:t>
            </a:r>
            <a:r>
              <a:rPr lang="ru-RU" sz="2000" b="1" i="1">
                <a:latin typeface="Times New Roman" pitchFamily="18" charset="0"/>
              </a:rPr>
              <a:t>Карасева Лариса Аркадьевна</a:t>
            </a:r>
            <a:br>
              <a:rPr lang="ru-RU" sz="2000" b="1" i="1">
                <a:latin typeface="Times New Roman" pitchFamily="18" charset="0"/>
              </a:rPr>
            </a:br>
            <a:r>
              <a:rPr lang="ru-RU" sz="2000" b="1" i="1">
                <a:latin typeface="Times New Roman" pitchFamily="18" charset="0"/>
              </a:rPr>
              <a:t>доктор медицинских наук</a:t>
            </a:r>
          </a:p>
        </p:txBody>
      </p:sp>
      <p:pic>
        <p:nvPicPr>
          <p:cNvPr id="19457" name="Picture 1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94297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9476" name="Group 20"/>
          <p:cNvGrpSpPr>
            <a:grpSpLocks noChangeAspect="1"/>
          </p:cNvGrpSpPr>
          <p:nvPr/>
        </p:nvGrpSpPr>
        <p:grpSpPr bwMode="auto">
          <a:xfrm>
            <a:off x="7000892" y="3500438"/>
            <a:ext cx="1447800" cy="1249363"/>
            <a:chOff x="4069" y="1580"/>
            <a:chExt cx="4565" cy="4487"/>
          </a:xfrm>
        </p:grpSpPr>
        <p:sp>
          <p:nvSpPr>
            <p:cNvPr id="19477" name="AutoShape 21"/>
            <p:cNvSpPr>
              <a:spLocks noChangeAspect="1" noChangeArrowheads="1"/>
            </p:cNvSpPr>
            <p:nvPr/>
          </p:nvSpPr>
          <p:spPr bwMode="auto">
            <a:xfrm>
              <a:off x="4069" y="1580"/>
              <a:ext cx="4565" cy="448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8" name="Oval 22"/>
            <p:cNvSpPr>
              <a:spLocks noChangeArrowheads="1"/>
            </p:cNvSpPr>
            <p:nvPr/>
          </p:nvSpPr>
          <p:spPr bwMode="auto">
            <a:xfrm>
              <a:off x="4069" y="2027"/>
              <a:ext cx="4494" cy="4040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9" name="WordArt 23"/>
            <p:cNvSpPr>
              <a:spLocks noChangeArrowheads="1" noChangeShapeType="1" noTextEdit="1"/>
            </p:cNvSpPr>
            <p:nvPr/>
          </p:nvSpPr>
          <p:spPr bwMode="auto">
            <a:xfrm rot="-182952">
              <a:off x="4351" y="2306"/>
              <a:ext cx="3951" cy="3481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6090344"/>
                </a:avLst>
              </a:prstTxWarp>
            </a:bodyPr>
            <a:lstStyle/>
            <a:p>
              <a:pPr algn="ctr" rtl="0"/>
              <a:r>
                <a:rPr lang="ru-RU" sz="10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rPr>
                <a:t>  институт сестринского образования</a:t>
              </a:r>
              <a:endParaRPr lang="ru-RU" sz="10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480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5387" y="4813"/>
              <a:ext cx="2070" cy="5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28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СамГМУ</a:t>
              </a:r>
              <a:endParaRPr lang="ru-RU" sz="2800" kern="10" spc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9481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6328" y="3002"/>
              <a:ext cx="1270" cy="15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prstShdw prst="shdw15">
                      <a:srgbClr val="C0C0C0">
                        <a:alpha val="50000"/>
                      </a:srgbClr>
                    </a:prstShdw>
                  </a:effectLst>
                  <a:latin typeface="Impact"/>
                </a:rPr>
                <a:t>О</a:t>
              </a:r>
              <a:endParaRPr lang="ru-RU" sz="3600" kern="10" spc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5">
                    <a:srgbClr val="C0C0C0">
                      <a:alpha val="50000"/>
                    </a:srgbClr>
                  </a:prstShdw>
                </a:effectLst>
                <a:latin typeface="Impact"/>
              </a:endParaRPr>
            </a:p>
          </p:txBody>
        </p:sp>
        <p:sp>
          <p:nvSpPr>
            <p:cNvPr id="19482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6186" y="2996"/>
              <a:ext cx="848" cy="15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prstShdw prst="shdw15">
                      <a:srgbClr val="990000">
                        <a:alpha val="50000"/>
                      </a:srgbClr>
                    </a:prstShdw>
                  </a:effectLst>
                  <a:latin typeface="Impact"/>
                </a:rPr>
                <a:t>С</a:t>
              </a:r>
              <a:endParaRPr lang="ru-RU" sz="3600" kern="10" spc="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prstShdw prst="shdw15">
                    <a:srgbClr val="990000">
                      <a:alpha val="50000"/>
                    </a:srgbClr>
                  </a:prstShdw>
                </a:effectLst>
                <a:latin typeface="Impact"/>
              </a:endParaRPr>
            </a:p>
          </p:txBody>
        </p:sp>
        <p:sp>
          <p:nvSpPr>
            <p:cNvPr id="1948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5339" y="3002"/>
              <a:ext cx="989" cy="15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9050">
                    <a:solidFill>
                      <a:srgbClr val="3333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prstShdw prst="shdw15">
                      <a:srgbClr val="C0C0C0">
                        <a:alpha val="50000"/>
                      </a:srgbClr>
                    </a:prstShdw>
                  </a:effectLst>
                  <a:latin typeface="Impact"/>
                </a:rPr>
                <a:t>И</a:t>
              </a:r>
              <a:endParaRPr lang="ru-RU" sz="3600" kern="10" spc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5">
                    <a:srgbClr val="C0C0C0">
                      <a:alpha val="50000"/>
                    </a:srgbClr>
                  </a:prstShdw>
                </a:effectLst>
                <a:latin typeface="Impact"/>
              </a:endParaRPr>
            </a:p>
          </p:txBody>
        </p:sp>
        <p:sp>
          <p:nvSpPr>
            <p:cNvPr id="1948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5385" y="3282"/>
              <a:ext cx="987" cy="15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9050">
                    <a:solidFill>
                      <a:srgbClr val="3333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prstShdw prst="shdw15">
                      <a:srgbClr val="C0C0C0">
                        <a:alpha val="50000"/>
                      </a:srgbClr>
                    </a:prstShdw>
                  </a:effectLst>
                  <a:latin typeface="Impact"/>
                </a:rPr>
                <a:t>И</a:t>
              </a:r>
              <a:endParaRPr lang="ru-RU" sz="3600" kern="10" spc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5">
                    <a:srgbClr val="C0C0C0">
                      <a:alpha val="50000"/>
                    </a:srgbClr>
                  </a:prstShdw>
                </a:effectLst>
                <a:latin typeface="Impac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28596" y="285728"/>
          <a:ext cx="8286808" cy="585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Слайд" r:id="rId3" imgW="4572029" imgH="3429101" progId="PowerPoint.Slide.8">
                  <p:embed/>
                </p:oleObj>
              </mc:Choice>
              <mc:Fallback>
                <p:oleObj name="Слайд" r:id="rId3" imgW="4572029" imgH="3429101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85728"/>
                        <a:ext cx="8286808" cy="585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428596" y="428604"/>
          <a:ext cx="8215370" cy="571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Слайд" r:id="rId3" imgW="4572029" imgH="3429101" progId="PowerPoint.Slide.8">
                  <p:embed/>
                </p:oleObj>
              </mc:Choice>
              <mc:Fallback>
                <p:oleObj name="Слайд" r:id="rId3" imgW="4572029" imgH="3429101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28604"/>
                        <a:ext cx="8215370" cy="5715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57158" y="428604"/>
          <a:ext cx="8341837" cy="600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Слайд" r:id="rId3" imgW="4572029" imgH="3429101" progId="PowerPoint.Slide.8">
                  <p:embed/>
                </p:oleObj>
              </mc:Choice>
              <mc:Fallback>
                <p:oleObj name="Слайд" r:id="rId3" imgW="4572029" imgH="3429101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28604"/>
                        <a:ext cx="8341837" cy="600079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Библиография: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14350" indent="-51435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Варган С. Корпоративная этика: больше, чем просто этика// http://www.luxemag.ru/etiquette/6503.html. </a:t>
            </a:r>
          </a:p>
          <a:p>
            <a:pPr marL="514350" indent="-51435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Дубинина М.В. Корпоративная этика в системе управления трудовыми отношениями на предприятии: Теоретико-методологические аспекты. М., 2003. </a:t>
            </a:r>
          </a:p>
          <a:p>
            <a:pPr marL="514350" indent="-51435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Петрунин Ю.Ю., Борисов В.К. Этика бизнеса. М.: Дело, 2000. </a:t>
            </a:r>
          </a:p>
          <a:p>
            <a:pPr marL="514350" indent="-51435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Стеклова О. Е. Организационная культура: учебное пособие. Ульяновск: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УлГТУ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2007. </a:t>
            </a:r>
          </a:p>
          <a:p>
            <a:pPr marL="514350" indent="-51435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Третьяков В.П. Корпоративная культура делового общения // http://www.elitarium.ru/2007/09/14/kultura_delovogo_obshhenija.html.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http://xn--80ait6d.xn--p1ai/wp-content/uploads/2015/03/pechyonoch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786313"/>
            <a:ext cx="7777162" cy="1595437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000" i="1" dirty="0" smtClean="0">
                <a:latin typeface="Arial" charset="0"/>
              </a:rPr>
              <a:t/>
            </a:r>
            <a:br>
              <a:rPr lang="ru-RU" sz="2000" i="1" dirty="0" smtClean="0">
                <a:latin typeface="Arial" charset="0"/>
              </a:rPr>
            </a:br>
            <a:r>
              <a:rPr lang="ru-RU" sz="2000" i="1" dirty="0" smtClean="0">
                <a:latin typeface="Arial" charset="0"/>
              </a:rPr>
              <a:t>«</a:t>
            </a:r>
            <a:r>
              <a:rPr lang="ru-RU" sz="2400" b="1" i="1" dirty="0" smtClean="0">
                <a:latin typeface="Times New Roman" pitchFamily="18" charset="0"/>
              </a:rPr>
              <a:t>Истинный показатель цивилизации — не уровень богатства и образования, не величина городов,                                не обилие урожаев, а облик человека, воспитываемого страной».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                  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</a:rPr>
              <a:t>Ральф У. </a:t>
            </a:r>
            <a:r>
              <a:rPr lang="ru-RU" sz="2000" b="1" dirty="0" err="1" smtClean="0">
                <a:latin typeface="Times New Roman" pitchFamily="18" charset="0"/>
              </a:rPr>
              <a:t>Эмерсон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endParaRPr lang="ru-RU" sz="2000" b="1" dirty="0" smtClean="0">
              <a:latin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b="1" i="1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</a:rPr>
              <a:t>Корпоративная этика: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</a:rPr>
              <a:t>больше, чем просто этика</a:t>
            </a:r>
          </a:p>
          <a:p>
            <a:endParaRPr lang="ru-RU" dirty="0" smtClean="0">
              <a:solidFill>
                <a:srgbClr val="0000CC"/>
              </a:solidFill>
            </a:endParaRPr>
          </a:p>
        </p:txBody>
      </p:sp>
      <p:pic>
        <p:nvPicPr>
          <p:cNvPr id="21508" name="Picture 2" descr="http://www.pureleverage.com/nataliabashkova/wp-content/uploads/sites/72215/2015/03/%D0%BA%D0%BE%D0%BC%D0%B0%D0%BD%D0%B4%D0%B0-%D1%87%D0%B5%D0%BB%D0%BE%D0%B2%D0%B5%D1%87%D0%BA%D0%B8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276475"/>
            <a:ext cx="2855912" cy="21431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КОРПОРАТИВНАЯ КУЛЬТУРА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– совокупность материальных и духовных ценностей, созданных и создаваемых работниками учреждения в процессе трудовой деятельности.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КОРПОРАТИВНЫЙ ЭТИКЕТ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– совокупность норм поведения, правила профессионального этикета, распространяемые на работников учреждения.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КОРПОРАТИВНАЯ ЭТИКА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– устойчивая система коллективных ценностей, традиций, убеждений,            норм поведения сотрудников,                                </a:t>
            </a:r>
            <a:r>
              <a:rPr lang="ru-RU" sz="2400" b="1" smtClean="0">
                <a:latin typeface="Times New Roman" pitchFamily="18" charset="0"/>
              </a:rPr>
              <a:t>регулирующая этические отношения                                               в организации.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 descr="http://i27.beon.ru/14/90/229014/84/7792184/foto240x320_ru_3d_027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365625"/>
            <a:ext cx="1593850" cy="21399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00CC"/>
                </a:solidFill>
                <a:latin typeface="Times New Roman" pitchFamily="18" charset="0"/>
              </a:rPr>
              <a:t>Субъекты корпоративной этики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95288" y="4365625"/>
            <a:ext cx="84248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  </a:t>
            </a:r>
            <a:r>
              <a:rPr lang="ru-RU" b="1" i="1">
                <a:latin typeface="Times New Roman" pitchFamily="18" charset="0"/>
              </a:rPr>
              <a:t>«Под воздействием корпоративной этики деятельность работников организуется не столько на основе приказов или компромиссов, сколько за счет внутренней согласованности ориентиров и стремлений сотрудников. Организация, построенная на единстве мировоззрения и ценностных установок ее членов, становится наиболее гармоничной и динамичной формой корпоративного сообщества». </a:t>
            </a:r>
            <a:br>
              <a:rPr lang="ru-RU" b="1" i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							</a:t>
            </a:r>
            <a:r>
              <a:rPr lang="ru-RU" sz="1600" b="1">
                <a:latin typeface="Times New Roman" pitchFamily="18" charset="0"/>
              </a:rPr>
              <a:t>М.В. Дубинина</a:t>
            </a: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 rot="56505022">
            <a:off x="3132138" y="1052513"/>
            <a:ext cx="142875" cy="719137"/>
          </a:xfrm>
          <a:prstGeom prst="upArrow">
            <a:avLst>
              <a:gd name="adj1" fmla="val 50000"/>
              <a:gd name="adj2" fmla="val 12583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>
              <a:solidFill>
                <a:srgbClr val="0000CC"/>
              </a:solidFill>
            </a:endParaRP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 rot="30297193">
            <a:off x="5148263" y="1125538"/>
            <a:ext cx="144462" cy="719137"/>
          </a:xfrm>
          <a:prstGeom prst="upArrow">
            <a:avLst>
              <a:gd name="adj1" fmla="val 50000"/>
              <a:gd name="adj2" fmla="val 124451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116013" y="1844675"/>
            <a:ext cx="2665412" cy="719138"/>
          </a:xfrm>
          <a:prstGeom prst="rect">
            <a:avLst/>
          </a:prstGeom>
          <a:solidFill>
            <a:srgbClr val="CCCCFF"/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Руководители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787900" y="1844675"/>
            <a:ext cx="2665413" cy="719138"/>
          </a:xfrm>
          <a:prstGeom prst="rect">
            <a:avLst/>
          </a:prstGeom>
          <a:solidFill>
            <a:srgbClr val="CCCCFF"/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Персонал</a:t>
            </a:r>
          </a:p>
        </p:txBody>
      </p:sp>
      <p:sp>
        <p:nvSpPr>
          <p:cNvPr id="57358" name="AutoShape 14" descr="Картинки по запросу белые человечки для презентации деньг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7360" name="AutoShape 16" descr="Картинки по запросу белые человечки для презентации деньг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7362" name="AutoShape 18" descr="Картинки по запросу белые человечки для презентации деньг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7364" name="AutoShape 20" descr="Картинки по запросу белые человечки для презентации деньг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7366" name="AutoShape 22" descr="Картинки по запросу белые человечки для презентации деньг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7368" name="Picture 24" descr="images%20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852738"/>
            <a:ext cx="1584325" cy="141128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  <p:pic>
        <p:nvPicPr>
          <p:cNvPr id="46081" name="Picture 1" descr="C:\Users\Лариса Аркадьевна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8310588" cy="592935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9690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</a:rPr>
              <a:t>Как формировать </a:t>
            </a:r>
            <a:r>
              <a:rPr lang="ru-RU" sz="3200" b="1" dirty="0" smtClean="0">
                <a:latin typeface="Times New Roman" pitchFamily="18" charset="0"/>
              </a:rPr>
              <a:t>корпоративную этику?</a:t>
            </a:r>
            <a:br>
              <a:rPr lang="ru-RU" sz="3200" b="1" dirty="0" smtClean="0">
                <a:latin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Picture 4" descr="http://applecitycareer.com/images/articles/corp-culture/corp-cul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928934"/>
            <a:ext cx="1505486" cy="1510504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42910" y="2357430"/>
            <a:ext cx="2143140" cy="13573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Стремиться к комфортным условиям труда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2357430"/>
            <a:ext cx="2143140" cy="13573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персонал общаться позитивно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000504"/>
            <a:ext cx="2643206" cy="24288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Поддерживать чувство команды на протяжении всей профессиональной деятельности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00760" y="4000504"/>
            <a:ext cx="2428892" cy="23574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Создавать атмосферу, способствующую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и развитию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1214422"/>
            <a:ext cx="2143140" cy="13573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Создавать              и соблюдать традиции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4857760"/>
            <a:ext cx="2071702" cy="15716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программу мотивации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4429132"/>
            <a:ext cx="357190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286248" y="2714620"/>
            <a:ext cx="357190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3428992" y="3071810"/>
            <a:ext cx="357190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3428992" y="4214818"/>
            <a:ext cx="357190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5154662" y="4149842"/>
            <a:ext cx="357190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5143504" y="3071810"/>
            <a:ext cx="357190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Times New Roman" pitchFamily="18" charset="0"/>
              </a:rPr>
              <a:t>Основные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</a:rPr>
              <a:t>этические нормы </a:t>
            </a:r>
            <a:r>
              <a:rPr lang="ru-RU" sz="3200" b="1" dirty="0" smtClean="0">
                <a:latin typeface="Times New Roman" pitchFamily="18" charset="0"/>
              </a:rPr>
              <a:t>корпоративного общения</a:t>
            </a:r>
            <a:endParaRPr lang="ru-RU" sz="3200" dirty="0" smtClean="0">
              <a:latin typeface="Times New Roman" pitchFamily="18" charset="0"/>
            </a:endParaRPr>
          </a:p>
        </p:txBody>
      </p:sp>
      <p:pic>
        <p:nvPicPr>
          <p:cNvPr id="33797" name="Picture 2" descr="http://zillion.net/uploads/cache/event_480/uploads/images/event/550cbb5e663a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71942"/>
            <a:ext cx="3071834" cy="23574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33803" name="Содержимое 2"/>
          <p:cNvSpPr>
            <a:spLocks/>
          </p:cNvSpPr>
          <p:nvPr/>
        </p:nvSpPr>
        <p:spPr bwMode="auto">
          <a:xfrm>
            <a:off x="357158" y="1357298"/>
            <a:ext cx="864399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Пунктуальность.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Конфиденциальность.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Любезность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доброжелательность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приветливость.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окружающим.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Внешний облик.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Грамотность.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 descr="http://rpp.nashaucheba.ru/pars_docs/refs/14/13337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69" cy="590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1174</Words>
  <Application>Microsoft Office PowerPoint</Application>
  <PresentationFormat>Экран (4:3)</PresentationFormat>
  <Paragraphs>162</Paragraphs>
  <Slides>24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Слайд</vt:lpstr>
      <vt:lpstr>Презентация PowerPoint</vt:lpstr>
      <vt:lpstr>Государственное бюджетное образовательное учреждение высшего профессионального образования «Самарский государственный медицинский университет» Министерства здравоохранения Российской Федерации</vt:lpstr>
      <vt:lpstr> «Истинный показатель цивилизации — не уровень богатства и образования, не величина городов,                                не обилие урожаев, а облик человека, воспитываемого страной».                                                                                      Ральф У. Эмерсон </vt:lpstr>
      <vt:lpstr>Презентация PowerPoint</vt:lpstr>
      <vt:lpstr>Субъекты корпоративной этики</vt:lpstr>
      <vt:lpstr>Презентация PowerPoint</vt:lpstr>
      <vt:lpstr>Как формировать корпоративную этику? </vt:lpstr>
      <vt:lpstr>Основные этические нормы корпоративного общения</vt:lpstr>
      <vt:lpstr>Презентация PowerPoint</vt:lpstr>
      <vt:lpstr>Руководитель - Подчиненный</vt:lpstr>
      <vt:lpstr>Презентация PowerPoint</vt:lpstr>
      <vt:lpstr>Подчиненный - Руководитель</vt:lpstr>
      <vt:lpstr>Сотрудник - Сотрудник</vt:lpstr>
      <vt:lpstr>Повышение  этического уровня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Библиография: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Аркадьевна</dc:creator>
  <cp:lastModifiedBy>Arina</cp:lastModifiedBy>
  <cp:revision>48</cp:revision>
  <dcterms:created xsi:type="dcterms:W3CDTF">2016-04-10T18:07:09Z</dcterms:created>
  <dcterms:modified xsi:type="dcterms:W3CDTF">2017-08-04T13:40:28Z</dcterms:modified>
</cp:coreProperties>
</file>