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71" r:id="rId2"/>
    <p:sldId id="289" r:id="rId3"/>
    <p:sldId id="288" r:id="rId4"/>
    <p:sldId id="278" r:id="rId5"/>
    <p:sldId id="290" r:id="rId6"/>
    <p:sldId id="328" r:id="rId7"/>
    <p:sldId id="292" r:id="rId8"/>
    <p:sldId id="327" r:id="rId9"/>
    <p:sldId id="277" r:id="rId10"/>
    <p:sldId id="311" r:id="rId11"/>
    <p:sldId id="279" r:id="rId12"/>
    <p:sldId id="291" r:id="rId13"/>
    <p:sldId id="293" r:id="rId14"/>
    <p:sldId id="285" r:id="rId15"/>
    <p:sldId id="281" r:id="rId16"/>
    <p:sldId id="314" r:id="rId17"/>
    <p:sldId id="309" r:id="rId18"/>
    <p:sldId id="308" r:id="rId19"/>
    <p:sldId id="313" r:id="rId20"/>
    <p:sldId id="282" r:id="rId21"/>
    <p:sldId id="310" r:id="rId22"/>
    <p:sldId id="283" r:id="rId23"/>
    <p:sldId id="287" r:id="rId24"/>
    <p:sldId id="296" r:id="rId25"/>
    <p:sldId id="329" r:id="rId26"/>
    <p:sldId id="294" r:id="rId27"/>
    <p:sldId id="301" r:id="rId28"/>
    <p:sldId id="284" r:id="rId29"/>
    <p:sldId id="295" r:id="rId30"/>
    <p:sldId id="304" r:id="rId31"/>
    <p:sldId id="316" r:id="rId32"/>
    <p:sldId id="302" r:id="rId33"/>
    <p:sldId id="317" r:id="rId34"/>
    <p:sldId id="318" r:id="rId35"/>
    <p:sldId id="297" r:id="rId36"/>
    <p:sldId id="324" r:id="rId37"/>
    <p:sldId id="299" r:id="rId38"/>
    <p:sldId id="275" r:id="rId39"/>
    <p:sldId id="280" r:id="rId40"/>
    <p:sldId id="319" r:id="rId41"/>
    <p:sldId id="320" r:id="rId42"/>
    <p:sldId id="321" r:id="rId43"/>
    <p:sldId id="322" r:id="rId44"/>
    <p:sldId id="323" r:id="rId45"/>
    <p:sldId id="326" r:id="rId46"/>
  </p:sldIdLst>
  <p:sldSz cx="9144000" cy="6858000" type="screen4x3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0" autoAdjust="0"/>
    <p:restoredTop sz="86926" autoAdjust="0"/>
  </p:normalViewPr>
  <p:slideViewPr>
    <p:cSldViewPr>
      <p:cViewPr>
        <p:scale>
          <a:sx n="100" d="100"/>
          <a:sy n="100" d="100"/>
        </p:scale>
        <p:origin x="-199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1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B9BC1-8960-4129-A32C-6F7C866717E5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E3095-8E35-4E78-84BB-CBA96DB1C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82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2017 году больнице исполняется 47лет, 7 лет назад было присвоено -  имя Натальи Николаевны Ивановой - первого главного врача больницы, заслуженного врача России, почетного гражданина города Куйбышева.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249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игра является важной частью для ребенка, который находится на лечении.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452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3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002060"/>
                </a:solidFill>
              </a:rPr>
              <a:t>Благоприятное влияние на психику оказывают внешний вид и хорошее санитарное состояние помещений отделения, коридоров, палат, столовых, санитарных узлов, игровых комнат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19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4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90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="0" dirty="0" smtClean="0">
                <a:solidFill>
                  <a:srgbClr val="002060"/>
                </a:solidFill>
              </a:rPr>
              <a:t>Медицинская сестра, должна сохранять спокойствие, не поддаваться сиюминутным настроениям, </a:t>
            </a:r>
          </a:p>
          <a:p>
            <a:pPr algn="just"/>
            <a:r>
              <a:rPr lang="ru-RU" sz="1200" b="0" dirty="0" smtClean="0">
                <a:solidFill>
                  <a:srgbClr val="002060"/>
                </a:solidFill>
              </a:rPr>
              <a:t>уметь подавлять в себе раздражительность и чрезмерную эмоциональность.</a:t>
            </a:r>
          </a:p>
          <a:p>
            <a:pPr algn="just"/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270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2060"/>
                </a:solidFill>
              </a:rPr>
              <a:t>С такими родителями медицинские работники должны проявлять внутреннюю сдержанность и сохранять внешнее спокойствие, что само по себе положительно действует на плохо воспитанных людей.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2060"/>
                </a:solidFill>
              </a:rPr>
              <a:t>Несмотря на загруженность, медицинский работник должен найти время спокойно и неторопливо ответить на все вопросы.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771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>
                <a:solidFill>
                  <a:srgbClr val="002060"/>
                </a:solidFill>
              </a:rPr>
              <a:t>Медицинскому работнику принадлежит ведущая роль в создании благоприятной психологической обстановки  в отделении, напоминающей ребенку домашнюю обстановку:</a:t>
            </a:r>
            <a:r>
              <a:rPr lang="ru-RU" sz="1200" baseline="0" dirty="0" smtClean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организация игр, просмотр телевизионных передач.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119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>
                <a:solidFill>
                  <a:srgbClr val="002060"/>
                </a:solidFill>
              </a:rPr>
              <a:t>После перенесенного оперативного вмешательства ребенок находится сначала в реанимационном, а затем</a:t>
            </a:r>
            <a:r>
              <a:rPr lang="ru-RU" sz="1200" baseline="0" dirty="0" smtClean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возвращается в отделение. Строгий постельный режим </a:t>
            </a:r>
            <a:r>
              <a:rPr lang="ru-RU" sz="1200" dirty="0" err="1" smtClean="0">
                <a:solidFill>
                  <a:srgbClr val="002060"/>
                </a:solidFill>
              </a:rPr>
              <a:t>сказываетсяна</a:t>
            </a:r>
            <a:r>
              <a:rPr lang="ru-RU" sz="1200" dirty="0" smtClean="0">
                <a:solidFill>
                  <a:srgbClr val="002060"/>
                </a:solidFill>
              </a:rPr>
              <a:t> на самочувствии и настроении детей,</a:t>
            </a:r>
            <a:r>
              <a:rPr lang="ru-RU" sz="1200" baseline="0" dirty="0" smtClean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особенно младшего возраста.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785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>
                <a:solidFill>
                  <a:srgbClr val="FF0000"/>
                </a:solidFill>
              </a:rPr>
              <a:t>Приходится</a:t>
            </a:r>
            <a:r>
              <a:rPr lang="ru-RU" sz="1200" baseline="0" dirty="0" smtClean="0">
                <a:solidFill>
                  <a:srgbClr val="FF0000"/>
                </a:solidFill>
              </a:rPr>
              <a:t> </a:t>
            </a:r>
            <a:r>
              <a:rPr lang="ru-RU" sz="1200" dirty="0" smtClean="0">
                <a:solidFill>
                  <a:srgbClr val="FF0000"/>
                </a:solidFill>
              </a:rPr>
              <a:t>соблюдать особый такт в общении где лечатся дети с новообразованиями, включая острый лейкоз, тяжелыми </a:t>
            </a:r>
            <a:r>
              <a:rPr lang="ru-RU" sz="1200" dirty="0" err="1" smtClean="0">
                <a:solidFill>
                  <a:srgbClr val="FF0000"/>
                </a:solidFill>
              </a:rPr>
              <a:t>иммунодефицитными</a:t>
            </a:r>
            <a:r>
              <a:rPr lang="ru-RU" sz="1200" dirty="0" smtClean="0">
                <a:solidFill>
                  <a:srgbClr val="FF0000"/>
                </a:solidFill>
              </a:rPr>
              <a:t> заболеваниями.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7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Проводятся плановые, экстренные  хирургические операции, эндоскопические операции на ухе, горле, носе.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Применяются международные протоколы лечения больных со злокачественными новообразованиями, болезнями крови, сахарным диабетом, гипофизарным нанизмом,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муковисцидозом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924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>
                <a:solidFill>
                  <a:srgbClr val="FF0000"/>
                </a:solidFill>
              </a:rPr>
              <a:t>В коллективе больницы, в отделениях: доброжелательность, единство стиля и</a:t>
            </a:r>
            <a:r>
              <a:rPr lang="ru-RU" sz="1200" baseline="0" dirty="0" smtClean="0">
                <a:solidFill>
                  <a:srgbClr val="FF0000"/>
                </a:solidFill>
              </a:rPr>
              <a:t> </a:t>
            </a:r>
            <a:r>
              <a:rPr lang="ru-RU" sz="1200" dirty="0" smtClean="0">
                <a:solidFill>
                  <a:srgbClr val="FF0000"/>
                </a:solidFill>
              </a:rPr>
              <a:t>слаженность в работе .</a:t>
            </a:r>
            <a:r>
              <a:rPr lang="ru-RU" sz="1200" baseline="0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538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Основополагающие принципы сестринской этики и деонтологии, изложенные </a:t>
            </a:r>
            <a:r>
              <a:rPr lang="ru-RU" sz="1200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в клятве английской сестры милосердия и общественного деятеля </a:t>
            </a:r>
            <a:r>
              <a:rPr lang="ru-RU" sz="1200" kern="1200" dirty="0" err="1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Флоренс</a:t>
            </a:r>
            <a:r>
              <a:rPr lang="ru-RU" sz="1200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Найтингейль</a:t>
            </a:r>
            <a:r>
              <a:rPr lang="ru-RU" sz="1200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FF0000"/>
                </a:solidFill>
              </a:rPr>
              <a:t>«Клянусь перед Богом и в присутствии настоящего собрания чисто прожить и преданно служить своей профессии…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kern="120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kern="120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83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="1" dirty="0" smtClean="0">
                <a:solidFill>
                  <a:srgbClr val="002060"/>
                </a:solidFill>
              </a:rPr>
              <a:t>Медицинская этика и деонтология - </a:t>
            </a:r>
            <a:r>
              <a:rPr lang="ru-RU" sz="1200" dirty="0" smtClean="0">
                <a:solidFill>
                  <a:srgbClr val="002060"/>
                </a:solidFill>
              </a:rPr>
              <a:t>это гуманные нормы и правила долга, чести, совести и достоинства, которые регулируются поведением и взаимоотношением </a:t>
            </a:r>
            <a:r>
              <a:rPr lang="ru-RU" sz="1200" baseline="0" dirty="0" smtClean="0">
                <a:solidFill>
                  <a:srgbClr val="002060"/>
                </a:solidFill>
              </a:rPr>
              <a:t> коллег и пациентов </a:t>
            </a:r>
            <a:r>
              <a:rPr lang="ru-RU" sz="1200" dirty="0" smtClean="0">
                <a:solidFill>
                  <a:srgbClr val="002060"/>
                </a:solidFill>
              </a:rPr>
              <a:t>при выполнении своих профессиональных обязанностей.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931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Эти правила можно отнести как к детям, так и к их ближним </a:t>
            </a:r>
            <a:r>
              <a:rPr lang="ru-RU" dirty="0" err="1" smtClean="0"/>
              <a:t>родствиникам</a:t>
            </a:r>
            <a:r>
              <a:rPr lang="ru-RU" dirty="0" smtClean="0"/>
              <a:t>. В современном мире это очень актуально.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716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ru-RU" u="sng" dirty="0" smtClean="0">
                <a:solidFill>
                  <a:srgbClr val="002060"/>
                </a:solidFill>
              </a:rPr>
              <a:t>Признаки пациента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Напряженные челюсти,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открытые зубы,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опущенные брови, покраснение лица,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 сжатые кулаки ладони,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мышечное напряжение тела. 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149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ru-RU" dirty="0" smtClean="0">
                <a:solidFill>
                  <a:srgbClr val="002060"/>
                </a:solidFill>
              </a:rPr>
              <a:t>Сценарий поведения при страхе зависит  от особенностей  нервной системы.</a:t>
            </a:r>
          </a:p>
          <a:p>
            <a:pPr marL="342900" indent="-342900"/>
            <a:r>
              <a:rPr lang="ru-RU" dirty="0" smtClean="0">
                <a:solidFill>
                  <a:srgbClr val="002060"/>
                </a:solidFill>
              </a:rPr>
              <a:t>Признаки: по широко открытым глазам, рту, напряжение лицевой мускулатуры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33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Возьмите пациента  за руку, положите свою руку ему на плечо. Погладьте его по голове, Осторожно если  пациент мужчина!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Поощряйте пациента к разговору. Используя приемы активного </a:t>
            </a:r>
            <a:r>
              <a:rPr lang="ru-RU" dirty="0" err="1" smtClean="0">
                <a:solidFill>
                  <a:srgbClr val="002060"/>
                </a:solidFill>
              </a:rPr>
              <a:t>слушителя</a:t>
            </a:r>
            <a:r>
              <a:rPr lang="ru-RU" dirty="0" smtClean="0">
                <a:solidFill>
                  <a:srgbClr val="002060"/>
                </a:solidFill>
              </a:rPr>
              <a:t>: «угу», «ага», «да»; кивайте головой; повторяйте окончание фраз.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Говорите не громко и с замедленным темпом речи.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Проявляйте сочувствие: «Я чувствую , как вам тяжело.»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902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rgbClr val="002060"/>
                </a:solidFill>
              </a:rPr>
              <a:t>Совершите любое неожиданное для пациента действие, хлопните в</a:t>
            </a:r>
            <a:r>
              <a:rPr lang="ru-RU" baseline="0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ладоши, засуньте руки в его карман. 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>
                <a:solidFill>
                  <a:srgbClr val="002060"/>
                </a:solidFill>
              </a:rPr>
              <a:t>Ваша цель – переключить его на самого себя, на действительность.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Говорите уверенным спокойным тоном, в побудительном наклонении: «Прекратите!, Успокойтесь!».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Данная реакция занимает много сил, после истерики наступает упадок сил! </a:t>
            </a:r>
          </a:p>
          <a:p>
            <a:pPr marL="342900" indent="-342900"/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697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 связи с этим пациент нуждается в экстренной и принудительной  помощи. </a:t>
            </a:r>
            <a:r>
              <a:rPr lang="ru-RU" dirty="0" smtClean="0">
                <a:solidFill>
                  <a:srgbClr val="FF0000"/>
                </a:solidFill>
              </a:rPr>
              <a:t>Не пытайтесь в одиночку решить эту проблему.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Правила общения с «трудными» пациентами предполагает, что медицинская сестра владеет техникой управления эмоциями.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59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13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094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655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888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>
                <a:solidFill>
                  <a:srgbClr val="002060"/>
                </a:solidFill>
              </a:rPr>
              <a:t>ЛОР - это один из принципов организации</a:t>
            </a:r>
            <a:r>
              <a:rPr lang="ru-RU" sz="1200" baseline="0" dirty="0" smtClean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лечения и создание оптимальных условий пребывания больных  детей в стационаре. 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226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устранение всех неблагоприятных факторов обстановки,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397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>
                <a:solidFill>
                  <a:srgbClr val="002060"/>
                </a:solidFill>
              </a:rPr>
              <a:t>Необходимо в доверительной беседе с ребенком выяснить причины того или иного страха, рассеять его, </a:t>
            </a:r>
          </a:p>
          <a:p>
            <a:pPr algn="just"/>
            <a:r>
              <a:rPr lang="ru-RU" sz="1200" dirty="0" smtClean="0">
                <a:solidFill>
                  <a:srgbClr val="002060"/>
                </a:solidFill>
              </a:rPr>
              <a:t>ободрить особенно перед манипуляциями (инъекциями, процедурами).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E3095-8E35-4E78-84BB-CBA96DB1CE8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744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683479A-D08A-4708-8C0C-4E2BA1C936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DCA451D-994E-4DA5-9CB4-88C7284DE4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tiff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2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91" y="119824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50880" y="618420"/>
            <a:ext cx="779758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медицинской этики сестринского персонала при уходе за детьми в стационаре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Бельчикова Лариса Александровна, 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 Этического комитета СРООМС, 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по методической работе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ГУЗСО СГДКБ №1 им.Н.Н. Ива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новой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45233"/>
            <a:ext cx="1475656" cy="1373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1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3" y="4126826"/>
            <a:ext cx="3073101" cy="230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64" y="3212976"/>
            <a:ext cx="1822010" cy="17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92932"/>
            <a:ext cx="2025583" cy="205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74" y="4272511"/>
            <a:ext cx="2654222" cy="199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166668"/>
            <a:ext cx="61926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При построении взаимоотношений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«</a:t>
            </a:r>
            <a:r>
              <a:rPr lang="ru-RU" sz="2000" dirty="0">
                <a:solidFill>
                  <a:srgbClr val="FF0000"/>
                </a:solidFill>
              </a:rPr>
              <a:t>медсестра – пациент»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большое </a:t>
            </a:r>
            <a:r>
              <a:rPr lang="ru-RU" dirty="0">
                <a:solidFill>
                  <a:srgbClr val="002060"/>
                </a:solidFill>
              </a:rPr>
              <a:t>значение имеет индивидуальный стиль работы и 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личные особенности медицинской сестры!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5" y="1658041"/>
            <a:ext cx="2875897" cy="2156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9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06489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 startAt="3"/>
            </a:pPr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878273"/>
            <a:ext cx="1907709" cy="2543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892411"/>
            <a:ext cx="1792648" cy="268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259632" y="260648"/>
            <a:ext cx="671449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В стационаре уход за ребенком осуществляется не только медицинскими работниками, но и родственниками больного </a:t>
            </a:r>
            <a:r>
              <a:rPr lang="ru-RU" sz="2400" dirty="0" smtClean="0">
                <a:solidFill>
                  <a:srgbClr val="FF0000"/>
                </a:solidFill>
              </a:rPr>
              <a:t>ребенка</a:t>
            </a:r>
          </a:p>
          <a:p>
            <a:pPr algn="ctr">
              <a:defRPr/>
            </a:pPr>
            <a:endParaRPr lang="ru-RU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Продолжительность </a:t>
            </a:r>
            <a:r>
              <a:rPr lang="ru-RU" sz="2000" dirty="0">
                <a:solidFill>
                  <a:srgbClr val="002060"/>
                </a:solidFill>
              </a:rPr>
              <a:t>контактов с больным ребенком и ближайшими родственниками может быть различной, иногда продолжаются многие недели,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месяцы </a:t>
            </a:r>
            <a:r>
              <a:rPr lang="ru-RU" sz="2000" dirty="0">
                <a:solidFill>
                  <a:srgbClr val="002060"/>
                </a:solidFill>
              </a:rPr>
              <a:t>и даже годы.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Что </a:t>
            </a:r>
            <a:r>
              <a:rPr lang="ru-RU" sz="2000" dirty="0">
                <a:solidFill>
                  <a:srgbClr val="FF0000"/>
                </a:solidFill>
              </a:rPr>
              <a:t>и является  особенностью в уходе за нашими пациентами.</a:t>
            </a:r>
          </a:p>
          <a:p>
            <a:pPr algn="ctr"/>
            <a:endParaRPr lang="ru-RU" sz="2000" dirty="0"/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13173"/>
            <a:ext cx="7560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Личность </a:t>
            </a:r>
            <a:r>
              <a:rPr lang="ru-RU" sz="2400" dirty="0">
                <a:solidFill>
                  <a:srgbClr val="002060"/>
                </a:solidFill>
              </a:rPr>
              <a:t>медицинской сестры,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методы </a:t>
            </a:r>
            <a:r>
              <a:rPr lang="ru-RU" sz="2400" dirty="0">
                <a:solidFill>
                  <a:srgbClr val="002060"/>
                </a:solidFill>
              </a:rPr>
              <a:t>ее работы,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умение </a:t>
            </a:r>
            <a:r>
              <a:rPr lang="ru-RU" sz="2400" dirty="0">
                <a:solidFill>
                  <a:srgbClr val="002060"/>
                </a:solidFill>
              </a:rPr>
              <a:t>обращаться с </a:t>
            </a:r>
            <a:r>
              <a:rPr lang="ru-RU" sz="2400" dirty="0" smtClean="0">
                <a:solidFill>
                  <a:srgbClr val="002060"/>
                </a:solidFill>
              </a:rPr>
              <a:t>пациентами и их родителями,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владение </a:t>
            </a:r>
            <a:r>
              <a:rPr lang="ru-RU" sz="2400" dirty="0">
                <a:solidFill>
                  <a:srgbClr val="002060"/>
                </a:solidFill>
              </a:rPr>
              <a:t>техникой психологической работы с  </a:t>
            </a:r>
            <a:r>
              <a:rPr lang="ru-RU" sz="2400" dirty="0" smtClean="0">
                <a:solidFill>
                  <a:srgbClr val="002060"/>
                </a:solidFill>
              </a:rPr>
              <a:t>детьми  -  все </a:t>
            </a:r>
            <a:r>
              <a:rPr lang="ru-RU" sz="2400" dirty="0">
                <a:solidFill>
                  <a:srgbClr val="002060"/>
                </a:solidFill>
              </a:rPr>
              <a:t>это 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может </a:t>
            </a:r>
            <a:r>
              <a:rPr lang="ru-RU" sz="2400" dirty="0" smtClean="0">
                <a:solidFill>
                  <a:srgbClr val="FF0000"/>
                </a:solidFill>
              </a:rPr>
              <a:t>служить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уже лекарством и </a:t>
            </a:r>
          </a:p>
          <a:p>
            <a:pPr marL="285750" indent="-285750"/>
            <a:r>
              <a:rPr lang="ru-RU" sz="2400" dirty="0" smtClean="0">
                <a:solidFill>
                  <a:srgbClr val="FF0000"/>
                </a:solidFill>
              </a:rPr>
              <a:t>оказывать </a:t>
            </a:r>
            <a:r>
              <a:rPr lang="ru-RU" sz="2400" dirty="0">
                <a:solidFill>
                  <a:srgbClr val="FF0000"/>
                </a:solidFill>
              </a:rPr>
              <a:t>исцеляющее </a:t>
            </a:r>
            <a:r>
              <a:rPr lang="ru-RU" sz="2400" dirty="0" smtClean="0">
                <a:solidFill>
                  <a:srgbClr val="FF0000"/>
                </a:solidFill>
              </a:rPr>
              <a:t>воздействие на пациентов!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243513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К детям любого возраста отношение должно быть ровным, </a:t>
            </a:r>
            <a:r>
              <a:rPr lang="ru-RU" sz="2400" b="1" dirty="0" smtClean="0">
                <a:solidFill>
                  <a:srgbClr val="FF0000"/>
                </a:solidFill>
              </a:rPr>
              <a:t>доброжелательным</a:t>
            </a:r>
            <a:r>
              <a:rPr lang="ru-RU" sz="2400" b="1" dirty="0">
                <a:solidFill>
                  <a:srgbClr val="FF0000"/>
                </a:solidFill>
              </a:rPr>
              <a:t>!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Это правило соблюдается с  </a:t>
            </a:r>
            <a:r>
              <a:rPr lang="ru-RU" sz="2400" dirty="0">
                <a:solidFill>
                  <a:srgbClr val="002060"/>
                </a:solidFill>
              </a:rPr>
              <a:t>первых дней пребывания в больнице 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пациента</a:t>
            </a:r>
            <a:r>
              <a:rPr lang="ru-RU" sz="2400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172007"/>
            <a:ext cx="1674187" cy="223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293096"/>
            <a:ext cx="2814880" cy="211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1" y="4236608"/>
            <a:ext cx="1401721" cy="2103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127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76672"/>
            <a:ext cx="6408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Тон разговора с детьми всегда должен быть ровным, приветливым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Все </a:t>
            </a:r>
            <a:r>
              <a:rPr lang="ru-RU" sz="2400" dirty="0">
                <a:solidFill>
                  <a:srgbClr val="002060"/>
                </a:solidFill>
              </a:rPr>
              <a:t>это способствует установлению между ребенком и </a:t>
            </a:r>
            <a:r>
              <a:rPr lang="ru-RU" sz="2400" dirty="0" smtClean="0">
                <a:solidFill>
                  <a:srgbClr val="002060"/>
                </a:solidFill>
              </a:rPr>
              <a:t>медицинской сестрой доброжелательных</a:t>
            </a:r>
            <a:r>
              <a:rPr lang="ru-RU" sz="2400" dirty="0">
                <a:solidFill>
                  <a:srgbClr val="002060"/>
                </a:solidFill>
              </a:rPr>
              <a:t>, доверительных отношений и оказывает на </a:t>
            </a:r>
            <a:r>
              <a:rPr lang="ru-RU" sz="2400" dirty="0" smtClean="0">
                <a:solidFill>
                  <a:srgbClr val="002060"/>
                </a:solidFill>
              </a:rPr>
              <a:t>больного ребенка </a:t>
            </a:r>
            <a:r>
              <a:rPr lang="ru-RU" sz="2400" dirty="0">
                <a:solidFill>
                  <a:srgbClr val="002060"/>
                </a:solidFill>
              </a:rPr>
              <a:t>положительное </a:t>
            </a:r>
            <a:r>
              <a:rPr lang="ru-RU" sz="2400" dirty="0" smtClean="0">
                <a:solidFill>
                  <a:srgbClr val="002060"/>
                </a:solidFill>
              </a:rPr>
              <a:t>влияние!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призентации\ПНО\P_20170419_134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88" y="4269359"/>
            <a:ext cx="3594191" cy="2128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168772"/>
            <a:ext cx="2934901" cy="220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90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31640" y="260648"/>
            <a:ext cx="7200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sz="3600" b="1" dirty="0">
                <a:solidFill>
                  <a:srgbClr val="FF0000"/>
                </a:solidFill>
              </a:rPr>
              <a:t>«Благоприятная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психологическая атмосфера, безопасная среда для пациента</a:t>
            </a:r>
            <a:r>
              <a:rPr lang="ru-RU" sz="2400" dirty="0" smtClean="0">
                <a:solidFill>
                  <a:srgbClr val="FF0000"/>
                </a:solidFill>
              </a:rPr>
              <a:t>» </a:t>
            </a:r>
          </a:p>
          <a:p>
            <a:pPr algn="ctr"/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соблюдается </a:t>
            </a:r>
            <a:r>
              <a:rPr lang="ru-RU" sz="2400" dirty="0">
                <a:solidFill>
                  <a:srgbClr val="002060"/>
                </a:solidFill>
              </a:rPr>
              <a:t>на протяжении </a:t>
            </a:r>
            <a:r>
              <a:rPr lang="ru-RU" sz="2400" dirty="0" smtClean="0">
                <a:solidFill>
                  <a:srgbClr val="002060"/>
                </a:solidFill>
              </a:rPr>
              <a:t>всего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Лечебно-охранительного </a:t>
            </a:r>
            <a:r>
              <a:rPr lang="ru-RU" sz="2400" b="1" dirty="0">
                <a:solidFill>
                  <a:srgbClr val="002060"/>
                </a:solidFill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</a:rPr>
              <a:t>ежима 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>
                <a:solidFill>
                  <a:srgbClr val="002060"/>
                </a:solidFill>
              </a:rPr>
              <a:t>детском </a:t>
            </a:r>
            <a:r>
              <a:rPr lang="ru-RU" sz="2400" b="1" dirty="0" smtClean="0">
                <a:solidFill>
                  <a:srgbClr val="002060"/>
                </a:solidFill>
              </a:rPr>
              <a:t>учреждении.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722364"/>
            <a:ext cx="2915508" cy="1940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9935" y="4600298"/>
            <a:ext cx="2747850" cy="183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Larisa\Downloads\недоношенные фото\нед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4857857"/>
            <a:ext cx="2664296" cy="1645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41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556792"/>
            <a:ext cx="8604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ru-RU" sz="2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57290" y="188640"/>
            <a:ext cx="74986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</a:rPr>
              <a:t>Элементами лечебно-охранительного режима являются</a:t>
            </a:r>
            <a:r>
              <a:rPr lang="ru-RU" sz="2800" u="sng" dirty="0">
                <a:solidFill>
                  <a:srgbClr val="FF0000"/>
                </a:solidFill>
              </a:rPr>
              <a:t>: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endParaRPr lang="ru-RU" sz="2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0000"/>
                </a:solidFill>
              </a:rPr>
              <a:t>обеспечение </a:t>
            </a:r>
            <a:r>
              <a:rPr lang="ru-RU" sz="2400" dirty="0">
                <a:solidFill>
                  <a:srgbClr val="FF0000"/>
                </a:solidFill>
              </a:rPr>
              <a:t>больным необходимых условий для сна, отдыха, приема пищи, </a:t>
            </a:r>
            <a:endParaRPr lang="ru-RU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0000"/>
                </a:solidFill>
              </a:rPr>
              <a:t>четкое </a:t>
            </a:r>
            <a:r>
              <a:rPr lang="ru-RU" sz="2400" dirty="0">
                <a:solidFill>
                  <a:srgbClr val="FF0000"/>
                </a:solidFill>
              </a:rPr>
              <a:t>соблюдение правил внутреннего распорядка, </a:t>
            </a:r>
            <a:endParaRPr lang="ru-RU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борьба </a:t>
            </a:r>
            <a:r>
              <a:rPr lang="ru-RU" sz="2400" dirty="0">
                <a:solidFill>
                  <a:srgbClr val="002060"/>
                </a:solidFill>
              </a:rPr>
              <a:t>с болью,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страхом </a:t>
            </a:r>
            <a:r>
              <a:rPr lang="ru-RU" sz="2400" dirty="0">
                <a:solidFill>
                  <a:srgbClr val="002060"/>
                </a:solidFill>
              </a:rPr>
              <a:t>изоляции</a:t>
            </a:r>
            <a:r>
              <a:rPr lang="ru-RU" sz="2400" dirty="0" smtClean="0">
                <a:solidFill>
                  <a:srgbClr val="002060"/>
                </a:solidFill>
              </a:rPr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 боязнью лечебно-диагностических </a:t>
            </a:r>
            <a:r>
              <a:rPr lang="ru-RU" sz="2400" dirty="0">
                <a:solidFill>
                  <a:srgbClr val="002060"/>
                </a:solidFill>
              </a:rPr>
              <a:t>процедур,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отвлечение </a:t>
            </a:r>
            <a:r>
              <a:rPr lang="ru-RU" sz="2400" dirty="0">
                <a:solidFill>
                  <a:srgbClr val="002060"/>
                </a:solidFill>
              </a:rPr>
              <a:t>ребенка от ухода в болезнь,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строгое </a:t>
            </a:r>
            <a:r>
              <a:rPr lang="ru-RU" sz="2400" dirty="0">
                <a:solidFill>
                  <a:srgbClr val="002060"/>
                </a:solidFill>
              </a:rPr>
              <a:t>соблюдение психотерапевтических принципов общения медицинского персонала с больным.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840514"/>
            <a:ext cx="2550229" cy="1700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808577"/>
            <a:ext cx="2646040" cy="176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72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1538" y="2132856"/>
            <a:ext cx="7715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>
                <a:solidFill>
                  <a:srgbClr val="002060"/>
                </a:solidFill>
              </a:rPr>
              <a:t>связи с этим у 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детей часто развиваются невротические реакции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(</a:t>
            </a:r>
            <a:r>
              <a:rPr lang="ru-RU" sz="2000" dirty="0">
                <a:solidFill>
                  <a:srgbClr val="002060"/>
                </a:solidFill>
              </a:rPr>
              <a:t>недержание мочи или кала, </a:t>
            </a:r>
            <a:r>
              <a:rPr lang="ru-RU" sz="2000" dirty="0" smtClean="0">
                <a:solidFill>
                  <a:srgbClr val="002060"/>
                </a:solidFill>
              </a:rPr>
              <a:t>заикание..). </a:t>
            </a:r>
          </a:p>
          <a:p>
            <a:pPr algn="ctr"/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1161503" cy="107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821716" y="572880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У детей дошкольного и младшего школьного возраста возникают страх боли, </a:t>
            </a:r>
            <a:endParaRPr lang="ru-RU" sz="2400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боязнь </a:t>
            </a:r>
            <a:r>
              <a:rPr lang="ru-RU" sz="2400" dirty="0">
                <a:solidFill>
                  <a:srgbClr val="FF0000"/>
                </a:solidFill>
              </a:rPr>
              <a:t>белых </a:t>
            </a:r>
            <a:r>
              <a:rPr lang="ru-RU" sz="2400" dirty="0" smtClean="0">
                <a:solidFill>
                  <a:srgbClr val="FF0000"/>
                </a:solidFill>
              </a:rPr>
              <a:t>халатов.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1716" y="3060996"/>
            <a:ext cx="67687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Медицинская сестра </a:t>
            </a:r>
            <a:r>
              <a:rPr lang="ru-RU" dirty="0">
                <a:solidFill>
                  <a:srgbClr val="002060"/>
                </a:solidFill>
              </a:rPr>
              <a:t>находящаяся среди детей, всегда должна учитывать психологические особенности больных, их переживания, чувства, страхи неизвестного процесса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Медицинская </a:t>
            </a:r>
            <a:r>
              <a:rPr lang="ru-RU" dirty="0">
                <a:solidFill>
                  <a:srgbClr val="FF0000"/>
                </a:solidFill>
              </a:rPr>
              <a:t>сестра </a:t>
            </a:r>
            <a:r>
              <a:rPr lang="ru-RU" dirty="0" smtClean="0">
                <a:solidFill>
                  <a:srgbClr val="FF0000"/>
                </a:solidFill>
              </a:rPr>
              <a:t>помогает </a:t>
            </a:r>
            <a:r>
              <a:rPr lang="ru-RU" dirty="0">
                <a:solidFill>
                  <a:srgbClr val="FF0000"/>
                </a:solidFill>
              </a:rPr>
              <a:t>ребенку 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преодолеть </a:t>
            </a:r>
            <a:r>
              <a:rPr lang="ru-RU" dirty="0" smtClean="0">
                <a:solidFill>
                  <a:srgbClr val="FF0000"/>
                </a:solidFill>
              </a:rPr>
              <a:t>страх!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2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268760"/>
            <a:ext cx="671517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Используя </a:t>
            </a:r>
            <a:r>
              <a:rPr lang="ru-RU" sz="2000" b="1" dirty="0">
                <a:solidFill>
                  <a:srgbClr val="FF0000"/>
                </a:solidFill>
              </a:rPr>
              <a:t>для этого в </a:t>
            </a:r>
            <a:r>
              <a:rPr lang="ru-RU" sz="2000" b="1" dirty="0" smtClean="0">
                <a:solidFill>
                  <a:srgbClr val="FF0000"/>
                </a:solidFill>
              </a:rPr>
              <a:t>общении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«терапевтические игры», которые помогают лечить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r>
              <a:rPr lang="ru-RU" dirty="0" smtClean="0">
                <a:solidFill>
                  <a:srgbClr val="002060"/>
                </a:solidFill>
              </a:rPr>
              <a:t>Медицинская  </a:t>
            </a:r>
            <a:r>
              <a:rPr lang="ru-RU" dirty="0">
                <a:solidFill>
                  <a:srgbClr val="002060"/>
                </a:solidFill>
              </a:rPr>
              <a:t>сестра, работающая в педиатрии, ежедневно </a:t>
            </a:r>
            <a:r>
              <a:rPr lang="ru-RU" dirty="0" smtClean="0">
                <a:solidFill>
                  <a:srgbClr val="002060"/>
                </a:solidFill>
              </a:rPr>
              <a:t>использует </a:t>
            </a:r>
            <a:r>
              <a:rPr lang="ru-RU" dirty="0">
                <a:solidFill>
                  <a:srgbClr val="002060"/>
                </a:solidFill>
              </a:rPr>
              <a:t>элементы игровых методик.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Эти игры </a:t>
            </a:r>
            <a:r>
              <a:rPr lang="ru-RU" dirty="0">
                <a:solidFill>
                  <a:srgbClr val="002060"/>
                </a:solidFill>
              </a:rPr>
              <a:t>помогает легче осуществлять болезненные и непривычные медицинские процедуры с детьми. 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Основной </a:t>
            </a:r>
            <a:r>
              <a:rPr lang="ru-RU" dirty="0">
                <a:solidFill>
                  <a:srgbClr val="FF0000"/>
                </a:solidFill>
              </a:rPr>
              <a:t>вид деятельности для ребенка 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дошкольного </a:t>
            </a:r>
            <a:r>
              <a:rPr lang="ru-RU" dirty="0">
                <a:solidFill>
                  <a:srgbClr val="FF0000"/>
                </a:solidFill>
              </a:rPr>
              <a:t>возраста – </a:t>
            </a:r>
            <a:r>
              <a:rPr lang="ru-RU" b="1" dirty="0">
                <a:solidFill>
                  <a:srgbClr val="FF0000"/>
                </a:solidFill>
              </a:rPr>
              <a:t>это ИГРА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u="sng" dirty="0" smtClean="0">
                <a:solidFill>
                  <a:srgbClr val="002060"/>
                </a:solidFill>
              </a:rPr>
              <a:t> </a:t>
            </a:r>
            <a:endParaRPr lang="ru-RU" b="1" u="sng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07" y="4725144"/>
            <a:ext cx="7479457" cy="1914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1161503" cy="107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316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1840" y="612844"/>
            <a:ext cx="633461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Основным </a:t>
            </a:r>
            <a:r>
              <a:rPr lang="ru-RU" sz="2000" dirty="0">
                <a:solidFill>
                  <a:srgbClr val="FF0000"/>
                </a:solidFill>
              </a:rPr>
              <a:t>психологическим приемом управления поведением ребенка </a:t>
            </a:r>
            <a:r>
              <a:rPr lang="ru-RU" sz="2000" dirty="0" smtClean="0">
                <a:solidFill>
                  <a:srgbClr val="FF0000"/>
                </a:solidFill>
              </a:rPr>
              <a:t>является </a:t>
            </a:r>
            <a:r>
              <a:rPr lang="ru-RU" sz="2000" dirty="0">
                <a:solidFill>
                  <a:srgbClr val="FF0000"/>
                </a:solidFill>
              </a:rPr>
              <a:t>игровое пошаговое обучение методом:  </a:t>
            </a:r>
            <a:r>
              <a:rPr lang="ru-RU" sz="2000" dirty="0" smtClean="0">
                <a:solidFill>
                  <a:srgbClr val="002060"/>
                </a:solidFill>
              </a:rPr>
              <a:t>«расскажи-покажи-сделай</a:t>
            </a:r>
            <a:r>
              <a:rPr lang="ru-RU" sz="2000" dirty="0">
                <a:solidFill>
                  <a:srgbClr val="002060"/>
                </a:solidFill>
              </a:rPr>
              <a:t>»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>
                <a:solidFill>
                  <a:srgbClr val="002060"/>
                </a:solidFill>
              </a:rPr>
              <a:t>использованием куклы или </a:t>
            </a:r>
            <a:r>
              <a:rPr lang="ru-RU" dirty="0" smtClean="0">
                <a:solidFill>
                  <a:srgbClr val="002060"/>
                </a:solidFill>
              </a:rPr>
              <a:t>зверька-игрушки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 качестве имитации пациента для младших детей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и </a:t>
            </a:r>
            <a:r>
              <a:rPr lang="ru-RU" dirty="0">
                <a:solidFill>
                  <a:srgbClr val="002060"/>
                </a:solidFill>
              </a:rPr>
              <a:t>муляжей – для старших.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Это </a:t>
            </a:r>
            <a:r>
              <a:rPr lang="ru-RU" dirty="0">
                <a:solidFill>
                  <a:srgbClr val="002060"/>
                </a:solidFill>
              </a:rPr>
              <a:t>помогает детям справляться со страхом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предстоящих процедур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Демонстрируем понятия не страшными словами: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«комарик укусит»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«птичка клюнет»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«котенок царапнет</a:t>
            </a:r>
            <a:r>
              <a:rPr lang="ru-RU" sz="2000" dirty="0" smtClean="0">
                <a:solidFill>
                  <a:srgbClr val="FF0000"/>
                </a:solidFill>
              </a:rPr>
              <a:t>»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71" y="5229200"/>
            <a:ext cx="2051279" cy="153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9" y="3140968"/>
            <a:ext cx="2096191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0" y="260649"/>
            <a:ext cx="1624572" cy="2118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969155"/>
            <a:ext cx="1975323" cy="12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6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04664"/>
            <a:ext cx="655272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solidFill>
                  <a:srgbClr val="FF0000"/>
                </a:solidFill>
              </a:rPr>
              <a:t>Психотерапевтические приемы к ребенку</a:t>
            </a:r>
            <a:r>
              <a:rPr lang="ru-RU" sz="2000">
                <a:solidFill>
                  <a:srgbClr val="002060"/>
                </a:solidFill>
              </a:rPr>
              <a:t>: </a:t>
            </a:r>
            <a:endParaRPr lang="ru-RU" sz="2000" smtClean="0">
              <a:solidFill>
                <a:srgbClr val="002060"/>
              </a:solidFill>
            </a:endParaRPr>
          </a:p>
          <a:p>
            <a:pPr algn="ctr"/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ознакомить его с обстановкой в кабинете;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проявить интерес к личности ребенка,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установить дружеский естественный стиль общения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(не «сюсюкать!»)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не давить, но четко формулировать просьбы и указания</a:t>
            </a:r>
            <a:r>
              <a:rPr lang="ru-RU" sz="2000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и</a:t>
            </a:r>
            <a:r>
              <a:rPr lang="ru-RU" sz="2000" dirty="0" smtClean="0">
                <a:solidFill>
                  <a:srgbClr val="002060"/>
                </a:solidFill>
              </a:rPr>
              <a:t>спользовать только позитивный стиль общения с ребенком;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Формулировать конкретные похвалы – пояснять , за что хвалите.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Игры помогают ребенку не только перенести определенную медицинскую процедуру, но и получить позитивный опыт общения с медиками.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"/>
            <a:ext cx="1161503" cy="107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68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490364"/>
            <a:ext cx="4320480" cy="170080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800" b="0" dirty="0">
                <a:solidFill>
                  <a:srgbClr val="FF0000"/>
                </a:solidFill>
              </a:rPr>
              <a:t>«Уход за </a:t>
            </a:r>
            <a:r>
              <a:rPr lang="ru-RU" sz="1800" b="0" dirty="0" smtClean="0">
                <a:solidFill>
                  <a:srgbClr val="FF0000"/>
                </a:solidFill>
              </a:rPr>
              <a:t>больным</a:t>
            </a:r>
            <a:br>
              <a:rPr lang="ru-RU" sz="1800" b="0" dirty="0" smtClean="0">
                <a:solidFill>
                  <a:srgbClr val="FF0000"/>
                </a:solidFill>
              </a:rPr>
            </a:br>
            <a:r>
              <a:rPr lang="ru-RU" sz="1800" b="0" dirty="0" smtClean="0">
                <a:solidFill>
                  <a:srgbClr val="FF0000"/>
                </a:solidFill>
              </a:rPr>
              <a:t> </a:t>
            </a:r>
            <a:r>
              <a:rPr lang="ru-RU" sz="1800" b="0" dirty="0">
                <a:solidFill>
                  <a:srgbClr val="FF0000"/>
                </a:solidFill>
              </a:rPr>
              <a:t>как действие по использованию </a:t>
            </a:r>
            <a:br>
              <a:rPr lang="ru-RU" sz="1800" b="0" dirty="0">
                <a:solidFill>
                  <a:srgbClr val="FF0000"/>
                </a:solidFill>
              </a:rPr>
            </a:br>
            <a:r>
              <a:rPr lang="ru-RU" sz="1800" b="0" dirty="0">
                <a:solidFill>
                  <a:srgbClr val="FF0000"/>
                </a:solidFill>
              </a:rPr>
              <a:t>окружающей пациента среды </a:t>
            </a:r>
            <a:r>
              <a:rPr lang="ru-RU" sz="1800" b="0" dirty="0" smtClean="0">
                <a:solidFill>
                  <a:srgbClr val="FF0000"/>
                </a:solidFill>
              </a:rPr>
              <a:t/>
            </a:r>
            <a:br>
              <a:rPr lang="ru-RU" sz="1800" b="0" dirty="0" smtClean="0">
                <a:solidFill>
                  <a:srgbClr val="FF0000"/>
                </a:solidFill>
              </a:rPr>
            </a:br>
            <a:r>
              <a:rPr lang="ru-RU" sz="1800" b="0" dirty="0" smtClean="0">
                <a:solidFill>
                  <a:srgbClr val="FF0000"/>
                </a:solidFill>
              </a:rPr>
              <a:t>в </a:t>
            </a:r>
            <a:r>
              <a:rPr lang="ru-RU" sz="1800" b="0" dirty="0">
                <a:solidFill>
                  <a:srgbClr val="FF0000"/>
                </a:solidFill>
              </a:rPr>
              <a:t>целях его </a:t>
            </a:r>
            <a:r>
              <a:rPr lang="ru-RU" sz="1800" b="0" dirty="0" smtClean="0">
                <a:solidFill>
                  <a:srgbClr val="FF0000"/>
                </a:solidFill>
              </a:rPr>
              <a:t>выздоровления…"</a:t>
            </a:r>
            <a:r>
              <a:rPr lang="ru-RU" sz="1800" b="0" dirty="0">
                <a:solidFill>
                  <a:srgbClr val="FF0000"/>
                </a:solidFill>
              </a:rPr>
              <a:t/>
            </a:r>
            <a:br>
              <a:rPr lang="ru-RU" sz="1800" b="0" dirty="0">
                <a:solidFill>
                  <a:srgbClr val="FF0000"/>
                </a:solidFill>
              </a:rPr>
            </a:br>
            <a:endParaRPr lang="ru-RU" sz="1800" b="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364088" y="2060848"/>
            <a:ext cx="3528392" cy="57606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1800" b="1" dirty="0" smtClean="0">
                <a:solidFill>
                  <a:srgbClr val="FF0000"/>
                </a:solidFill>
              </a:rPr>
              <a:t>из </a:t>
            </a:r>
            <a:r>
              <a:rPr lang="ru-RU" sz="1800" b="1" dirty="0">
                <a:solidFill>
                  <a:srgbClr val="FF0000"/>
                </a:solidFill>
              </a:rPr>
              <a:t>книги  Ф</a:t>
            </a:r>
            <a:r>
              <a:rPr lang="ru-RU" sz="1800" b="1" dirty="0" smtClean="0">
                <a:solidFill>
                  <a:srgbClr val="FF0000"/>
                </a:solidFill>
              </a:rPr>
              <a:t>. </a:t>
            </a:r>
            <a:r>
              <a:rPr lang="ru-RU" sz="1800" b="1" dirty="0" err="1" smtClean="0">
                <a:solidFill>
                  <a:srgbClr val="FF0000"/>
                </a:solidFill>
              </a:rPr>
              <a:t>Найтингейл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endParaRPr lang="ru-RU" sz="1800" b="1" dirty="0">
              <a:solidFill>
                <a:srgbClr val="FF0000"/>
              </a:solidFill>
            </a:endParaRPr>
          </a:p>
          <a:p>
            <a:pPr algn="r"/>
            <a:r>
              <a:rPr lang="ru-RU" sz="1800" b="1" dirty="0">
                <a:solidFill>
                  <a:srgbClr val="FF0000"/>
                </a:solidFill>
              </a:rPr>
              <a:t>«Записки по уходу</a:t>
            </a:r>
            <a:r>
              <a:rPr lang="ru-RU" sz="1800" b="1" dirty="0" smtClean="0">
                <a:solidFill>
                  <a:srgbClr val="FF0000"/>
                </a:solidFill>
              </a:rPr>
              <a:t>» 1860год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924944"/>
            <a:ext cx="2734887" cy="359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2" y="3284984"/>
            <a:ext cx="48245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</a:rPr>
              <a:t>Уход за больным ребенком является составной частью лечебного процесса, который направлен на выздоровление  нашего пациента и оказывает хороший эффект всем </a:t>
            </a:r>
            <a:r>
              <a:rPr lang="ru-RU" sz="2400" dirty="0" smtClean="0">
                <a:solidFill>
                  <a:srgbClr val="002060"/>
                </a:solidFill>
              </a:rPr>
              <a:t>лечебно-профилактическим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мероприятиям проводимым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в СГДКБ№1.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" y="11663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200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18664" y="618419"/>
            <a:ext cx="69697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u="sng" dirty="0" smtClean="0">
                <a:solidFill>
                  <a:srgbClr val="002060"/>
                </a:solidFill>
              </a:rPr>
              <a:t>В нашей больнице имеются: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</a:rPr>
              <a:t>развивающие и безопасные игры, горки и домики для маленьких детей .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</a:rPr>
              <a:t>Яркие доброжелательные картинки, на стенах, все для пациентов которые пришли на лечение.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002060"/>
                </a:solidFill>
              </a:rPr>
              <a:t>Территория для кормления ребенка </a:t>
            </a:r>
            <a:r>
              <a:rPr lang="ru-RU" sz="2800" dirty="0" smtClean="0">
                <a:solidFill>
                  <a:srgbClr val="002060"/>
                </a:solidFill>
              </a:rPr>
              <a:t>«Покорми меня пожалуйста!»</a:t>
            </a:r>
            <a:endParaRPr lang="ru-RU" sz="2800" dirty="0">
              <a:solidFill>
                <a:srgbClr val="002060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543666"/>
            <a:ext cx="1903073" cy="2064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18" y="4525408"/>
            <a:ext cx="2808312" cy="21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6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583634"/>
            <a:ext cx="1907530" cy="268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04" y="323632"/>
            <a:ext cx="3193570" cy="179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8" y="3929170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2701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7151" y="4365104"/>
            <a:ext cx="2543763" cy="1907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8" y="131055"/>
            <a:ext cx="2309799" cy="307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03" y="2231981"/>
            <a:ext cx="1968973" cy="210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56073"/>
            <a:ext cx="2046238" cy="2877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01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91680" y="618420"/>
            <a:ext cx="70567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При поступлении ребенка в отделение медицинские </a:t>
            </a:r>
            <a:r>
              <a:rPr lang="ru-RU" sz="2400" dirty="0" smtClean="0">
                <a:solidFill>
                  <a:srgbClr val="FF0000"/>
                </a:solidFill>
              </a:rPr>
              <a:t>сестры </a:t>
            </a:r>
            <a:r>
              <a:rPr lang="ru-RU" sz="2400" dirty="0">
                <a:solidFill>
                  <a:srgbClr val="FF0000"/>
                </a:solidFill>
              </a:rPr>
              <a:t>обязаны </a:t>
            </a:r>
            <a:r>
              <a:rPr lang="ru-RU" sz="2400" dirty="0" smtClean="0">
                <a:solidFill>
                  <a:srgbClr val="FF0000"/>
                </a:solidFill>
              </a:rPr>
              <a:t>проявлять: 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внимание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smtClean="0">
                <a:solidFill>
                  <a:srgbClr val="002060"/>
                </a:solidFill>
              </a:rPr>
              <a:t>оперативность </a:t>
            </a:r>
            <a:r>
              <a:rPr lang="ru-RU" sz="2400" dirty="0">
                <a:solidFill>
                  <a:srgbClr val="002060"/>
                </a:solidFill>
              </a:rPr>
              <a:t>в размещении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больного пациента, 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профессионализм</a:t>
            </a:r>
            <a:r>
              <a:rPr lang="ru-RU" sz="2400" dirty="0">
                <a:solidFill>
                  <a:srgbClr val="002060"/>
                </a:solidFill>
              </a:rPr>
              <a:t>, что </a:t>
            </a:r>
            <a:r>
              <a:rPr lang="ru-RU" sz="2400" dirty="0" smtClean="0">
                <a:solidFill>
                  <a:srgbClr val="002060"/>
                </a:solidFill>
              </a:rPr>
              <a:t>иногда позволяет </a:t>
            </a:r>
            <a:r>
              <a:rPr lang="ru-RU" sz="2400" dirty="0">
                <a:solidFill>
                  <a:srgbClr val="002060"/>
                </a:solidFill>
              </a:rPr>
              <a:t>избежать осложнений заболевания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или 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исключить </a:t>
            </a:r>
            <a:r>
              <a:rPr lang="ru-RU" sz="2400" dirty="0">
                <a:solidFill>
                  <a:srgbClr val="002060"/>
                </a:solidFill>
              </a:rPr>
              <a:t>нежелательные контакты с другими детьми</a:t>
            </a:r>
            <a:r>
              <a:rPr lang="ru-RU" sz="2000" dirty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Важен принцип рационального размещения больных детей с учетом их психологической </a:t>
            </a:r>
            <a:r>
              <a:rPr lang="ru-RU" sz="2000" b="1" dirty="0" smtClean="0">
                <a:solidFill>
                  <a:srgbClr val="002060"/>
                </a:solidFill>
              </a:rPr>
              <a:t>совместимости и диагноза.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Child-life-specialists-make-play-their-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4714884"/>
            <a:ext cx="2694600" cy="179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4786322"/>
            <a:ext cx="2574088" cy="171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4714884"/>
            <a:ext cx="2583100" cy="172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32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19672" y="260648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Медицинская сестра при уходе за ребенком располагает к </a:t>
            </a:r>
            <a:r>
              <a:rPr lang="ru-RU" sz="2400" dirty="0">
                <a:solidFill>
                  <a:srgbClr val="002060"/>
                </a:solidFill>
              </a:rPr>
              <a:t>себе </a:t>
            </a:r>
            <a:r>
              <a:rPr lang="ru-RU" sz="2400" dirty="0" smtClean="0">
                <a:solidFill>
                  <a:srgbClr val="002060"/>
                </a:solidFill>
              </a:rPr>
              <a:t>пациента. </a:t>
            </a:r>
          </a:p>
          <a:p>
            <a:pPr algn="ctr"/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3290500"/>
            <a:ext cx="4806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62" y="3861048"/>
            <a:ext cx="3005689" cy="2059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29" y="1442894"/>
            <a:ext cx="3420621" cy="2544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78" y="1420954"/>
            <a:ext cx="2463475" cy="1847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36" y="4403419"/>
            <a:ext cx="2701424" cy="2026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9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32656"/>
            <a:ext cx="65253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 неонатологии родители больных детей, </a:t>
            </a:r>
            <a:r>
              <a:rPr lang="ru-RU" sz="2400" dirty="0">
                <a:solidFill>
                  <a:srgbClr val="002060"/>
                </a:solidFill>
              </a:rPr>
              <a:t>тяжело переживают заболевание ребенка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особенно матери, она </a:t>
            </a:r>
            <a:r>
              <a:rPr lang="ru-RU" sz="2400" dirty="0">
                <a:solidFill>
                  <a:srgbClr val="002060"/>
                </a:solidFill>
              </a:rPr>
              <a:t>после </a:t>
            </a:r>
            <a:r>
              <a:rPr lang="ru-RU" sz="2400" dirty="0" smtClean="0">
                <a:solidFill>
                  <a:srgbClr val="002060"/>
                </a:solidFill>
              </a:rPr>
              <a:t>родов, психически травмирована, из-за разлуки с ребенком.  Ей необходим индивидуальный подход, создание условия для отдыха, питания, убедить что ее ребенок получает правильное лечение и находится в «хороших руках»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Независимо от диагноза ей надо дать время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 на адаптацию,  к состоянию его ребенка.</a:t>
            </a:r>
          </a:p>
          <a:p>
            <a:pPr algn="ctr"/>
            <a:endParaRPr lang="ru-RU" sz="2400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211619" cy="111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Larisa\Desktop\ВСЕ по ЭТИКЕТУ\DSCN7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357694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2" y="4071942"/>
            <a:ext cx="2637595" cy="1774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отки 2 0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4143380"/>
            <a:ext cx="2714612" cy="2035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4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4345"/>
            <a:ext cx="70567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В отделениях неонатологии  </a:t>
            </a:r>
            <a:r>
              <a:rPr lang="ru-RU" dirty="0" smtClean="0">
                <a:solidFill>
                  <a:srgbClr val="FF0000"/>
                </a:solidFill>
              </a:rPr>
              <a:t>уделяют огромное </a:t>
            </a:r>
            <a:r>
              <a:rPr lang="ru-RU" dirty="0">
                <a:solidFill>
                  <a:srgbClr val="FF0000"/>
                </a:solidFill>
              </a:rPr>
              <a:t>внимание развитию и адаптации ребенка, социальному контакту с родителями 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>
                <a:solidFill>
                  <a:srgbClr val="FF0000"/>
                </a:solidFill>
              </a:rPr>
              <a:t>мать-дитя», </a:t>
            </a: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>
                <a:solidFill>
                  <a:srgbClr val="002060"/>
                </a:solidFill>
              </a:rPr>
              <a:t>отец-дитя</a:t>
            </a:r>
            <a:r>
              <a:rPr lang="ru-RU" dirty="0" smtClean="0">
                <a:solidFill>
                  <a:srgbClr val="002060"/>
                </a:solidFill>
              </a:rPr>
              <a:t>».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Родители ежедневно посещают детей, </a:t>
            </a:r>
            <a:r>
              <a:rPr lang="ru-RU" dirty="0">
                <a:solidFill>
                  <a:srgbClr val="002060"/>
                </a:solidFill>
              </a:rPr>
              <a:t>по 2 часа – утром и 1 час вечером. При стабилизации состояния пациента  по назначению </a:t>
            </a:r>
            <a:r>
              <a:rPr lang="ru-RU" dirty="0" smtClean="0">
                <a:solidFill>
                  <a:srgbClr val="002060"/>
                </a:solidFill>
              </a:rPr>
              <a:t>врача, используем </a:t>
            </a:r>
            <a:r>
              <a:rPr lang="ru-RU" dirty="0">
                <a:solidFill>
                  <a:srgbClr val="002060"/>
                </a:solidFill>
              </a:rPr>
              <a:t>метод «кенгуру</a:t>
            </a:r>
            <a:r>
              <a:rPr lang="ru-RU" dirty="0" smtClean="0">
                <a:solidFill>
                  <a:srgbClr val="002060"/>
                </a:solidFill>
              </a:rPr>
              <a:t>», </a:t>
            </a:r>
            <a:r>
              <a:rPr lang="ru-RU" dirty="0">
                <a:solidFill>
                  <a:srgbClr val="002060"/>
                </a:solidFill>
              </a:rPr>
              <a:t>проводим  </a:t>
            </a:r>
            <a:r>
              <a:rPr lang="ru-RU" dirty="0" smtClean="0">
                <a:solidFill>
                  <a:srgbClr val="002060"/>
                </a:solidFill>
              </a:rPr>
              <a:t>музыкотерапию.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Медсестра выкладывает на грудь </a:t>
            </a:r>
            <a:r>
              <a:rPr lang="ru-RU" dirty="0" smtClean="0">
                <a:solidFill>
                  <a:srgbClr val="002060"/>
                </a:solidFill>
              </a:rPr>
              <a:t>матери - </a:t>
            </a:r>
            <a:r>
              <a:rPr lang="ru-RU" dirty="0">
                <a:solidFill>
                  <a:srgbClr val="002060"/>
                </a:solidFill>
              </a:rPr>
              <a:t>ребенка, контакт «кожа к коже», что способствует уменьшаются эпизоды апноэ, уменьшается восприятие боли, они  быстрее набирают вес,  раньше начинают прикладываться к груди</a:t>
            </a:r>
            <a:r>
              <a:rPr lang="ru-RU" dirty="0" smtClean="0">
                <a:solidFill>
                  <a:srgbClr val="002060"/>
                </a:solidFill>
              </a:rPr>
              <a:t>.. 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У матери  увеличивается количество молока и удваивает шансы на успешное грудное вскармливание. 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Медсестры обучают родителей </a:t>
            </a:r>
            <a:r>
              <a:rPr lang="ru-RU" dirty="0">
                <a:solidFill>
                  <a:srgbClr val="002060"/>
                </a:solidFill>
              </a:rPr>
              <a:t>уходу за больными детьми, проводим рекомендации  по кормлению и грудному вскармливанию.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246"/>
            <a:ext cx="1106640" cy="102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6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081079" cy="99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59632" y="188640"/>
            <a:ext cx="7056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Метод Кенгуру 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(</a:t>
            </a:r>
            <a:r>
              <a:rPr lang="ru-RU" sz="2000" dirty="0" err="1">
                <a:solidFill>
                  <a:srgbClr val="FF0000"/>
                </a:solidFill>
              </a:rPr>
              <a:t>kangaroo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mother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care</a:t>
            </a:r>
            <a:r>
              <a:rPr lang="ru-RU" sz="2000" dirty="0">
                <a:solidFill>
                  <a:srgbClr val="FF0000"/>
                </a:solidFill>
              </a:rPr>
              <a:t> – KMC) </a:t>
            </a:r>
            <a:r>
              <a:rPr lang="ru-RU" sz="2000" dirty="0" smtClean="0">
                <a:solidFill>
                  <a:srgbClr val="FF0000"/>
                </a:solidFill>
              </a:rPr>
              <a:t>–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это </a:t>
            </a:r>
            <a:r>
              <a:rPr lang="ru-RU" sz="2000" dirty="0">
                <a:solidFill>
                  <a:srgbClr val="FF0000"/>
                </a:solidFill>
              </a:rPr>
              <a:t>способ выхаживания недоношенных детей,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при </a:t>
            </a:r>
            <a:r>
              <a:rPr lang="ru-RU" sz="2000" dirty="0">
                <a:solidFill>
                  <a:srgbClr val="FF0000"/>
                </a:solidFill>
              </a:rPr>
              <a:t>котором максимально задействуется физический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контакт </a:t>
            </a:r>
            <a:r>
              <a:rPr lang="ru-RU" sz="2000" dirty="0">
                <a:solidFill>
                  <a:srgbClr val="FF0000"/>
                </a:solidFill>
              </a:rPr>
              <a:t>«кожа к </a:t>
            </a:r>
            <a:r>
              <a:rPr lang="ru-RU" sz="2000" dirty="0" smtClean="0">
                <a:solidFill>
                  <a:srgbClr val="FF0000"/>
                </a:solidFill>
              </a:rPr>
              <a:t>коже» малыша </a:t>
            </a:r>
            <a:r>
              <a:rPr lang="ru-RU" sz="2000" dirty="0">
                <a:solidFill>
                  <a:srgbClr val="FF0000"/>
                </a:solidFill>
              </a:rPr>
              <a:t>и матери.</a:t>
            </a:r>
          </a:p>
        </p:txBody>
      </p:sp>
      <p:pic>
        <p:nvPicPr>
          <p:cNvPr id="5" name="Picture 2" descr="C:\Users\Larisa\Desktop\недоношенные фото\м.кен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2480835" cy="1929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arisa\Desktop\недоношенные фото\кенгуру фот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48334"/>
            <a:ext cx="2736304" cy="1924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arisa\Desktop\недоношенные фото\normal_03-kangaro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69" y="1964372"/>
            <a:ext cx="3168352" cy="2640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437112"/>
            <a:ext cx="2524142" cy="1893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93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3571876"/>
            <a:ext cx="2214578" cy="2952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5" y="633858"/>
            <a:ext cx="2958768" cy="2219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68" y="3500438"/>
            <a:ext cx="235745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Ос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214290"/>
            <a:ext cx="2285998" cy="3047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can0001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214290"/>
            <a:ext cx="2197576" cy="3223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239" y="3907980"/>
            <a:ext cx="3105774" cy="232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01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988840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 startAt="7"/>
            </a:pP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339752" y="1412776"/>
            <a:ext cx="6408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При общении с тяжелобольными пациентами медицинская сестра испытывает эмоциональное напряжение, иногда вызванное неправильным поведением детей, их капризами, необоснованными требованиями родителей.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88641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Мы должны </a:t>
            </a:r>
            <a:r>
              <a:rPr lang="ru-RU" sz="2800" dirty="0" smtClean="0">
                <a:solidFill>
                  <a:srgbClr val="FF0000"/>
                </a:solidFill>
              </a:rPr>
              <a:t>помнить, </a:t>
            </a:r>
            <a:r>
              <a:rPr lang="ru-RU" sz="2800" dirty="0">
                <a:solidFill>
                  <a:srgbClr val="FF0000"/>
                </a:solidFill>
              </a:rPr>
              <a:t>что родители это тоже </a:t>
            </a:r>
            <a:r>
              <a:rPr lang="ru-RU" sz="2800" dirty="0" smtClean="0">
                <a:solidFill>
                  <a:srgbClr val="FF0000"/>
                </a:solidFill>
              </a:rPr>
              <a:t>пациенты!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24" y="4027350"/>
            <a:ext cx="3278123" cy="2458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5" y="4027349"/>
            <a:ext cx="381000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5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546" y="751344"/>
            <a:ext cx="820891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Большинство родителей относятся к медицинским работникам с </a:t>
            </a:r>
            <a:r>
              <a:rPr lang="ru-RU" sz="2400" b="1" dirty="0" smtClean="0">
                <a:solidFill>
                  <a:srgbClr val="002060"/>
                </a:solidFill>
              </a:rPr>
              <a:t>теплотой,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Но  </a:t>
            </a:r>
            <a:r>
              <a:rPr lang="ru-RU" sz="2000" dirty="0">
                <a:solidFill>
                  <a:srgbClr val="FF0000"/>
                </a:solidFill>
              </a:rPr>
              <a:t>встречаются и «трудные» родители, которые пытаются грубостью и нетактичным поведением </a:t>
            </a:r>
            <a:r>
              <a:rPr lang="ru-RU" sz="2000" dirty="0" smtClean="0">
                <a:solidFill>
                  <a:srgbClr val="FF0000"/>
                </a:solidFill>
              </a:rPr>
              <a:t>добиться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особого внимания </a:t>
            </a:r>
            <a:r>
              <a:rPr lang="ru-RU" sz="2000" dirty="0" smtClean="0">
                <a:solidFill>
                  <a:srgbClr val="FF0000"/>
                </a:solidFill>
              </a:rPr>
              <a:t>медсестры  </a:t>
            </a:r>
            <a:r>
              <a:rPr lang="ru-RU" sz="2000" dirty="0">
                <a:solidFill>
                  <a:srgbClr val="FF0000"/>
                </a:solidFill>
              </a:rPr>
              <a:t>к своему ребенку.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Особые </a:t>
            </a:r>
            <a:r>
              <a:rPr lang="ru-RU" sz="2000" dirty="0">
                <a:solidFill>
                  <a:srgbClr val="002060"/>
                </a:solidFill>
              </a:rPr>
              <a:t>трудности могут возникнуть, когда родители пытаются узнать диагноз заболевания ребенка,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уточнить </a:t>
            </a:r>
            <a:r>
              <a:rPr lang="ru-RU" sz="2000" dirty="0">
                <a:solidFill>
                  <a:srgbClr val="002060"/>
                </a:solidFill>
              </a:rPr>
              <a:t>правильность проводимого лечения,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назначения </a:t>
            </a:r>
            <a:r>
              <a:rPr lang="ru-RU" sz="2000" dirty="0">
                <a:solidFill>
                  <a:srgbClr val="002060"/>
                </a:solidFill>
              </a:rPr>
              <a:t>процедур.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Беседа </a:t>
            </a:r>
            <a:r>
              <a:rPr lang="ru-RU" sz="2000" b="1" dirty="0">
                <a:solidFill>
                  <a:srgbClr val="002060"/>
                </a:solidFill>
              </a:rPr>
              <a:t>медицинской сестры с родственниками не должна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выходить </a:t>
            </a:r>
            <a:r>
              <a:rPr lang="ru-RU" sz="2000" b="1" dirty="0">
                <a:solidFill>
                  <a:srgbClr val="002060"/>
                </a:solidFill>
              </a:rPr>
              <a:t>за рамки ее компетенции.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Она </a:t>
            </a:r>
            <a:r>
              <a:rPr lang="ru-RU" sz="2000" dirty="0">
                <a:solidFill>
                  <a:srgbClr val="002060"/>
                </a:solidFill>
              </a:rPr>
              <a:t>не имеет права рассказывать о симптомах и возможном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прогнозе </a:t>
            </a:r>
            <a:r>
              <a:rPr lang="ru-RU" sz="2000" dirty="0">
                <a:solidFill>
                  <a:srgbClr val="002060"/>
                </a:solidFill>
              </a:rPr>
              <a:t>заболевания.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Медицинская </a:t>
            </a:r>
            <a:r>
              <a:rPr lang="ru-RU" sz="2000" dirty="0">
                <a:solidFill>
                  <a:srgbClr val="FF0000"/>
                </a:solidFill>
              </a:rPr>
              <a:t>сестра должна вежливо </a:t>
            </a:r>
            <a:r>
              <a:rPr lang="ru-RU" sz="2000" dirty="0" smtClean="0">
                <a:solidFill>
                  <a:srgbClr val="FF0000"/>
                </a:solidFill>
              </a:rPr>
              <a:t>извиниться </a:t>
            </a:r>
            <a:r>
              <a:rPr lang="ru-RU" sz="2000" dirty="0">
                <a:solidFill>
                  <a:srgbClr val="FF0000"/>
                </a:solidFill>
              </a:rPr>
              <a:t>и направить родственников к лечащему врачу или заведующему отделением.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977588" cy="90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7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51146"/>
            <a:ext cx="7632848" cy="96163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rgbClr val="002060"/>
                </a:solidFill>
                <a:latin typeface="+mn-lt"/>
              </a:rPr>
              <a:t>ГБУЗСО СГДКБ № </a:t>
            </a:r>
            <a:r>
              <a:rPr lang="ru-RU" sz="2800" cap="none" dirty="0" smtClean="0">
                <a:solidFill>
                  <a:srgbClr val="002060"/>
                </a:solidFill>
                <a:latin typeface="+mn-lt"/>
              </a:rPr>
              <a:t>1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 </a:t>
            </a:r>
            <a:br>
              <a:rPr lang="ru-RU" sz="2800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cap="none" dirty="0" smtClean="0">
                <a:solidFill>
                  <a:srgbClr val="002060"/>
                </a:solidFill>
                <a:latin typeface="+mn-lt"/>
              </a:rPr>
              <a:t>имени 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Н.Н. Ивановой</a:t>
            </a:r>
            <a:endParaRPr lang="ru-RU" sz="2800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755576" y="4005064"/>
            <a:ext cx="7560840" cy="25922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Наша больница - это многопрофильное лечебное учреждение, оказывающее экстренную и плановую  помощь детям. Имеет 19 отделений для детей от рождения и  до18 лет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Целый </a:t>
            </a:r>
            <a:r>
              <a:rPr lang="ru-RU" sz="2400" b="1" dirty="0">
                <a:solidFill>
                  <a:srgbClr val="002060"/>
                </a:solidFill>
              </a:rPr>
              <a:t>ряд отделений уникальные и единственные в Самарской </a:t>
            </a:r>
            <a:r>
              <a:rPr lang="ru-RU" sz="2400" b="1" dirty="0" smtClean="0">
                <a:solidFill>
                  <a:srgbClr val="002060"/>
                </a:solidFill>
              </a:rPr>
              <a:t>области!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endParaRPr lang="ru-RU" sz="2400" dirty="0"/>
          </a:p>
          <a:p>
            <a:r>
              <a:rPr lang="ru-RU" sz="2400" dirty="0"/>
              <a:t> 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4676"/>
          <a:stretch>
            <a:fillRect/>
          </a:stretch>
        </p:blipFill>
        <p:spPr bwMode="auto">
          <a:xfrm>
            <a:off x="395536" y="1412776"/>
            <a:ext cx="4718278" cy="267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" y="0"/>
            <a:ext cx="977507" cy="902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132856"/>
            <a:ext cx="3617472" cy="184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22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1604" y="476672"/>
            <a:ext cx="66728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Медицинская сестра </a:t>
            </a:r>
            <a:r>
              <a:rPr lang="ru-RU" sz="2000" dirty="0">
                <a:solidFill>
                  <a:srgbClr val="FF0000"/>
                </a:solidFill>
              </a:rPr>
              <a:t>должен уметь компенсировать детям отсутствие родителей и близких.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Особенно </a:t>
            </a:r>
            <a:r>
              <a:rPr lang="ru-RU" sz="2000" dirty="0">
                <a:solidFill>
                  <a:srgbClr val="002060"/>
                </a:solidFill>
              </a:rPr>
              <a:t>плохо переносят </a:t>
            </a:r>
            <a:r>
              <a:rPr lang="ru-RU" sz="2000" dirty="0" smtClean="0">
                <a:solidFill>
                  <a:srgbClr val="002060"/>
                </a:solidFill>
              </a:rPr>
              <a:t>разлуку с родителями </a:t>
            </a:r>
            <a:r>
              <a:rPr lang="ru-RU" sz="2000" dirty="0">
                <a:solidFill>
                  <a:srgbClr val="002060"/>
                </a:solidFill>
              </a:rPr>
              <a:t>дети до 5 </a:t>
            </a:r>
            <a:r>
              <a:rPr lang="ru-RU" sz="2000" dirty="0" smtClean="0">
                <a:solidFill>
                  <a:srgbClr val="002060"/>
                </a:solidFill>
              </a:rPr>
              <a:t>лет и поэтому в нашей больнице существует практика совместного </a:t>
            </a:r>
            <a:r>
              <a:rPr lang="ru-RU" sz="2000" dirty="0" err="1" smtClean="0">
                <a:solidFill>
                  <a:srgbClr val="002060"/>
                </a:solidFill>
              </a:rPr>
              <a:t>прибывания</a:t>
            </a:r>
            <a:r>
              <a:rPr lang="ru-RU" sz="2000" dirty="0" smtClean="0">
                <a:solidFill>
                  <a:srgbClr val="002060"/>
                </a:solidFill>
              </a:rPr>
              <a:t> одного из родственников.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2071678"/>
            <a:ext cx="6096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 </a:t>
            </a:r>
            <a:endParaRPr lang="ru-RU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02" y="2708920"/>
            <a:ext cx="3213067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48" y="4509120"/>
            <a:ext cx="2843384" cy="1825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14"/>
            <a:ext cx="1161503" cy="107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2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92696"/>
            <a:ext cx="6912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В хирургических отделениях также существуют свои особенности работы с больными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У </a:t>
            </a:r>
            <a:r>
              <a:rPr lang="ru-RU" sz="2000" dirty="0">
                <a:solidFill>
                  <a:srgbClr val="FF0000"/>
                </a:solidFill>
              </a:rPr>
              <a:t>них возникает повышенная капризность, раздражительность и беспокойство,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немотивированное </a:t>
            </a:r>
            <a:r>
              <a:rPr lang="ru-RU" sz="2000" dirty="0">
                <a:solidFill>
                  <a:srgbClr val="FF0000"/>
                </a:solidFill>
              </a:rPr>
              <a:t>чувство страха.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Особого ухода требуют дети, вынужденные неделями и даже месяцами </a:t>
            </a:r>
            <a:r>
              <a:rPr lang="ru-RU" sz="2000" dirty="0" smtClean="0">
                <a:solidFill>
                  <a:srgbClr val="002060"/>
                </a:solidFill>
              </a:rPr>
              <a:t>находиться в постели.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И</a:t>
            </a:r>
            <a:r>
              <a:rPr lang="ru-RU" sz="2000" dirty="0" smtClean="0">
                <a:solidFill>
                  <a:srgbClr val="FF0000"/>
                </a:solidFill>
              </a:rPr>
              <a:t>ндивидуальный </a:t>
            </a:r>
            <a:r>
              <a:rPr lang="ru-RU" sz="2000" dirty="0">
                <a:solidFill>
                  <a:srgbClr val="FF0000"/>
                </a:solidFill>
              </a:rPr>
              <a:t>подход к каждому больному </a:t>
            </a:r>
            <a:r>
              <a:rPr lang="ru-RU" sz="2000" dirty="0" smtClean="0">
                <a:solidFill>
                  <a:srgbClr val="FF0000"/>
                </a:solidFill>
              </a:rPr>
              <a:t>способствуют </a:t>
            </a:r>
            <a:r>
              <a:rPr lang="ru-RU" sz="2000" dirty="0">
                <a:solidFill>
                  <a:srgbClr val="FF0000"/>
                </a:solidFill>
              </a:rPr>
              <a:t>более быстрому выздоровлению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15" y="3555018"/>
            <a:ext cx="4572000" cy="3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19" y="4275416"/>
            <a:ext cx="3718179" cy="2478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9" y="207983"/>
            <a:ext cx="3385819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04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4241917"/>
            <a:ext cx="345638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18665" y="2063906"/>
            <a:ext cx="72663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Медицинские </a:t>
            </a:r>
            <a:r>
              <a:rPr lang="ru-RU" sz="2000" dirty="0">
                <a:solidFill>
                  <a:srgbClr val="FF0000"/>
                </a:solidFill>
              </a:rPr>
              <a:t>работники в </a:t>
            </a:r>
            <a:r>
              <a:rPr lang="ru-RU" sz="2000" dirty="0" smtClean="0">
                <a:solidFill>
                  <a:srgbClr val="FF0000"/>
                </a:solidFill>
              </a:rPr>
              <a:t>отделение гематологии, сопереживают </a:t>
            </a:r>
            <a:r>
              <a:rPr lang="ru-RU" sz="2000" dirty="0">
                <a:solidFill>
                  <a:srgbClr val="FF0000"/>
                </a:solidFill>
              </a:rPr>
              <a:t>больному ребенку, </a:t>
            </a:r>
            <a:r>
              <a:rPr lang="ru-RU" sz="2000" dirty="0" smtClean="0">
                <a:solidFill>
                  <a:srgbClr val="FF0000"/>
                </a:solidFill>
              </a:rPr>
              <a:t>его родителям. Создают такие условия пребывания, что бы ребенок мог почувствовать заботу окружающих и </a:t>
            </a:r>
            <a:r>
              <a:rPr lang="ru-RU" sz="2000" dirty="0">
                <a:solidFill>
                  <a:srgbClr val="FF0000"/>
                </a:solidFill>
              </a:rPr>
              <a:t>не пропустить </a:t>
            </a:r>
            <a:r>
              <a:rPr lang="ru-RU" sz="2000" dirty="0" smtClean="0">
                <a:solidFill>
                  <a:srgbClr val="FF0000"/>
                </a:solidFill>
              </a:rPr>
              <a:t>праздники.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Посещение деда Мороза  из Великого Устюга,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стало уже традицией этого отделения.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Подарки эти детки получают не только по праздникам.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18167"/>
            <a:ext cx="2327650" cy="174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04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474344"/>
            <a:ext cx="74168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M</a:t>
            </a:r>
            <a:r>
              <a:rPr lang="ru-RU" sz="2000" dirty="0" err="1" smtClean="0">
                <a:solidFill>
                  <a:srgbClr val="FF0000"/>
                </a:solidFill>
              </a:rPr>
              <a:t>едицинский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персонал при работе с детьми в инфекционном </a:t>
            </a:r>
            <a:r>
              <a:rPr lang="ru-RU" sz="2000" dirty="0" smtClean="0">
                <a:solidFill>
                  <a:srgbClr val="FF0000"/>
                </a:solidFill>
              </a:rPr>
              <a:t>отделении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Большое внимание </a:t>
            </a:r>
            <a:r>
              <a:rPr lang="ru-RU" sz="2000" dirty="0" smtClean="0">
                <a:solidFill>
                  <a:srgbClr val="002060"/>
                </a:solidFill>
              </a:rPr>
              <a:t>уделяют на </a:t>
            </a:r>
            <a:r>
              <a:rPr lang="ru-RU" sz="2000" dirty="0">
                <a:solidFill>
                  <a:srgbClr val="002060"/>
                </a:solidFill>
              </a:rPr>
              <a:t>содержание больного в отделении,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многие заболевания требуют пребывания ребенка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в боксе вместе с матерью. </a:t>
            </a:r>
          </a:p>
          <a:p>
            <a:pPr algn="ctr"/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Для профилактики  </a:t>
            </a:r>
            <a:r>
              <a:rPr lang="ru-RU" sz="2000" dirty="0">
                <a:solidFill>
                  <a:srgbClr val="002060"/>
                </a:solidFill>
              </a:rPr>
              <a:t>возникновения </a:t>
            </a:r>
            <a:r>
              <a:rPr lang="ru-RU" sz="2000" dirty="0" smtClean="0">
                <a:solidFill>
                  <a:srgbClr val="002060"/>
                </a:solidFill>
              </a:rPr>
              <a:t> ИСМП  необходимо проведение </a:t>
            </a:r>
            <a:r>
              <a:rPr lang="ru-RU" sz="2000" dirty="0">
                <a:solidFill>
                  <a:srgbClr val="002060"/>
                </a:solidFill>
              </a:rPr>
              <a:t>комплекса профилактических мероприятий.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Медицинская сестра  должна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 соблюдать </a:t>
            </a:r>
            <a:r>
              <a:rPr lang="ru-RU" sz="2000" dirty="0">
                <a:solidFill>
                  <a:srgbClr val="002060"/>
                </a:solidFill>
              </a:rPr>
              <a:t>правила личной гигиены в процессе ухода,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выполнять </a:t>
            </a:r>
            <a:r>
              <a:rPr lang="ru-RU" sz="2000" dirty="0">
                <a:solidFill>
                  <a:srgbClr val="002060"/>
                </a:solidFill>
              </a:rPr>
              <a:t>в полном объеме медицинские процедуры,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проводить </a:t>
            </a:r>
            <a:r>
              <a:rPr lang="ru-RU" sz="2000" dirty="0">
                <a:solidFill>
                  <a:srgbClr val="002060"/>
                </a:solidFill>
              </a:rPr>
              <a:t>весь комплекс дезинфекционных мероприятий, но и осуществлять динамичное наблюдение за </a:t>
            </a:r>
            <a:r>
              <a:rPr lang="ru-RU" sz="2000" dirty="0" smtClean="0">
                <a:solidFill>
                  <a:srgbClr val="002060"/>
                </a:solidFill>
              </a:rPr>
              <a:t>больными. 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Профилактика стресса изоляции, т.к. родители не </a:t>
            </a:r>
            <a:r>
              <a:rPr lang="ru-RU" sz="2000" dirty="0" err="1" smtClean="0">
                <a:solidFill>
                  <a:srgbClr val="002060"/>
                </a:solidFill>
              </a:rPr>
              <a:t>доконца</a:t>
            </a:r>
            <a:r>
              <a:rPr lang="ru-RU" sz="2000" dirty="0" smtClean="0">
                <a:solidFill>
                  <a:srgbClr val="002060"/>
                </a:solidFill>
              </a:rPr>
              <a:t> понимают нужность </a:t>
            </a:r>
            <a:r>
              <a:rPr lang="ru-RU" sz="2000" dirty="0" err="1" smtClean="0">
                <a:solidFill>
                  <a:srgbClr val="002060"/>
                </a:solidFill>
              </a:rPr>
              <a:t>боксированного</a:t>
            </a:r>
            <a:r>
              <a:rPr lang="ru-RU" sz="2000" dirty="0" smtClean="0">
                <a:solidFill>
                  <a:srgbClr val="002060"/>
                </a:solidFill>
              </a:rPr>
              <a:t> отделения.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161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8576" y="2562804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Особое значение в сохранении врачебной тайны имеет правильное хранение медицинской документации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Ни один из документов не должен быть источником разглашения врачебной (медицинской) тайны.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329627"/>
            <a:ext cx="6732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Медицинская сестра </a:t>
            </a:r>
            <a:r>
              <a:rPr lang="ru-RU" sz="2000" dirty="0">
                <a:solidFill>
                  <a:srgbClr val="FF0000"/>
                </a:solidFill>
              </a:rPr>
              <a:t>не имеет права разглашать сведения о больном, полученные во время обследования, лечения и наблюдения.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Не </a:t>
            </a:r>
            <a:r>
              <a:rPr lang="ru-RU" sz="2000" dirty="0">
                <a:solidFill>
                  <a:srgbClr val="FF0000"/>
                </a:solidFill>
              </a:rPr>
              <a:t>следует вслух высказывать мнение о состоянии больного, возможном прогнозе заболевания, давать оценку применяющемуся лечению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270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643446"/>
            <a:ext cx="2571736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_20170420_1203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4643446"/>
            <a:ext cx="3185262" cy="1804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60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5" y="-8369"/>
            <a:ext cx="1021771" cy="943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75656" y="378848"/>
            <a:ext cx="5382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857232"/>
            <a:ext cx="77495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В любом из отделении средний и младший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медицинский работник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имеет </a:t>
            </a:r>
            <a:r>
              <a:rPr lang="ru-RU" sz="2400" dirty="0">
                <a:solidFill>
                  <a:srgbClr val="FF0000"/>
                </a:solidFill>
              </a:rPr>
              <a:t>свой круг </a:t>
            </a:r>
            <a:r>
              <a:rPr lang="ru-RU" sz="2400" dirty="0" smtClean="0">
                <a:solidFill>
                  <a:srgbClr val="FF0000"/>
                </a:solidFill>
              </a:rPr>
              <a:t>обязанностей: </a:t>
            </a:r>
            <a:endParaRPr lang="ru-RU" sz="2400" dirty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Для постовой и процедурной </a:t>
            </a:r>
            <a:r>
              <a:rPr lang="ru-RU" sz="2400" dirty="0">
                <a:solidFill>
                  <a:srgbClr val="002060"/>
                </a:solidFill>
              </a:rPr>
              <a:t>медицинской сестры </a:t>
            </a:r>
            <a:r>
              <a:rPr lang="ru-RU" sz="2400" dirty="0" smtClean="0">
                <a:solidFill>
                  <a:srgbClr val="002060"/>
                </a:solidFill>
              </a:rPr>
              <a:t>обязательно соблюдение </a:t>
            </a:r>
            <a:r>
              <a:rPr lang="ru-RU" sz="2400" dirty="0">
                <a:solidFill>
                  <a:srgbClr val="002060"/>
                </a:solidFill>
              </a:rPr>
              <a:t>распорядка дня </a:t>
            </a:r>
            <a:r>
              <a:rPr lang="ru-RU" sz="2400" dirty="0" smtClean="0">
                <a:solidFill>
                  <a:srgbClr val="002060"/>
                </a:solidFill>
              </a:rPr>
              <a:t>и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выполнение назначений врача,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для </a:t>
            </a:r>
            <a:r>
              <a:rPr lang="ru-RU" sz="2400" dirty="0">
                <a:solidFill>
                  <a:srgbClr val="002060"/>
                </a:solidFill>
              </a:rPr>
              <a:t>младшей медицинской сестры - поддержание чистоты в палатах и опрятного вида </a:t>
            </a:r>
            <a:r>
              <a:rPr lang="ru-RU" sz="2400" dirty="0" smtClean="0">
                <a:solidFill>
                  <a:srgbClr val="002060"/>
                </a:solidFill>
              </a:rPr>
              <a:t>детей.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Для старшей медсестры, контроль качества  и исполнения обязанностей!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Помогает обеспечивать высокий уровень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 ухода и лечения </a:t>
            </a:r>
            <a:r>
              <a:rPr lang="ru-RU" sz="2400" dirty="0" smtClean="0">
                <a:solidFill>
                  <a:srgbClr val="FF0000"/>
                </a:solidFill>
              </a:rPr>
              <a:t>детей!</a:t>
            </a:r>
            <a:endParaRPr lang="ru-RU" sz="2400" dirty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9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71601" y="818789"/>
            <a:ext cx="767825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Основные стороны медицинской этики определяют отношение медицинского работника к пациенту, к обществу и взаимоотношения медицинских работников между собой.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</a:rPr>
              <a:t>Медицинским сестрам в педиатрии помимо знаний и профессиональных навыков, важно обладать чувствительностью, интуицией, терпением и конечно, очень любить детей. 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</a:rPr>
              <a:t>И </a:t>
            </a:r>
            <a:r>
              <a:rPr lang="ru-RU" sz="2000" dirty="0">
                <a:solidFill>
                  <a:srgbClr val="002060"/>
                </a:solidFill>
              </a:rPr>
              <a:t>только в этом </a:t>
            </a:r>
            <a:r>
              <a:rPr lang="ru-RU" sz="2000" dirty="0" smtClean="0">
                <a:solidFill>
                  <a:srgbClr val="002060"/>
                </a:solidFill>
              </a:rPr>
              <a:t>случае уход за детьми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становится 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уникальным </a:t>
            </a:r>
            <a:r>
              <a:rPr lang="ru-RU" sz="2000" dirty="0" smtClean="0">
                <a:solidFill>
                  <a:srgbClr val="002060"/>
                </a:solidFill>
              </a:rPr>
              <a:t>не </a:t>
            </a:r>
            <a:r>
              <a:rPr lang="ru-RU" sz="2000" dirty="0">
                <a:solidFill>
                  <a:srgbClr val="002060"/>
                </a:solidFill>
              </a:rPr>
              <a:t>просто работой </a:t>
            </a:r>
            <a:r>
              <a:rPr lang="ru-RU" sz="2000" dirty="0" smtClean="0">
                <a:solidFill>
                  <a:srgbClr val="002060"/>
                </a:solidFill>
              </a:rPr>
              <a:t>для </a:t>
            </a:r>
            <a:r>
              <a:rPr lang="ru-RU" sz="2000" dirty="0">
                <a:solidFill>
                  <a:srgbClr val="002060"/>
                </a:solidFill>
              </a:rPr>
              <a:t>самой </a:t>
            </a:r>
            <a:r>
              <a:rPr lang="ru-RU" sz="2000" dirty="0" smtClean="0">
                <a:solidFill>
                  <a:srgbClr val="002060"/>
                </a:solidFill>
              </a:rPr>
              <a:t>медсестры. И очень </a:t>
            </a:r>
            <a:r>
              <a:rPr lang="ru-RU" sz="2000" dirty="0">
                <a:solidFill>
                  <a:srgbClr val="002060"/>
                </a:solidFill>
              </a:rPr>
              <a:t>важным и целительным для </a:t>
            </a:r>
            <a:r>
              <a:rPr lang="ru-RU" sz="2000" dirty="0" smtClean="0">
                <a:solidFill>
                  <a:srgbClr val="002060"/>
                </a:solidFill>
              </a:rPr>
              <a:t>детей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</a:rPr>
              <a:t>находящимися на лечении в стационаре.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«Берегите детей !Детству следует оказывать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величайшее внимание и уважение – это наше будущее!»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4725144"/>
            <a:ext cx="2781712" cy="1933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0"/>
            <a:ext cx="807093" cy="744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Larisa\Desktop\недоношенные фото\1242797361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08" y="32309"/>
            <a:ext cx="6785545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80" y="5373216"/>
            <a:ext cx="777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СПАСИБО ЗА ВНИМАНИЕ!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71287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Клятва </a:t>
            </a:r>
            <a:r>
              <a:rPr lang="ru-RU" sz="2400" dirty="0" err="1">
                <a:solidFill>
                  <a:srgbClr val="FF0000"/>
                </a:solidFill>
              </a:rPr>
              <a:t>Флоренс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Найтингейл</a:t>
            </a:r>
            <a:r>
              <a:rPr lang="ru-RU" sz="2400" dirty="0">
                <a:solidFill>
                  <a:srgbClr val="FF0000"/>
                </a:solidFill>
              </a:rPr>
              <a:t>"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«..Я </a:t>
            </a:r>
            <a:r>
              <a:rPr lang="ru-RU" sz="2400" dirty="0">
                <a:solidFill>
                  <a:srgbClr val="7030A0"/>
                </a:solidFill>
              </a:rPr>
              <a:t>буду воздерживаться от всего, что является вредным, никогда не введу, а также не приму сознательно вредное лекарство.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7030A0"/>
                </a:solidFill>
              </a:rPr>
              <a:t>Я сделаю все, что в моих силах, для того, чтобы поддерживать и повышать уровень моей профессии, и сохраню в тайне доверенные мне сведения, касающиеся личности пациента или семейных отношений, о которых мне довелось узнать в ходе моих визитов.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7030A0"/>
                </a:solidFill>
              </a:rPr>
              <a:t>Со всей лояльностью я буду стремиться помогать врачу в его работе и посвящу себя достижению благополучия тех, кто вверил себя моему </a:t>
            </a:r>
            <a:r>
              <a:rPr lang="ru-RU" sz="2400" dirty="0" smtClean="0">
                <a:solidFill>
                  <a:srgbClr val="7030A0"/>
                </a:solidFill>
              </a:rPr>
              <a:t>попечению».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82089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5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-59323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57731"/>
            <a:ext cx="3810000" cy="253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49" y="552745"/>
            <a:ext cx="3638378" cy="227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12335"/>
            <a:ext cx="3572455" cy="248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691680" y="3244334"/>
            <a:ext cx="6784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Медицинская этика и деонтология 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05" y="1119336"/>
            <a:ext cx="2311338" cy="169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6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15816" y="1299157"/>
            <a:ext cx="39604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На </a:t>
            </a:r>
            <a:r>
              <a:rPr lang="ru-RU" b="1" dirty="0">
                <a:solidFill>
                  <a:srgbClr val="002060"/>
                </a:solidFill>
              </a:rPr>
              <a:t>базе отделений развернуты областные специализированные </a:t>
            </a:r>
            <a:r>
              <a:rPr lang="ru-RU" b="1" dirty="0" smtClean="0">
                <a:solidFill>
                  <a:srgbClr val="002060"/>
                </a:solidFill>
              </a:rPr>
              <a:t>центры.</a:t>
            </a:r>
            <a:endParaRPr lang="ru-RU" b="1" dirty="0">
              <a:solidFill>
                <a:srgbClr val="002060"/>
              </a:solidFill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dirty="0">
                <a:solidFill>
                  <a:srgbClr val="002060"/>
                </a:solidFill>
              </a:rPr>
              <a:t>Только в нашей больнице проводится полная хирургическая коррекция врожденных пороков развития детей. Имеется положительный опыт оперативного лечения у новорожденных, </a:t>
            </a:r>
            <a:r>
              <a:rPr lang="ru-RU" dirty="0" smtClean="0">
                <a:solidFill>
                  <a:srgbClr val="002060"/>
                </a:solidFill>
              </a:rPr>
              <a:t>выхаживание </a:t>
            </a:r>
            <a:r>
              <a:rPr lang="ru-RU" dirty="0">
                <a:solidFill>
                  <a:srgbClr val="002060"/>
                </a:solidFill>
              </a:rPr>
              <a:t>недоношенных детей и детей с экстремально низкой массой тела.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ru-RU" b="1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716" y="204585"/>
            <a:ext cx="2478100" cy="1615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32749"/>
            <a:ext cx="2286644" cy="137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81" y="4509120"/>
            <a:ext cx="1577083" cy="210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127" y="1988840"/>
            <a:ext cx="1556737" cy="222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3147" y="1988840"/>
            <a:ext cx="1568775" cy="2353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35" y="307609"/>
            <a:ext cx="1074201" cy="991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16" y="4753323"/>
            <a:ext cx="2478100" cy="185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57" y="5326020"/>
            <a:ext cx="2059758" cy="154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90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836713"/>
            <a:ext cx="66247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Правила обращения с трудными </a:t>
            </a:r>
            <a:r>
              <a:rPr lang="ru-RU" sz="2400" b="1" dirty="0" smtClean="0">
                <a:solidFill>
                  <a:srgbClr val="002060"/>
                </a:solidFill>
              </a:rPr>
              <a:t>пациентами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(от психотерапевта И.М. </a:t>
            </a:r>
            <a:r>
              <a:rPr lang="ru-RU" sz="2400" b="1" dirty="0" err="1" smtClean="0">
                <a:solidFill>
                  <a:srgbClr val="002060"/>
                </a:solidFill>
              </a:rPr>
              <a:t>Спивак</a:t>
            </a:r>
            <a:r>
              <a:rPr lang="ru-RU" sz="2400" b="1" dirty="0" smtClean="0">
                <a:solidFill>
                  <a:srgbClr val="002060"/>
                </a:solidFill>
              </a:rPr>
              <a:t>)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Сестринский персонал </a:t>
            </a:r>
            <a:r>
              <a:rPr lang="ru-RU" dirty="0" smtClean="0">
                <a:solidFill>
                  <a:srgbClr val="002060"/>
                </a:solidFill>
              </a:rPr>
              <a:t> больницы часто </a:t>
            </a:r>
            <a:r>
              <a:rPr lang="ru-RU" dirty="0">
                <a:solidFill>
                  <a:srgbClr val="002060"/>
                </a:solidFill>
              </a:rPr>
              <a:t>встречается с пациентами, в нестабильном состоянии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Медицинская </a:t>
            </a:r>
            <a:r>
              <a:rPr lang="ru-RU" dirty="0">
                <a:solidFill>
                  <a:srgbClr val="002060"/>
                </a:solidFill>
              </a:rPr>
              <a:t>сестра не всегда готова к </a:t>
            </a:r>
            <a:r>
              <a:rPr lang="ru-RU" dirty="0" smtClean="0">
                <a:solidFill>
                  <a:srgbClr val="002060"/>
                </a:solidFill>
              </a:rPr>
              <a:t>общению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с такими пациентами.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Для </a:t>
            </a:r>
            <a:r>
              <a:rPr lang="ru-RU" dirty="0">
                <a:solidFill>
                  <a:srgbClr val="002060"/>
                </a:solidFill>
              </a:rPr>
              <a:t>нее самой это превращается в стресс,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она </a:t>
            </a:r>
            <a:r>
              <a:rPr lang="ru-RU" dirty="0">
                <a:solidFill>
                  <a:srgbClr val="002060"/>
                </a:solidFill>
              </a:rPr>
              <a:t>чувствует себя не уверенно.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Как правильно  </a:t>
            </a:r>
            <a:r>
              <a:rPr lang="ru-RU" b="1" dirty="0">
                <a:solidFill>
                  <a:srgbClr val="FF0000"/>
                </a:solidFill>
              </a:rPr>
              <a:t>действовать </a:t>
            </a:r>
            <a:r>
              <a:rPr lang="ru-RU" b="1" dirty="0" smtClean="0">
                <a:solidFill>
                  <a:srgbClr val="FF0000"/>
                </a:solidFill>
              </a:rPr>
              <a:t> в таких </a:t>
            </a:r>
            <a:r>
              <a:rPr lang="ru-RU" b="1" dirty="0" err="1" smtClean="0">
                <a:solidFill>
                  <a:srgbClr val="FF0000"/>
                </a:solidFill>
              </a:rPr>
              <a:t>случиях</a:t>
            </a:r>
            <a:r>
              <a:rPr lang="ru-RU" b="1" dirty="0" smtClean="0">
                <a:solidFill>
                  <a:srgbClr val="FF0000"/>
                </a:solidFill>
              </a:rPr>
              <a:t>?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endParaRPr lang="ru-RU" u="sng" dirty="0" smtClean="0">
              <a:solidFill>
                <a:srgbClr val="002060"/>
              </a:solidFill>
            </a:endParaRPr>
          </a:p>
          <a:p>
            <a:pPr algn="ctr"/>
            <a:r>
              <a:rPr lang="ru-RU" u="sng" dirty="0" smtClean="0">
                <a:solidFill>
                  <a:srgbClr val="002060"/>
                </a:solidFill>
              </a:rPr>
              <a:t>Основные  категорий «трудных» пациентов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  <a:endParaRPr lang="ru-RU" dirty="0">
              <a:solidFill>
                <a:srgbClr val="002060"/>
              </a:solidFill>
            </a:endParaRPr>
          </a:p>
          <a:p>
            <a:pPr marL="342900" indent="-342900" algn="ctr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Агрессивный пациент</a:t>
            </a:r>
          </a:p>
          <a:p>
            <a:pPr marL="342900" indent="-342900" algn="ctr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Тревожный пациент</a:t>
            </a:r>
          </a:p>
          <a:p>
            <a:pPr marL="342900" indent="-342900" algn="ctr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Плачущий пациент</a:t>
            </a:r>
          </a:p>
          <a:p>
            <a:pPr marL="342900" indent="-342900" algn="ctr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Истерический пациент</a:t>
            </a:r>
          </a:p>
          <a:p>
            <a:pPr marL="342900" indent="-342900" algn="ctr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Возбудимый пациент.</a:t>
            </a:r>
          </a:p>
          <a:p>
            <a:pPr marL="342900" indent="-342900">
              <a:buAutoNum type="arabicPeriod"/>
            </a:pPr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67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6353"/>
            <a:ext cx="551269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dirty="0" smtClean="0">
                <a:solidFill>
                  <a:srgbClr val="FF0000"/>
                </a:solidFill>
              </a:rPr>
              <a:t>Агрессивный пациент- </a:t>
            </a:r>
            <a:r>
              <a:rPr lang="ru-RU" dirty="0" smtClean="0">
                <a:solidFill>
                  <a:srgbClr val="002060"/>
                </a:solidFill>
              </a:rPr>
              <a:t>не контролируемая реакция в ситуации опасности. </a:t>
            </a:r>
          </a:p>
          <a:p>
            <a:pPr marL="342900" indent="-342900"/>
            <a:r>
              <a:rPr lang="ru-RU" dirty="0" smtClean="0">
                <a:solidFill>
                  <a:srgbClr val="FF0000"/>
                </a:solidFill>
              </a:rPr>
              <a:t>Что делать?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Избегайте прямого контакта глаз с пациентом, контролируйте ситуацию. Обезопасьте других пациентов, удалите их из помещения. Хорошо если рядом есть коллега.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Пригласите  пациента сесть, сядьте сами , если он стоит, то вы тоже стойте. При снижении накала повторите попытку.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Дайте пациенту выговориться, выслушайте и примите его суждения. Принять – не значит согласиться! Вы дали выход эмоциям!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Перенаправьте агрессивную  энергию пациента. В зависимости вашего опыта, возраста и здоровья пациента: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Поручите работу, связанную с физической нагрузкой;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Разрядить обстановку, смешным комментарием или самоиронией!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При необходимости погасить агрессию пациента!</a:t>
            </a:r>
          </a:p>
          <a:p>
            <a:pPr marL="342900" indent="-342900">
              <a:buFont typeface="Arial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194421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11" y="4365104"/>
            <a:ext cx="2267145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47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285728"/>
            <a:ext cx="54389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dirty="0" smtClean="0">
                <a:solidFill>
                  <a:srgbClr val="FF0000"/>
                </a:solidFill>
              </a:rPr>
              <a:t>Тревожный пациент </a:t>
            </a:r>
            <a:r>
              <a:rPr lang="ru-RU" dirty="0" smtClean="0">
                <a:solidFill>
                  <a:srgbClr val="002060"/>
                </a:solidFill>
              </a:rPr>
              <a:t>– реакция на  опасность может стенической, побудить к бегству пациента или наоборот астенической – вызвать оцепенение и растерянность..</a:t>
            </a:r>
          </a:p>
          <a:p>
            <a:pPr marL="342900" indent="-342900"/>
            <a:r>
              <a:rPr lang="ru-RU" dirty="0" smtClean="0">
                <a:solidFill>
                  <a:srgbClr val="FF0000"/>
                </a:solidFill>
              </a:rPr>
              <a:t>Что делать?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Подстройтесь на телесном уровне под позу и дыхание ребенка.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Положите руку на свое запястье, как только он ощутит ваш спокойный пульс и легче справиться с тревогой.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Поощрите его к разговору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Предложите дыхательные упражнения для оптимизации состояния, иммобилизующие или мобилизующие.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Помогите пациенту восстановить контроль. Расскажите ему обо всех этапах обследования и лечения. Ответьте на его вопросы, если они в вашей компетенции.</a:t>
            </a:r>
          </a:p>
          <a:p>
            <a:pPr marL="342900" indent="-342900"/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3" y="2564904"/>
            <a:ext cx="2872512" cy="24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571480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dirty="0" smtClean="0">
                <a:solidFill>
                  <a:srgbClr val="FF0000"/>
                </a:solidFill>
              </a:rPr>
              <a:t>Плачущий пациент - </a:t>
            </a:r>
            <a:r>
              <a:rPr lang="ru-RU" dirty="0" smtClean="0">
                <a:solidFill>
                  <a:srgbClr val="002060"/>
                </a:solidFill>
              </a:rPr>
              <a:t>реакция плача является выходом эмоции в ситуации утраты и горя, беспомощности  и страха, жалости к себе и  другим. Плач позволяет отреагировать на негативные переживания и снизить эмоциональное напряжение. </a:t>
            </a:r>
          </a:p>
          <a:p>
            <a:pPr marL="342900" indent="-342900"/>
            <a:r>
              <a:rPr lang="ru-RU" dirty="0" smtClean="0">
                <a:solidFill>
                  <a:srgbClr val="FF0000"/>
                </a:solidFill>
              </a:rPr>
              <a:t>Что делать?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Помогите реакции плача состояться. Расположитесь с боку от пациента, сидя или стоя, в той же позе  что и пациент.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16588"/>
            <a:ext cx="4073634" cy="271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79804"/>
            <a:ext cx="3986903" cy="249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531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85728"/>
            <a:ext cx="7429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dirty="0" smtClean="0">
                <a:solidFill>
                  <a:srgbClr val="FF0000"/>
                </a:solidFill>
              </a:rPr>
              <a:t>Истерический пациент </a:t>
            </a:r>
            <a:r>
              <a:rPr lang="ru-RU" dirty="0" smtClean="0">
                <a:solidFill>
                  <a:srgbClr val="002060"/>
                </a:solidFill>
              </a:rPr>
              <a:t>– это не психическое расстройство невротического уровня, а поведение человека. Находящегося в стрессе. Она возникает в форме протеста, вначале неосознанно, а в дальнейшем как </a:t>
            </a:r>
            <a:r>
              <a:rPr lang="ru-RU" dirty="0" err="1" smtClean="0">
                <a:solidFill>
                  <a:srgbClr val="002060"/>
                </a:solidFill>
              </a:rPr>
              <a:t>стериотипный</a:t>
            </a:r>
            <a:r>
              <a:rPr lang="ru-RU" dirty="0" smtClean="0">
                <a:solidFill>
                  <a:srgbClr val="002060"/>
                </a:solidFill>
              </a:rPr>
              <a:t> способ поведения.</a:t>
            </a:r>
          </a:p>
          <a:p>
            <a:pPr marL="342900" indent="-342900"/>
            <a:r>
              <a:rPr lang="ru-RU" dirty="0" smtClean="0">
                <a:solidFill>
                  <a:srgbClr val="002060"/>
                </a:solidFill>
              </a:rPr>
              <a:t> Опасность данной реакции заключается в эмоциональном способе заражения, нагнетание  обстановки.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00100" y="2000240"/>
            <a:ext cx="72152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dirty="0" smtClean="0">
                <a:solidFill>
                  <a:srgbClr val="FF0000"/>
                </a:solidFill>
              </a:rPr>
              <a:t>Что делать?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По возможности вывести из помещения. Отсутствие зрителей снижает  ценность реакции, для  пациента.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Переключите внимание на себя и лицом к себе, встаньте спиной к стене, закройте ему обзор.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3" y="4077072"/>
            <a:ext cx="3555910" cy="240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17" y="3972391"/>
            <a:ext cx="3136041" cy="250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1"/>
            <a:ext cx="81758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000" dirty="0" smtClean="0">
                <a:solidFill>
                  <a:srgbClr val="FF0000"/>
                </a:solidFill>
              </a:rPr>
              <a:t>Возбудимый пациент </a:t>
            </a:r>
            <a:r>
              <a:rPr lang="ru-RU" dirty="0" smtClean="0">
                <a:solidFill>
                  <a:srgbClr val="002060"/>
                </a:solidFill>
              </a:rPr>
              <a:t>– двигательное возбуждение психогенного характера, вызывается отсутствием  пациента волевого контроля над собственным поведением, представляет серьезную угрозу здоровью и жизни его самого и окружающих людей.. </a:t>
            </a:r>
          </a:p>
          <a:p>
            <a:pPr marL="342900" indent="-342900"/>
            <a:r>
              <a:rPr lang="ru-RU" dirty="0" smtClean="0">
                <a:solidFill>
                  <a:srgbClr val="FF0000"/>
                </a:solidFill>
              </a:rPr>
              <a:t>Что сделать 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Свести к минимуму окружающих людей или изолировать пациента.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Используйте приемы переключения внимания.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Примите методику: «Три «да».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Примите технику удержания. Аккуратно удерживайте пациента за конечности. Прижимайте за плечи к кровати, к полу.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 крайних ситуациях можно фиксировать туловище.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Во время удержания контролируйте отсутствие осложнений  (сдавливание сосудов и нервов, вывихов, затруднения дыхания из-за нарушения экскурсии грудной клетки.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Демонстрируйте собственное самообладание и уверенность, наряду с сочувствием  с желанием помочь пациенту.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Обсудите, что чувствует пациент, в этот момент. Говорите спокойно!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Массируйте биологически активные точки пациента на кистях рук пациента. </a:t>
            </a:r>
          </a:p>
          <a:p>
            <a:pPr marL="342900" indent="-342900"/>
            <a:endParaRPr lang="ru-RU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4427984" y="404664"/>
            <a:ext cx="4608511" cy="1008112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ЭТИЧЕСКИЙ КОДЕКС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 В РУКАХ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МЕДСЕСТРЫ!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788024" y="1628800"/>
            <a:ext cx="3888432" cy="475252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Clr>
                <a:srgbClr val="31B6FD"/>
              </a:buClr>
              <a:defRPr/>
            </a:pPr>
            <a:endParaRPr lang="ru-RU" sz="18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rgbClr val="31B6FD"/>
              </a:buClr>
              <a:defRPr/>
            </a:pPr>
            <a:r>
              <a:rPr lang="ru-RU" sz="2000" dirty="0">
                <a:solidFill>
                  <a:srgbClr val="FF0000"/>
                </a:solidFill>
              </a:rPr>
              <a:t>“Я принесу добро пациенту, или, по крайней мере, не причиню ему вреда”. </a:t>
            </a:r>
          </a:p>
          <a:p>
            <a:pPr algn="ctr">
              <a:lnSpc>
                <a:spcPct val="80000"/>
              </a:lnSpc>
              <a:buClr>
                <a:srgbClr val="31B6FD"/>
              </a:buClr>
              <a:defRPr/>
            </a:pPr>
            <a:r>
              <a:rPr lang="ru-RU" sz="2000" dirty="0">
                <a:solidFill>
                  <a:srgbClr val="002060"/>
                </a:solidFill>
              </a:rPr>
              <a:t>Милосердие </a:t>
            </a:r>
            <a:r>
              <a:rPr lang="ru-RU" sz="2000" dirty="0" smtClean="0">
                <a:solidFill>
                  <a:srgbClr val="002060"/>
                </a:solidFill>
              </a:rPr>
              <a:t>подразумевает </a:t>
            </a:r>
            <a:r>
              <a:rPr lang="ru-RU" sz="2000" dirty="0">
                <a:solidFill>
                  <a:srgbClr val="002060"/>
                </a:solidFill>
              </a:rPr>
              <a:t>чуткое и внимательное отношение к пациенту, </a:t>
            </a:r>
            <a:r>
              <a:rPr lang="ru-RU" sz="2000" dirty="0" smtClean="0">
                <a:solidFill>
                  <a:srgbClr val="002060"/>
                </a:solidFill>
              </a:rPr>
              <a:t>выбор </a:t>
            </a:r>
            <a:r>
              <a:rPr lang="ru-RU" sz="2000" dirty="0">
                <a:solidFill>
                  <a:srgbClr val="002060"/>
                </a:solidFill>
              </a:rPr>
              <a:t>методов лечения пропорциональных тяжести состояния, готовность и способность пациента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  <a:buClr>
                <a:srgbClr val="31B6FD"/>
              </a:buClr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справиться </a:t>
            </a:r>
            <a:r>
              <a:rPr lang="ru-RU" sz="2000" dirty="0">
                <a:solidFill>
                  <a:srgbClr val="002060"/>
                </a:solidFill>
              </a:rPr>
              <a:t>с предписанным медицинским вмешательством. </a:t>
            </a:r>
          </a:p>
          <a:p>
            <a:pPr algn="ctr">
              <a:lnSpc>
                <a:spcPct val="80000"/>
              </a:lnSpc>
              <a:buClr>
                <a:srgbClr val="31B6FD"/>
              </a:buClr>
              <a:defRPr/>
            </a:pPr>
            <a:r>
              <a:rPr lang="ru-RU" sz="2000" dirty="0">
                <a:solidFill>
                  <a:srgbClr val="FF0000"/>
                </a:solidFill>
              </a:rPr>
              <a:t>Главное, чтобы любое действие медицинского работника было направлено во благо конкретного пациента</a:t>
            </a:r>
            <a:r>
              <a:rPr lang="ru-RU" sz="1600" dirty="0" smtClean="0">
                <a:solidFill>
                  <a:srgbClr val="FF0000"/>
                </a:solidFill>
              </a:rPr>
              <a:t>!»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8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57"/>
            <a:ext cx="925116" cy="925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7907"/>
            <a:ext cx="39624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4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246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19672" y="908720"/>
            <a:ext cx="6840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Работа медицинских сестер </a:t>
            </a:r>
            <a:r>
              <a:rPr lang="ru-RU" sz="3200" dirty="0" smtClean="0">
                <a:solidFill>
                  <a:srgbClr val="002060"/>
                </a:solidFill>
              </a:rPr>
              <a:t>в педиатрии имеет </a:t>
            </a:r>
            <a:r>
              <a:rPr lang="ru-RU" sz="3200" dirty="0">
                <a:solidFill>
                  <a:srgbClr val="002060"/>
                </a:solidFill>
              </a:rPr>
              <a:t>свои особенности и очень сильно отличается, от </a:t>
            </a:r>
            <a:r>
              <a:rPr lang="ru-RU" sz="3200" dirty="0" smtClean="0">
                <a:solidFill>
                  <a:srgbClr val="002060"/>
                </a:solidFill>
              </a:rPr>
              <a:t>других. </a:t>
            </a:r>
            <a:r>
              <a:rPr lang="ru-RU" sz="3200" dirty="0">
                <a:solidFill>
                  <a:srgbClr val="002060"/>
                </a:solidFill>
              </a:rPr>
              <a:t>Она организована на координацию экстренного обследования, лечения и диагностики маленьких </a:t>
            </a:r>
            <a:r>
              <a:rPr lang="ru-RU" sz="3200" dirty="0" smtClean="0">
                <a:solidFill>
                  <a:srgbClr val="002060"/>
                </a:solidFill>
              </a:rPr>
              <a:t>пациентов</a:t>
            </a:r>
            <a:r>
              <a:rPr lang="ru-RU" sz="3200" dirty="0">
                <a:solidFill>
                  <a:srgbClr val="002060"/>
                </a:solidFill>
              </a:rPr>
              <a:t>. Обследование осуществляется максимально полно в первые часы с момента поступления. </a:t>
            </a:r>
          </a:p>
        </p:txBody>
      </p:sp>
    </p:spTree>
    <p:extLst>
      <p:ext uri="{BB962C8B-B14F-4D97-AF65-F5344CB8AC3E}">
        <p14:creationId xmlns:p14="http://schemas.microsoft.com/office/powerpoint/2010/main" val="30352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3140967"/>
            <a:ext cx="4464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002060"/>
                </a:solidFill>
              </a:rPr>
              <a:t>Особую </a:t>
            </a:r>
            <a:r>
              <a:rPr lang="ru-RU" sz="2400" u="sng" dirty="0">
                <a:solidFill>
                  <a:srgbClr val="002060"/>
                </a:solidFill>
              </a:rPr>
              <a:t>роль </a:t>
            </a:r>
            <a:r>
              <a:rPr lang="ru-RU" sz="2400" u="sng" dirty="0" smtClean="0">
                <a:solidFill>
                  <a:srgbClr val="002060"/>
                </a:solidFill>
              </a:rPr>
              <a:t>играет: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внешний вид,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выражение </a:t>
            </a:r>
            <a:r>
              <a:rPr lang="ru-RU" sz="2400" dirty="0">
                <a:solidFill>
                  <a:srgbClr val="002060"/>
                </a:solidFill>
              </a:rPr>
              <a:t>лица,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речь </a:t>
            </a:r>
            <a:r>
              <a:rPr lang="ru-RU" sz="2400" dirty="0">
                <a:solidFill>
                  <a:srgbClr val="002060"/>
                </a:solidFill>
              </a:rPr>
              <a:t>медсестры. </a:t>
            </a:r>
            <a:endParaRPr lang="ru-RU" sz="2400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С </a:t>
            </a:r>
            <a:r>
              <a:rPr lang="ru-RU" sz="2400" dirty="0">
                <a:solidFill>
                  <a:srgbClr val="FF0000"/>
                </a:solidFill>
              </a:rPr>
              <a:t>пациентом надо </a:t>
            </a:r>
            <a:r>
              <a:rPr lang="ru-RU" sz="2400" dirty="0" smtClean="0">
                <a:solidFill>
                  <a:srgbClr val="FF0000"/>
                </a:solidFill>
              </a:rPr>
              <a:t>общаться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на понятном для него языке, </a:t>
            </a:r>
            <a:endParaRPr lang="ru-RU" sz="2400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не </a:t>
            </a:r>
            <a:r>
              <a:rPr lang="ru-RU" sz="2400" dirty="0">
                <a:solidFill>
                  <a:srgbClr val="FF0000"/>
                </a:solidFill>
              </a:rPr>
              <a:t>применяя «лишней» </a:t>
            </a:r>
            <a:endParaRPr lang="ru-RU" sz="2400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медицинской </a:t>
            </a:r>
            <a:r>
              <a:rPr lang="ru-RU" sz="2400" dirty="0">
                <a:solidFill>
                  <a:srgbClr val="FF0000"/>
                </a:solidFill>
              </a:rPr>
              <a:t>терминологии.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11760" y="404664"/>
            <a:ext cx="640871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Важнейшими качествами </a:t>
            </a:r>
            <a:r>
              <a:rPr lang="ru-RU" sz="2800" dirty="0" smtClean="0">
                <a:solidFill>
                  <a:srgbClr val="FF0000"/>
                </a:solidFill>
              </a:rPr>
              <a:t>медицинской </a:t>
            </a:r>
            <a:r>
              <a:rPr lang="ru-RU" sz="2800" dirty="0">
                <a:solidFill>
                  <a:srgbClr val="FF0000"/>
                </a:solidFill>
              </a:rPr>
              <a:t>сестры </a:t>
            </a:r>
            <a:r>
              <a:rPr lang="ru-RU" sz="2400" dirty="0">
                <a:solidFill>
                  <a:srgbClr val="002060"/>
                </a:solidFill>
              </a:rPr>
              <a:t>считаются</a:t>
            </a:r>
            <a:r>
              <a:rPr lang="ru-RU" sz="2400" dirty="0">
                <a:solidFill>
                  <a:srgbClr val="FF0000"/>
                </a:solidFill>
              </a:rPr>
              <a:t>: </a:t>
            </a:r>
            <a:endParaRPr lang="ru-RU" sz="2400" dirty="0" smtClean="0">
              <a:solidFill>
                <a:srgbClr val="FF0000"/>
              </a:solidFill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У</a:t>
            </a:r>
            <a:r>
              <a:rPr lang="ru-RU" sz="2400" dirty="0" smtClean="0">
                <a:solidFill>
                  <a:srgbClr val="002060"/>
                </a:solidFill>
              </a:rPr>
              <a:t>важительное </a:t>
            </a:r>
            <a:r>
              <a:rPr lang="ru-RU" sz="2400" dirty="0">
                <a:solidFill>
                  <a:srgbClr val="002060"/>
                </a:solidFill>
              </a:rPr>
              <a:t>отношение к </a:t>
            </a:r>
            <a:r>
              <a:rPr lang="ru-RU" sz="2400" dirty="0" smtClean="0">
                <a:solidFill>
                  <a:srgbClr val="002060"/>
                </a:solidFill>
              </a:rPr>
              <a:t>пациентам, стремление помогать, любить </a:t>
            </a:r>
            <a:r>
              <a:rPr lang="ru-RU" sz="2400" dirty="0">
                <a:solidFill>
                  <a:srgbClr val="002060"/>
                </a:solidFill>
              </a:rPr>
              <a:t>детей</a:t>
            </a:r>
            <a:r>
              <a:rPr lang="ru-RU" sz="2400" dirty="0" smtClean="0">
                <a:solidFill>
                  <a:srgbClr val="002060"/>
                </a:solidFill>
              </a:rPr>
              <a:t>!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Быть внимательной, доброй, терпимой, вежливой, душевной!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3" y="2492896"/>
            <a:ext cx="3318841" cy="40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8665" y="495998"/>
            <a:ext cx="72577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От работы медицинской сестры во многом зависит не только ритм работы отделения, </a:t>
            </a:r>
            <a:r>
              <a:rPr lang="ru-RU" sz="2000" dirty="0" smtClean="0">
                <a:solidFill>
                  <a:srgbClr val="FF0000"/>
                </a:solidFill>
              </a:rPr>
              <a:t>но </a:t>
            </a:r>
            <a:r>
              <a:rPr lang="ru-RU" sz="2000" dirty="0">
                <a:solidFill>
                  <a:srgbClr val="FF0000"/>
                </a:solidFill>
              </a:rPr>
              <a:t>и выздоровление больного.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В отсутствие родителей, медицинская сестра, </a:t>
            </a:r>
            <a:r>
              <a:rPr lang="ru-RU" sz="2000" dirty="0">
                <a:solidFill>
                  <a:srgbClr val="002060"/>
                </a:solidFill>
              </a:rPr>
              <a:t>для </a:t>
            </a:r>
            <a:r>
              <a:rPr lang="ru-RU" sz="2000" dirty="0" smtClean="0">
                <a:solidFill>
                  <a:srgbClr val="002060"/>
                </a:solidFill>
              </a:rPr>
              <a:t>больных детей </a:t>
            </a:r>
            <a:r>
              <a:rPr lang="ru-RU" sz="2000" dirty="0">
                <a:solidFill>
                  <a:srgbClr val="002060"/>
                </a:solidFill>
              </a:rPr>
              <a:t>должна заменить </a:t>
            </a:r>
            <a:r>
              <a:rPr lang="ru-RU" sz="2000" dirty="0" smtClean="0">
                <a:solidFill>
                  <a:srgbClr val="002060"/>
                </a:solidFill>
              </a:rPr>
              <a:t>их, быть </a:t>
            </a:r>
            <a:r>
              <a:rPr lang="ru-RU" sz="2000" dirty="0">
                <a:solidFill>
                  <a:srgbClr val="002060"/>
                </a:solidFill>
              </a:rPr>
              <a:t>предельно внимательной и ласковой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20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32617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6000" y="26903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996952"/>
            <a:ext cx="640871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28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" y="6352"/>
            <a:ext cx="1231380" cy="1136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35154" y="1844824"/>
            <a:ext cx="2713267" cy="4184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764705"/>
            <a:ext cx="6174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Приоритетной задачей медицинской сестры любого </a:t>
            </a:r>
            <a:r>
              <a:rPr lang="ru-RU" sz="2000" b="1" dirty="0" smtClean="0">
                <a:solidFill>
                  <a:srgbClr val="FF0000"/>
                </a:solidFill>
              </a:rPr>
              <a:t>отделения 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556792"/>
            <a:ext cx="56703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Четкое </a:t>
            </a:r>
            <a:r>
              <a:rPr lang="ru-RU" sz="2000" dirty="0">
                <a:solidFill>
                  <a:srgbClr val="002060"/>
                </a:solidFill>
              </a:rPr>
              <a:t>выполнение врачебных назначений,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с</a:t>
            </a:r>
            <a:r>
              <a:rPr lang="ru-RU" sz="2000" dirty="0" smtClean="0">
                <a:solidFill>
                  <a:srgbClr val="002060"/>
                </a:solidFill>
              </a:rPr>
              <a:t>облюдение принципов медицинской этики в повседневной жизни,</a:t>
            </a:r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внимательное наблюдение за состоянием больного (включая измерение температуры, частоты пульса, дыхания и уровня артериального </a:t>
            </a:r>
            <a:r>
              <a:rPr lang="ru-RU" sz="2000" dirty="0" smtClean="0">
                <a:solidFill>
                  <a:srgbClr val="002060"/>
                </a:solidFill>
              </a:rPr>
              <a:t>давления)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немедленное </a:t>
            </a:r>
            <a:r>
              <a:rPr lang="ru-RU" sz="2000" dirty="0">
                <a:solidFill>
                  <a:srgbClr val="002060"/>
                </a:solidFill>
              </a:rPr>
              <a:t>сообщение врачу о возникших </a:t>
            </a:r>
            <a:r>
              <a:rPr lang="ru-RU" sz="2000" dirty="0" smtClean="0">
                <a:solidFill>
                  <a:srgbClr val="002060"/>
                </a:solidFill>
              </a:rPr>
              <a:t>отклонениях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585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3676</TotalTime>
  <Words>2918</Words>
  <Application>Microsoft Office PowerPoint</Application>
  <PresentationFormat>Экран (4:3)</PresentationFormat>
  <Paragraphs>337</Paragraphs>
  <Slides>45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Солнцестояние</vt:lpstr>
      <vt:lpstr>Презентация PowerPoint</vt:lpstr>
      <vt:lpstr>«Уход за больным  как действие по использованию  окружающей пациента среды  в целях его выздоровления…" </vt:lpstr>
      <vt:lpstr>ГБУЗСО СГДКБ № 1  имени Н.Н. Ивановой</vt:lpstr>
      <vt:lpstr>Презентация PowerPoint</vt:lpstr>
      <vt:lpstr>ЭТИЧЕСКИЙ КОДЕКС    В РУКАХ МЕДСЕСТРЫ!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Admin</cp:lastModifiedBy>
  <cp:revision>241</cp:revision>
  <cp:lastPrinted>2015-06-29T07:29:55Z</cp:lastPrinted>
  <dcterms:created xsi:type="dcterms:W3CDTF">2015-06-26T10:20:59Z</dcterms:created>
  <dcterms:modified xsi:type="dcterms:W3CDTF">2017-09-27T08:46:07Z</dcterms:modified>
</cp:coreProperties>
</file>