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82" r:id="rId9"/>
    <p:sldId id="265" r:id="rId10"/>
    <p:sldId id="269" r:id="rId11"/>
    <p:sldId id="278" r:id="rId12"/>
    <p:sldId id="288" r:id="rId13"/>
    <p:sldId id="286" r:id="rId14"/>
    <p:sldId id="289" r:id="rId15"/>
    <p:sldId id="287" r:id="rId16"/>
    <p:sldId id="290" r:id="rId17"/>
    <p:sldId id="283" r:id="rId18"/>
    <p:sldId id="281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3" autoAdjust="0"/>
    <p:restoredTop sz="93369" autoAdjust="0"/>
  </p:normalViewPr>
  <p:slideViewPr>
    <p:cSldViewPr>
      <p:cViewPr>
        <p:scale>
          <a:sx n="70" d="100"/>
          <a:sy n="70" d="100"/>
        </p:scale>
        <p:origin x="-2832" y="-9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072CD-4397-4203-A81F-67052E9B0634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B2855E-DD06-4946-9390-8007B85B04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559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B2855E-DD06-4946-9390-8007B85B042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F873B8B5-46DB-424F-BE29-D970C7AEB506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42A59285-BB48-46A2-9260-D47C81FE53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/>
  </p:transition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4%D0%BE%D1%87%D0%B5%D1%80%D0%B8_%D0%BC%D0%B8%D0%BB%D0%BE%D1%81%D0%B5%D1%80%D0%B4%D0%B8%D1%8F" TargetMode="External"/><Relationship Id="rId3" Type="http://schemas.openxmlformats.org/officeDocument/2006/relationships/hyperlink" Target="https://ru.wikipedia.org/wiki/%D0%A2%D0%B0%D1%82%D1%8C%D1%8F%D0%BD%D0%B0_%D0%9D%D0%B8%D0%BA%D0%BE%D0%BB%D0%B0%D0%B5%D0%B2%D0%BD%D0%B0_(%D0%B2%D0%B5%D0%BB%D0%B8%D0%BA%D0%B0%D1%8F_%D0%BA%D0%BD%D1%8F%D0%B6%D0%BD%D0%B0)" TargetMode="External"/><Relationship Id="rId7" Type="http://schemas.openxmlformats.org/officeDocument/2006/relationships/hyperlink" Target="https://ru.wikipedia.org/wiki/%D0%92%D0%B5%D0%BD%D1%81%D0%B0%D0%BD_%D0%B4%D0%B5_%D0%9F%D0%BE%D0%BB%D1%8C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ru.wikipedia.org/wiki/%D0%A4%D1%80%D0%B0%D0%BD%D1%86%D0%B8%D1%8F" TargetMode="External"/><Relationship Id="rId5" Type="http://schemas.openxmlformats.org/officeDocument/2006/relationships/hyperlink" Target="https://ru.wikipedia.org/wiki/%D0%9E%D0%BB%D1%8C%D0%B3%D0%B0_%D0%9D%D0%B8%D0%BA%D0%BE%D0%BB%D0%B0%D0%B5%D0%B2%D0%BD%D0%B0_(%D0%B2%D0%B5%D0%BB%D0%B8%D0%BA%D0%B0%D1%8F_%D0%BA%D0%BD%D1%8F%D0%B6%D0%BD%D0%B0)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s://ru.wikipedia.org/wiki/%D0%90%D0%BB%D0%B5%D0%BA%D1%81%D0%B0%D0%BD%D0%B4%D1%80%D0%B0_%D0%A4%D1%91%D0%B4%D0%BE%D1%80%D0%BE%D0%B2%D0%BD%D0%B0_(%D0%B6%D0%B5%D0%BD%D0%B0_%D0%9D%D0%B8%D0%BA%D0%BE%D0%BB%D0%B0%D1%8F_II)" TargetMode="External"/><Relationship Id="rId9" Type="http://schemas.openxmlformats.org/officeDocument/2006/relationships/hyperlink" Target="https://ru.wikipedia.org/wiki/%D0%9C%D0%B0%D1%80%D0%B8%D0%B9%D1%8F%D0%BA,_%D0%9B%D1%83%D0%B8%D0%B7%D0%B0_%D0%B4%D0%B5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D%D0%B0%D0%B9%D1%82%D0%B8%D0%BD%D0%B3%D0%B5%D0%B9%D0%BB,_%D0%A4%D0%BB%D0%BE%D1%80%D0%B5%D0%BD%D1%81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C%D0%B5%D0%B6%D0%B4%D1%83%D0%BD%D0%B0%D1%80%D0%BE%D0%B4%D0%BD%D1%8B%D0%B9_%D0%B4%D0%B5%D0%BD%D1%8C_%D0%BC%D0%B5%D0%B4%D0%B8%D1%86%D0%B8%D0%BD%D1%81%D0%BA%D0%BE%D0%B9_%D1%81%D0%B5%D1%81%D1%82%D1%80%D1%8B" TargetMode="External"/><Relationship Id="rId7" Type="http://schemas.openxmlformats.org/officeDocument/2006/relationships/image" Target="../media/image5.png"/><Relationship Id="rId2" Type="http://schemas.openxmlformats.org/officeDocument/2006/relationships/hyperlink" Target="https://ru.wikipedia.org/wiki/12_%D0%BC%D0%B0%D1%8F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jpeg"/><Relationship Id="rId5" Type="http://schemas.openxmlformats.org/officeDocument/2006/relationships/hyperlink" Target="https://ru.wikipedia.org/wiki/%D0%9F%D0%B0%D0%BC%D1%8F%D1%82%D0%BD%D0%B8%D0%BA_%D0%BC%D0%B5%D0%B4%D0%B8%D1%86%D0%B8%D0%BD%D1%81%D0%BA%D0%BE%D0%B9_%D1%81%D0%B5%D1%81%D1%82%D1%80%D0%B5" TargetMode="External"/><Relationship Id="rId4" Type="http://schemas.openxmlformats.org/officeDocument/2006/relationships/hyperlink" Target="https://ru.wikipedia.org/wiki/1981_%D0%B3%D0%BE%D0%B4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8596" y="1071546"/>
            <a:ext cx="8458200" cy="2428892"/>
          </a:xfrm>
        </p:spPr>
        <p:txBody>
          <a:bodyPr>
            <a:noAutofit/>
          </a:bodyPr>
          <a:lstStyle/>
          <a:p>
            <a:pPr algn="ctr"/>
            <a:r>
              <a:rPr lang="ru-RU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Достоинства и преимущества профессии операционной медсестры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3786190"/>
            <a:ext cx="8215370" cy="2743772"/>
          </a:xfrm>
        </p:spPr>
        <p:txBody>
          <a:bodyPr>
            <a:normAutofit/>
          </a:bodyPr>
          <a:lstStyle/>
          <a:p>
            <a:pPr algn="r"/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Выполнила операционная медсестра хирургического отделения ГБУЗ СО ОГБ </a:t>
            </a:r>
          </a:p>
          <a:p>
            <a:pPr algn="r"/>
            <a:r>
              <a:rPr lang="ru-RU" sz="2800" b="1" i="1" dirty="0" err="1" smtClean="0">
                <a:latin typeface="Times New Roman" pitchFamily="18" charset="0"/>
                <a:cs typeface="Times New Roman" pitchFamily="18" charset="0"/>
              </a:rPr>
              <a:t>Куденко</a:t>
            </a:r>
            <a:r>
              <a:rPr lang="ru-RU" sz="2800" b="1" i="1" dirty="0" smtClean="0">
                <a:latin typeface="Times New Roman" pitchFamily="18" charset="0"/>
                <a:cs typeface="Times New Roman" pitchFamily="18" charset="0"/>
              </a:rPr>
              <a:t> Елена Александровна</a:t>
            </a: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Отрадный,2017</a:t>
            </a:r>
          </a:p>
          <a:p>
            <a:endParaRPr lang="ru-RU" sz="1800" b="1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" y="5589240"/>
            <a:ext cx="9036494" cy="105082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sz="3600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</a:t>
            </a:r>
          </a:p>
          <a:p>
            <a:pPr algn="just">
              <a:buNone/>
            </a:pPr>
            <a:r>
              <a:rPr lang="ru-RU" sz="1900" b="1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 Здравоохранение города ведет свою историю с 1947 года, когда у железнодорожной станции  </a:t>
            </a:r>
            <a:r>
              <a:rPr lang="ru-RU" sz="1900" b="1" i="1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Муханово</a:t>
            </a:r>
            <a:r>
              <a:rPr lang="ru-RU" sz="1900" b="1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 был открыт первый здравпункт. Заведовала им Л.И. </a:t>
            </a:r>
            <a:r>
              <a:rPr lang="ru-RU" sz="1900" b="1" i="1" dirty="0" err="1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Храмкова</a:t>
            </a:r>
            <a:r>
              <a:rPr lang="ru-RU" sz="1900" b="1" i="1" dirty="0" smtClean="0">
                <a:latin typeface="Times New Roman" pitchFamily="18" charset="0"/>
                <a:ea typeface="Verdana" pitchFamily="34" charset="0"/>
                <a:cs typeface="Times New Roman" pitchFamily="18" charset="0"/>
              </a:rPr>
              <a:t>. Через год их переселили в финский домик.</a:t>
            </a:r>
            <a:endParaRPr lang="ru-RU" sz="1900" b="1" i="1" dirty="0"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3260725"/>
            <a:ext cx="3382963" cy="34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856983" cy="5316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79512" y="5229200"/>
            <a:ext cx="8634442" cy="1512168"/>
          </a:xfrm>
        </p:spPr>
        <p:txBody>
          <a:bodyPr>
            <a:normAutofit/>
          </a:bodyPr>
          <a:lstStyle/>
          <a:p>
            <a:r>
              <a:rPr lang="ru-RU" sz="1400" b="1" i="1" dirty="0" smtClean="0">
                <a:latin typeface="Times New Roman" pitchFamily="18" charset="0"/>
                <a:cs typeface="Times New Roman" pitchFamily="18" charset="0"/>
              </a:rPr>
              <a:t>1950 год - открылась участковая больница на 15 коек. 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Приехали первые врачи: Н.А.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Шпаковская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, В.П. Павловская, Л.И. Крупнова, Н.С. </a:t>
            </a:r>
            <a:r>
              <a:rPr lang="ru-RU" sz="1400" i="1" dirty="0" err="1" smtClean="0">
                <a:latin typeface="Times New Roman" pitchFamily="18" charset="0"/>
                <a:cs typeface="Times New Roman" pitchFamily="18" charset="0"/>
              </a:rPr>
              <a:t>Лерская</a:t>
            </a:r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400" i="1" dirty="0" smtClean="0">
                <a:latin typeface="Times New Roman" pitchFamily="18" charset="0"/>
                <a:cs typeface="Times New Roman" pitchFamily="18" charset="0"/>
              </a:rPr>
              <a:t>Стационар размещен в финском доме; имеется 3 палаты: мужская (12 кв.м)-  5 коек (тумбочек у двух коек нет из-за отсутствия места), женская (11 кв.м) – 4 койки родовая палата -10 кв.м – 3 койки и койка Рахманова. Родильницы, новорожденные, роженицы - все находятся в одной комнате.</a:t>
            </a:r>
          </a:p>
          <a:p>
            <a:pPr marL="109728" indent="0">
              <a:buNone/>
            </a:pPr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72907"/>
            <a:ext cx="8856984" cy="491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0042"/>
            <a:ext cx="8451056" cy="642942"/>
          </a:xfrm>
        </p:spPr>
        <p:txBody>
          <a:bodyPr>
            <a:noAutofit/>
          </a:bodyPr>
          <a:lstStyle/>
          <a:p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Хирургический корпус после капитального ремонта</a:t>
            </a:r>
            <a:endParaRPr lang="ru-RU" sz="2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9144000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2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65" y="3284984"/>
            <a:ext cx="4612056" cy="33766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620688"/>
            <a:ext cx="4622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После капитального ремонта и реконструкции хирургического корпуса больница имеет единый операционный блок, в число которого входят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3 комфортабельные операционные: </a:t>
            </a:r>
          </a:p>
          <a:p>
            <a:pPr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Плановая травматологическая;</a:t>
            </a:r>
            <a:br>
              <a:rPr lang="ru-RU" i="1" dirty="0">
                <a:latin typeface="Times New Roman" pitchFamily="18" charset="0"/>
                <a:cs typeface="Times New Roman" pitchFamily="18" charset="0"/>
              </a:rPr>
            </a:br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2.Плановая хирургическая;</a:t>
            </a:r>
          </a:p>
          <a:p>
            <a:pPr>
              <a:buNone/>
            </a:pPr>
            <a:r>
              <a:rPr lang="ru-RU" i="1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Экстренная.</a:t>
            </a:r>
            <a:endParaRPr lang="ru-RU" dirty="0"/>
          </a:p>
        </p:txBody>
      </p:sp>
      <p:pic>
        <p:nvPicPr>
          <p:cNvPr id="7171" name="Picture 3" descr="C:\Users\User\Desktop\операционная\1\DSCN20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02641" y="1358346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операционная\1\DSCN20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0" y="1495562"/>
            <a:ext cx="9008796" cy="534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7662" y="546807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Операционные оснащены современным оборудованием с помощью которого проходят 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разного уровня сложности операции: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980859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0" y="548680"/>
            <a:ext cx="4348162" cy="577121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экстренной операционной мы круглосуточно готовы оказать помощь пациентам города и близлежащих районов. </a:t>
            </a:r>
            <a:endParaRPr lang="ru-RU" sz="3600" dirty="0"/>
          </a:p>
        </p:txBody>
      </p:sp>
      <p:pic>
        <p:nvPicPr>
          <p:cNvPr id="5" name="Рисунок 4" descr="DSCN20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94592" y="476672"/>
            <a:ext cx="4571700" cy="609560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48" y="91814"/>
            <a:ext cx="5076056" cy="3371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3224"/>
            <a:ext cx="4665338" cy="33947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38" y="3463224"/>
            <a:ext cx="4478662" cy="339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228233"/>
      </p:ext>
    </p:extLst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5786454"/>
            <a:ext cx="8236742" cy="78581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Коллектив операционного блока хирургического отделения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 flipV="1">
            <a:off x="5353496" y="6628446"/>
            <a:ext cx="338328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5" name="Содержимое 4" descr="DSCN19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7715304" cy="500066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2000264"/>
          </a:xfrm>
        </p:spPr>
        <p:txBody>
          <a:bodyPr>
            <a:normAutofit/>
          </a:bodyPr>
          <a:lstStyle/>
          <a:p>
            <a:pPr algn="ctr"/>
            <a:r>
              <a:rPr lang="ru-RU" sz="4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Verdana" pitchFamily="34" charset="0"/>
                <a:cs typeface="Times New Roman" pitchFamily="18" charset="0"/>
              </a:rPr>
              <a:t>Спасибо за внимание!!!</a:t>
            </a:r>
            <a:endParaRPr lang="ru-RU" sz="4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 flipH="1">
            <a:off x="8686799" y="6528817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0800000" flipV="1">
            <a:off x="5214938" y="6000768"/>
            <a:ext cx="3500463" cy="571504"/>
          </a:xfrm>
        </p:spPr>
        <p:txBody>
          <a:bodyPr>
            <a:no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Сестры милосердия —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3" tooltip="Татьяна Николаевна (великая княжна)"/>
              </a:rPr>
              <a:t>Великая Княжна Татьяна Николаевна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4" tooltip="Александра Фёдоровна (жена Николая II)"/>
              </a:rPr>
              <a:t>Императрица Александра Фёдоровна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— сидят, 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  <a:hlinkClick r:id="rId5" tooltip="Ольга Николаевна (великая княжна)"/>
              </a:rPr>
              <a:t>Великая Княжна Ольга Николаевна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 — стоит.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5353496" y="571481"/>
            <a:ext cx="3383280" cy="314327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51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Aharoni" pitchFamily="2" charset="-79"/>
              </a:rPr>
              <a:t>НЕМНОГО  ИСТОРИИ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1617 году во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6" tooltip="Франция"/>
              </a:rPr>
              <a:t>Франции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священник 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  <a:hlinkClick r:id="rId7" tooltip="Венсан де Поль"/>
              </a:rPr>
              <a:t>Викентий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7" tooltip="Венсан де Поль"/>
              </a:rPr>
              <a:t> Поль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 организовал первую общину сестёр милосердия (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8" tooltip="Дочери милосердия"/>
              </a:rPr>
              <a:t>Дочери милосердия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) и поставил во главе её 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  <a:hlinkClick r:id="rId9" tooltip="Марийяк, Луиза де"/>
              </a:rPr>
              <a:t>Луизу де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  <a:hlinkClick r:id="rId9" tooltip="Марийяк, Луиза де"/>
              </a:rPr>
              <a:t>Марийак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которая организовала семинары для сестёр милосердия и сиделок, а в 1641 г. создала специальную школу по их обучению.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Викентий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Поль впервые предложил словосочетания «сестра милосердия», «старшая сестра» и указал, что община должна состоять из вдов и девиц, которые не должны быть монахинями и не должны давать никаких постоянных обетов. Подобные институты сестёр милосердия стали создаваться во Франции, Нидерландах, Польше и других странах. К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середние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XIX века в Западной Европе уже насчитывалось около 16 тыс. сестёр милосердия.</a:t>
            </a:r>
          </a:p>
          <a:p>
            <a:pPr>
              <a:buNone/>
            </a:pPr>
            <a:endParaRPr lang="ru-RU" i="1" dirty="0"/>
          </a:p>
        </p:txBody>
      </p:sp>
      <p:pic>
        <p:nvPicPr>
          <p:cNvPr id="5" name="Рисунок 4" descr="Russian_Sisters_Romanovs_of_Charity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4942" y="357166"/>
            <a:ext cx="3929058" cy="4929222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800px-Сестры_Крестовоздвиженской_общины,_Севастополь,_185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6" y="2060848"/>
            <a:ext cx="8972925" cy="43924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rot="10800000" flipV="1">
            <a:off x="350136" y="6131865"/>
            <a:ext cx="8459824" cy="642942"/>
          </a:xfrm>
        </p:spPr>
        <p:txBody>
          <a:bodyPr>
            <a:norm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Сестры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Крестовоздвиженской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общины, Севастополь, 1855 год.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 flipV="1">
            <a:off x="5353496" y="6857999"/>
            <a:ext cx="3383280" cy="214337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3586" y="476672"/>
            <a:ext cx="8510862" cy="165618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ru-RU" sz="21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Служба профессиональных медсестёр была организована во время Крымской войны англичанкой </a:t>
            </a:r>
            <a:r>
              <a:rPr lang="ru-RU" sz="2100" i="1" dirty="0" err="1" smtClean="0">
                <a:latin typeface="Times New Roman" pitchFamily="18" charset="0"/>
                <a:cs typeface="Times New Roman" pitchFamily="18" charset="0"/>
                <a:hlinkClick r:id="rId3" tooltip="Найтингейл, Флоренс"/>
              </a:rPr>
              <a:t>Флоренс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  <a:hlinkClick r:id="rId3" tooltip="Найтингейл, Флоренс"/>
              </a:rPr>
              <a:t> </a:t>
            </a:r>
            <a:r>
              <a:rPr lang="ru-RU" sz="2100" i="1" dirty="0" err="1" smtClean="0">
                <a:latin typeface="Times New Roman" pitchFamily="18" charset="0"/>
                <a:cs typeface="Times New Roman" pitchFamily="18" charset="0"/>
                <a:hlinkClick r:id="rId3" tooltip="Найтингейл, Флоренс"/>
              </a:rPr>
              <a:t>Найтингейл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. Ф. </a:t>
            </a:r>
            <a:r>
              <a:rPr lang="ru-RU" sz="2100" i="1" dirty="0" err="1" smtClean="0">
                <a:latin typeface="Times New Roman" pitchFamily="18" charset="0"/>
                <a:cs typeface="Times New Roman" pitchFamily="18" charset="0"/>
              </a:rPr>
              <a:t>Найтингейл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 вместе со своими помощницами, среди которых были монахини и сёстры милосердия, отправилась в полевые госпитали сначала в Турцию, а затем в Крым. Другой известной медсестрой того времени была Мэри </a:t>
            </a:r>
            <a:r>
              <a:rPr lang="ru-RU" sz="2100" i="1" dirty="0" err="1" smtClean="0">
                <a:latin typeface="Times New Roman" pitchFamily="18" charset="0"/>
                <a:cs typeface="Times New Roman" pitchFamily="18" charset="0"/>
              </a:rPr>
              <a:t>Сикол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. Тогда и сформировался устойчивый стереотип: медсестра — это санитарка, которая выносит с поля боя раненых или стоит у операционного стола.</a:t>
            </a:r>
          </a:p>
          <a:p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 Среди первых медсестёр, отправившихся на фронт, были и сёстры милосердия московской Никольской обители. Добровольно и организованно они отправились на фронт Крымской войны для оказания помощи раненым воинам.</a:t>
            </a:r>
          </a:p>
          <a:p>
            <a:pPr>
              <a:buNone/>
            </a:pPr>
            <a:endParaRPr lang="ru-RU" sz="3400" i="1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2" y="404664"/>
            <a:ext cx="4493489" cy="1644601"/>
          </a:xfrm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1863 </a:t>
            </a:r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можно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считать годом рождения профессии медицинской сестры в России.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2" tooltip="12 мая"/>
              </a:rPr>
              <a:t> 12 мая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в день рождения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Флоренс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Найтингейл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отмечается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3" tooltip="Международный день медицинской сестры"/>
              </a:rPr>
              <a:t>Международный день медицинской сестры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 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Всемирный день медицинских сестёр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 в России отмечается с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4" tooltip="1981 год"/>
              </a:rPr>
              <a:t>1981 года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. В нескольких городах мира установлен 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  <a:hlinkClick r:id="rId5" tooltip="Памятник медицинской сестре"/>
              </a:rPr>
              <a:t>памятник медицинской сестре</a:t>
            </a:r>
            <a:r>
              <a:rPr lang="ru-RU" sz="13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3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986a0a2d16bd26db6b55d4de1f874ec4_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5543" y="744072"/>
            <a:ext cx="4000496" cy="53959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477"/>
            <a:ext cx="5044678" cy="3425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904" y="6309320"/>
            <a:ext cx="55446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Памятник медсестре и войну ,</a:t>
            </a:r>
            <a:r>
              <a:rPr lang="ru-RU" sz="1400" b="1" dirty="0" err="1"/>
              <a:t>г.Днепропетровск</a:t>
            </a:r>
            <a:endParaRPr lang="ru-RU" sz="1400" b="1" dirty="0"/>
          </a:p>
        </p:txBody>
      </p:sp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165304"/>
            <a:ext cx="8229600" cy="857232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медсестре, г.Москва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8630_picture_c563c0588f7a24f8501a22400922edd4612c6bef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88640"/>
            <a:ext cx="7076274" cy="6192688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877272"/>
            <a:ext cx="8229600" cy="857256"/>
          </a:xfrm>
        </p:spPr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Памятник медсестре, г.Калуга</a:t>
            </a:r>
            <a:endParaRPr lang="ru-RU" sz="32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Den-pobedy-4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511" y="0"/>
            <a:ext cx="9173511" cy="5949280"/>
          </a:xfr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6165304"/>
            <a:ext cx="8208912" cy="504056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ru-RU" i="1" dirty="0" smtClean="0"/>
              <a:t>Операционные сестры — это особая каста. </a:t>
            </a:r>
            <a:endParaRPr lang="ru-RU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66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8681"/>
            <a:ext cx="9144000" cy="6309320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87170" y="6093296"/>
            <a:ext cx="8777318" cy="582334"/>
          </a:xfrm>
        </p:spPr>
        <p:txBody>
          <a:bodyPr>
            <a:noAutofit/>
          </a:bodyPr>
          <a:lstStyle/>
          <a:p>
            <a:r>
              <a:rPr lang="ru-RU" sz="2000" b="1" i="1" dirty="0" smtClean="0"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Операционная сестра – не ремесло.  Это - большое призвание и дар.</a:t>
            </a:r>
            <a:endParaRPr lang="ru-RU" sz="2000" b="1" i="1" dirty="0"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pic>
        <p:nvPicPr>
          <p:cNvPr id="7" name="Рисунок 6" descr="DSC069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14" y="116632"/>
            <a:ext cx="8833374" cy="5688632"/>
          </a:xfrm>
          <a:prstGeom prst="rect">
            <a:avLst/>
          </a:prstGeom>
        </p:spPr>
      </p:pic>
    </p:spTree>
  </p:cSld>
  <p:clrMapOvr>
    <a:masterClrMapping/>
  </p:clrMapOvr>
  <p:transition spd="med">
    <p:push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563</TotalTime>
  <Words>240</Words>
  <Application>Microsoft Office PowerPoint</Application>
  <PresentationFormat>Экран (4:3)</PresentationFormat>
  <Paragraphs>34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Городская</vt:lpstr>
      <vt:lpstr>Достоинства и преимущества профессии операционной медсестры</vt:lpstr>
      <vt:lpstr>Сестры милосердия — Великая Княжна Татьяна Николаевна и Императрица Александра Фёдоровна — сидят, Великая Княжна Ольга Николаевна — стоит.</vt:lpstr>
      <vt:lpstr>Сестры Крестовоздвиженской общины, Севастополь, 1855 год.</vt:lpstr>
      <vt:lpstr>Презентация PowerPoint</vt:lpstr>
      <vt:lpstr>Памятник медсестре, г.Москва</vt:lpstr>
      <vt:lpstr>Памятник медсестре, г.Калуга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Хирургический корпус после капитального ремонта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Коллектив операционного блока хирургического отделения</vt:lpstr>
      <vt:lpstr>Спасибо за внимание!!!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58</cp:revision>
  <dcterms:created xsi:type="dcterms:W3CDTF">2017-08-02T11:14:59Z</dcterms:created>
  <dcterms:modified xsi:type="dcterms:W3CDTF">2017-09-21T08:14:07Z</dcterms:modified>
</cp:coreProperties>
</file>