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61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6" r:id="rId15"/>
    <p:sldId id="277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 3 лет </c:v>
                </c:pt>
                <c:pt idx="1">
                  <c:v>      3-5 лет</c:v>
                </c:pt>
                <c:pt idx="2">
                  <c:v>      5-10 лет</c:v>
                </c:pt>
                <c:pt idx="3">
                  <c:v>      10-20 лет</c:v>
                </c:pt>
                <c:pt idx="4">
                  <c:v>      20 лет и более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0.32000000000000017</c:v>
                </c:pt>
                <c:pt idx="1">
                  <c:v>0.24000000000000007</c:v>
                </c:pt>
                <c:pt idx="2">
                  <c:v>8.0000000000000057E-2</c:v>
                </c:pt>
                <c:pt idx="3">
                  <c:v>0.28000000000000008</c:v>
                </c:pt>
                <c:pt idx="4">
                  <c:v>8.0000000000000057E-2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23895929740349"/>
          <c:y val="0.15076124986639139"/>
          <c:w val="0.21651718885406723"/>
          <c:h val="0.63331884419424944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Довольны работой в поликлинике</c:v>
                </c:pt>
                <c:pt idx="1">
                  <c:v>Не устраивает работа в поликлинике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79392"/>
        <c:axId val="32525696"/>
      </c:barChart>
      <c:catAx>
        <c:axId val="4197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525696"/>
        <c:crosses val="autoZero"/>
        <c:auto val="1"/>
        <c:lblAlgn val="ctr"/>
        <c:lblOffset val="100"/>
        <c:noMultiLvlLbl val="0"/>
      </c:catAx>
      <c:valAx>
        <c:axId val="325256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979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3.7479506161763299E-3"/>
                  <c:y val="3.2579185520362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трудности при общении с пациентом не возникают</c:v>
                </c:pt>
                <c:pt idx="1">
                  <c:v>трудности возникают, если пациент агрессивен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0.9600000000000003</c:v>
                </c:pt>
                <c:pt idx="1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нормальная</c:v>
                </c:pt>
                <c:pt idx="1">
                  <c:v> перегрузка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нормальная</c:v>
                </c:pt>
                <c:pt idx="1">
                  <c:v> перегрузка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1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нормальная</c:v>
                </c:pt>
                <c:pt idx="1">
                  <c:v> перегрузка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 formatCode="0%">
                  <c:v>8.0000000000000043E-2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61472"/>
        <c:axId val="32529728"/>
        <c:axId val="0"/>
      </c:bar3DChart>
      <c:catAx>
        <c:axId val="41961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32529728"/>
        <c:crosses val="autoZero"/>
        <c:auto val="1"/>
        <c:lblAlgn val="ctr"/>
        <c:lblOffset val="100"/>
        <c:noMultiLvlLbl val="0"/>
      </c:catAx>
      <c:valAx>
        <c:axId val="32529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961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слушают музыку </c:v>
                </c:pt>
                <c:pt idx="1">
                  <c:v>психологический тренинг</c:v>
                </c:pt>
                <c:pt idx="2">
                  <c:v>читают</c:v>
                </c:pt>
                <c:pt idx="3">
                  <c:v>использование интернета</c:v>
                </c:pt>
                <c:pt idx="4">
                  <c:v>не испытывают стресса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%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слушают музыку </c:v>
                </c:pt>
                <c:pt idx="1">
                  <c:v>психологический тренинг</c:v>
                </c:pt>
                <c:pt idx="2">
                  <c:v>читают</c:v>
                </c:pt>
                <c:pt idx="3">
                  <c:v>использование интернета</c:v>
                </c:pt>
                <c:pt idx="4">
                  <c:v>не испытывают стресса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1">
                  <c:v>0.12000000000000002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слушают музыку </c:v>
                </c:pt>
                <c:pt idx="1">
                  <c:v>психологический тренинг</c:v>
                </c:pt>
                <c:pt idx="2">
                  <c:v>читают</c:v>
                </c:pt>
                <c:pt idx="3">
                  <c:v>использование интернета</c:v>
                </c:pt>
                <c:pt idx="4">
                  <c:v>не испытывают стресса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2" formatCode="0%">
                  <c:v>8.0000000000000043E-2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слушают музыку </c:v>
                </c:pt>
                <c:pt idx="1">
                  <c:v>психологический тренинг</c:v>
                </c:pt>
                <c:pt idx="2">
                  <c:v>читают</c:v>
                </c:pt>
                <c:pt idx="3">
                  <c:v>использование интернета</c:v>
                </c:pt>
                <c:pt idx="4">
                  <c:v>не испытывают стресса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3" formatCode="0%">
                  <c:v>0.12000000000000002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слушают музыку </c:v>
                </c:pt>
                <c:pt idx="1">
                  <c:v>психологический тренинг</c:v>
                </c:pt>
                <c:pt idx="2">
                  <c:v>читают</c:v>
                </c:pt>
                <c:pt idx="3">
                  <c:v>использование интернета</c:v>
                </c:pt>
                <c:pt idx="4">
                  <c:v>не испытывают стресса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4" formatCode="0%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96736"/>
        <c:axId val="43083456"/>
      </c:barChart>
      <c:catAx>
        <c:axId val="429967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083456"/>
        <c:crosses val="autoZero"/>
        <c:auto val="1"/>
        <c:lblAlgn val="ctr"/>
        <c:lblOffset val="100"/>
        <c:noMultiLvlLbl val="0"/>
      </c:catAx>
      <c:valAx>
        <c:axId val="430834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299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CA243-2C9D-416B-B48C-34B72F30DEB0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811EF-8DD9-4C54-AD3C-8B68B9BCE6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811EF-8DD9-4C54-AD3C-8B68B9BCE66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07C976A-D436-49F8-9029-0F02AC74C058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6045-689C-4AC3-9AE7-F3D21BE712E1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86CE-9C37-432E-A30E-DE07C61E152B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C59E-45B0-4FC7-9E16-103BBC961DDF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67F-00FD-4A34-B9A0-4DB3C7E9225D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5C6B-D259-4616-946C-7C39668BE6D9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EEA-85AF-4612-82D1-3F642DC42F31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5361-D788-47B8-B28C-9BED24C13CE7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C86E-10DB-4185-BAFE-249DC5739BC2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6ABC-91EA-4057-900D-A06296688B43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7ED7-764A-4CAC-86FD-EB513C59A39C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187ECF8-7E06-45BF-A605-623BB3A8293D}" type="datetime1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438" y="2500306"/>
            <a:ext cx="3500461" cy="15716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Медицинский этикет сотрудников стоматологического профиля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143380"/>
            <a:ext cx="3309803" cy="200026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Сарыева Любовь Александровна </a:t>
            </a:r>
          </a:p>
          <a:p>
            <a:pPr algn="ctr"/>
            <a:r>
              <a:rPr lang="ru-RU" sz="1400" dirty="0" smtClean="0"/>
              <a:t>медицинская сестра</a:t>
            </a:r>
          </a:p>
          <a:p>
            <a:pPr algn="ctr"/>
            <a:r>
              <a:rPr lang="ru-RU" sz="1400" dirty="0" smtClean="0"/>
              <a:t>лечебно-                      хирургического отделения №1 ГБУЗ СО «Сызранская        </a:t>
            </a:r>
          </a:p>
          <a:p>
            <a:pPr algn="ctr"/>
            <a:r>
              <a:rPr lang="ru-RU" sz="1400" dirty="0" smtClean="0"/>
              <a:t>                    стоматологическая поликлиника»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4284661" cy="614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0"/>
            <a:ext cx="35719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Уровень общительности по методике В.Ф. 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Ряховского</a:t>
            </a:r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323652"/>
            <a:ext cx="7314722" cy="350897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/>
              <a:t> 5 (20%)</a:t>
            </a:r>
            <a:r>
              <a:rPr lang="ru-RU" sz="2800" dirty="0" smtClean="0"/>
              <a:t> - общительны и в незнакомой обстановке чувствуют себя вполне уверенно, новые проблемы их не пугают.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/>
              <a:t>4 (16%)</a:t>
            </a:r>
            <a:r>
              <a:rPr lang="ru-RU" sz="2800" dirty="0" smtClean="0"/>
              <a:t> - люди с нормальной коммуникабельностью.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/>
              <a:t>9 (36%) </a:t>
            </a:r>
            <a:r>
              <a:rPr lang="ru-RU" sz="2800" dirty="0" smtClean="0"/>
              <a:t>-общительны, любопытны, любят высказываться по разным вопросам, что, вызывает раздражение окружающих.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/>
              <a:t>7 (28%) </a:t>
            </a:r>
            <a:r>
              <a:rPr lang="ru-RU" sz="2800" dirty="0" smtClean="0"/>
              <a:t>-любят принимать участие во всех дискуссиях, хотя серьезные темы могут вызвать у них мигрень или даже хандру.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Для выявления оценки взаимоотношений «пациент-медсестра»  были опрошены 30 пациентов ГБУЗ СО «ССП»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Возраст опрошенных пациентов составил:</a:t>
            </a:r>
          </a:p>
          <a:p>
            <a:r>
              <a:rPr lang="ru-RU" dirty="0" smtClean="0"/>
              <a:t>      до 30 лет - </a:t>
            </a:r>
            <a:r>
              <a:rPr lang="ru-RU" b="1" dirty="0" smtClean="0"/>
              <a:t>23%</a:t>
            </a:r>
          </a:p>
          <a:p>
            <a:r>
              <a:rPr lang="ru-RU" dirty="0" smtClean="0"/>
              <a:t>      30-39 лет - </a:t>
            </a:r>
            <a:r>
              <a:rPr lang="ru-RU" b="1" dirty="0" smtClean="0"/>
              <a:t>10%</a:t>
            </a:r>
          </a:p>
          <a:p>
            <a:r>
              <a:rPr lang="ru-RU" dirty="0" smtClean="0"/>
              <a:t>      40-49 лет - </a:t>
            </a:r>
            <a:r>
              <a:rPr lang="ru-RU" b="1" dirty="0" smtClean="0"/>
              <a:t>14%</a:t>
            </a:r>
          </a:p>
          <a:p>
            <a:r>
              <a:rPr lang="ru-RU" dirty="0" smtClean="0"/>
              <a:t>      50-59 лет -  </a:t>
            </a:r>
            <a:r>
              <a:rPr lang="ru-RU" b="1" dirty="0" smtClean="0"/>
              <a:t>23%</a:t>
            </a:r>
          </a:p>
          <a:p>
            <a:r>
              <a:rPr lang="ru-RU" dirty="0" smtClean="0"/>
              <a:t>      60 лет и старше - </a:t>
            </a:r>
            <a:r>
              <a:rPr lang="ru-RU" b="1" dirty="0" smtClean="0"/>
              <a:t>30%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072494" cy="50720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14%</a:t>
            </a:r>
            <a:r>
              <a:rPr lang="ru-RU" sz="2400" dirty="0" smtClean="0">
                <a:solidFill>
                  <a:schemeClr val="tx1"/>
                </a:solidFill>
              </a:rPr>
              <a:t>  - не удовлетворены качеством работы медицинской сестры;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К </a:t>
            </a:r>
            <a:r>
              <a:rPr lang="ru-RU" sz="2400" b="1" dirty="0" smtClean="0">
                <a:solidFill>
                  <a:schemeClr val="tx1"/>
                </a:solidFill>
              </a:rPr>
              <a:t>30% </a:t>
            </a:r>
            <a:r>
              <a:rPr lang="ru-RU" sz="2400" dirty="0" smtClean="0">
                <a:solidFill>
                  <a:schemeClr val="tx1"/>
                </a:solidFill>
              </a:rPr>
              <a:t>пациентам медсестры обращаются по имени и отчеству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К </a:t>
            </a:r>
            <a:r>
              <a:rPr lang="ru-RU" sz="2400" b="1" dirty="0" smtClean="0">
                <a:solidFill>
                  <a:schemeClr val="tx1"/>
                </a:solidFill>
              </a:rPr>
              <a:t>30% </a:t>
            </a:r>
            <a:r>
              <a:rPr lang="ru-RU" sz="2400" dirty="0" smtClean="0">
                <a:solidFill>
                  <a:schemeClr val="tx1"/>
                </a:solidFill>
              </a:rPr>
              <a:t>пациентам медсестры обращаются по имени и отчеству, к </a:t>
            </a:r>
            <a:r>
              <a:rPr lang="ru-RU" sz="2400" b="1" dirty="0" smtClean="0">
                <a:solidFill>
                  <a:schemeClr val="tx1"/>
                </a:solidFill>
              </a:rPr>
              <a:t>26% </a:t>
            </a:r>
            <a:r>
              <a:rPr lang="ru-RU" sz="2400" dirty="0" smtClean="0">
                <a:solidFill>
                  <a:schemeClr val="tx1"/>
                </a:solidFill>
              </a:rPr>
              <a:t>обращаются только по фамилии, к </a:t>
            </a:r>
            <a:r>
              <a:rPr lang="ru-RU" sz="2400" b="1" dirty="0" smtClean="0">
                <a:solidFill>
                  <a:schemeClr val="tx1"/>
                </a:solidFill>
              </a:rPr>
              <a:t>44% </a:t>
            </a:r>
            <a:r>
              <a:rPr lang="ru-RU" sz="2400" dirty="0" smtClean="0">
                <a:solidFill>
                  <a:schemeClr val="tx1"/>
                </a:solidFill>
              </a:rPr>
              <a:t>- по фамилии или по имени и отчеству.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77% </a:t>
            </a:r>
            <a:r>
              <a:rPr lang="ru-RU" sz="2400" dirty="0" smtClean="0">
                <a:solidFill>
                  <a:schemeClr val="tx1"/>
                </a:solidFill>
              </a:rPr>
              <a:t>Медицинских сестёр объясняют правила поведения после стоматологических вмешательств 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13% </a:t>
            </a:r>
            <a:r>
              <a:rPr lang="ru-RU" sz="2400" dirty="0" smtClean="0">
                <a:solidFill>
                  <a:schemeClr val="tx1"/>
                </a:solidFill>
              </a:rPr>
              <a:t>объясняют, если пациент интересуется;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10% </a:t>
            </a:r>
            <a:r>
              <a:rPr lang="ru-RU" sz="2400" dirty="0" smtClean="0">
                <a:solidFill>
                  <a:schemeClr val="tx1"/>
                </a:solidFill>
              </a:rPr>
              <a:t>не объясняют.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358246" cy="6858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</a:rPr>
              <a:t>57% </a:t>
            </a:r>
            <a:r>
              <a:rPr lang="ru-RU" sz="2800" dirty="0" smtClean="0">
                <a:solidFill>
                  <a:schemeClr val="tx1"/>
                </a:solidFill>
              </a:rPr>
              <a:t>медицинские сестры соблюдают принципы профессиональной этики и деонтологии.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 63% </a:t>
            </a:r>
            <a:r>
              <a:rPr lang="ru-RU" sz="2800" dirty="0" smtClean="0">
                <a:solidFill>
                  <a:schemeClr val="tx1"/>
                </a:solidFill>
              </a:rPr>
              <a:t>случаев пациентов считают, что общение с медсестрой значительно влияет на оказание стоматологической помощи.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На вопрос, какими качествами должна обладать медицинская сестра XXI века, респонденты отметили такие качества, как доброта-</a:t>
            </a:r>
            <a:r>
              <a:rPr lang="ru-RU" sz="2800" b="1" dirty="0" smtClean="0">
                <a:solidFill>
                  <a:schemeClr val="tx1"/>
                </a:solidFill>
              </a:rPr>
              <a:t>36%</a:t>
            </a:r>
            <a:r>
              <a:rPr lang="ru-RU" sz="2800" dirty="0" smtClean="0">
                <a:solidFill>
                  <a:schemeClr val="tx1"/>
                </a:solidFill>
              </a:rPr>
              <a:t>, чуткость </a:t>
            </a:r>
            <a:r>
              <a:rPr lang="ru-RU" sz="2800" b="1" dirty="0" smtClean="0">
                <a:solidFill>
                  <a:schemeClr val="tx1"/>
                </a:solidFill>
              </a:rPr>
              <a:t>6%</a:t>
            </a:r>
            <a:r>
              <a:rPr lang="ru-RU" sz="2800" dirty="0" smtClean="0">
                <a:solidFill>
                  <a:schemeClr val="tx1"/>
                </a:solidFill>
              </a:rPr>
              <a:t>, ответственность-</a:t>
            </a:r>
            <a:r>
              <a:rPr lang="ru-RU" sz="2800" b="1" dirty="0" smtClean="0">
                <a:solidFill>
                  <a:schemeClr val="tx1"/>
                </a:solidFill>
              </a:rPr>
              <a:t>34%, </a:t>
            </a:r>
            <a:r>
              <a:rPr lang="ru-RU" sz="2800" dirty="0" smtClean="0">
                <a:solidFill>
                  <a:schemeClr val="tx1"/>
                </a:solidFill>
              </a:rPr>
              <a:t>милосердие и внимательность -</a:t>
            </a:r>
            <a:r>
              <a:rPr lang="ru-RU" sz="2800" b="1" dirty="0" smtClean="0">
                <a:solidFill>
                  <a:schemeClr val="tx1"/>
                </a:solidFill>
              </a:rPr>
              <a:t>24%, </a:t>
            </a:r>
            <a:r>
              <a:rPr lang="ru-RU" sz="2800" dirty="0" smtClean="0">
                <a:solidFill>
                  <a:schemeClr val="tx1"/>
                </a:solidFill>
              </a:rPr>
              <a:t>также все </a:t>
            </a:r>
            <a:r>
              <a:rPr lang="ru-RU" sz="2800" b="1" dirty="0" smtClean="0">
                <a:solidFill>
                  <a:schemeClr val="tx1"/>
                </a:solidFill>
              </a:rPr>
              <a:t>100% </a:t>
            </a:r>
            <a:r>
              <a:rPr lang="ru-RU" sz="2800" dirty="0" smtClean="0">
                <a:solidFill>
                  <a:schemeClr val="tx1"/>
                </a:solidFill>
              </a:rPr>
              <a:t>отвечают, что каждая медсестра должна обладать терпением.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602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выводы: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    В системе взаимоотношений «медсестра - пациент» большое значение имеет индивидуальный стиль работы медицинской сестры. Основными качествами, которыми должна обладать хорошая медсестра, являются знание, умение, сострадание, милосердие, безграничное терпение, ответственность и вежливость.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    Огромные нагрузки на медсестру в ходе выполнения ею своих профессиональных обязанностей не всегда позволяют проявить нужные качества в должной степени.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    Личность медицинской сестры, метод ее работы, умение обращаться с больными, владение техникой эффективного общения с пациентами - все это должно служить лекарством, оказывать исцеляющее действие.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00034" y="785794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    Важнейшими качествами медицинской сестры считаются: уважительное отношение и стремление помогать, внимание и терпимость, доброта, вежливость и душевность. Немаловажную роль играют - внешний вид, выражение лица, речь медсестры.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    В условиях медицинского учреждения взаимоотношения «медсестра-пациент» определяет чувство доверия, наличие конструктивных отношений.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    Медицинская сестра должна учитывать и найти индивидуальный подход к каждому пациенту, обращаться по имени и отчеству, подробно информировать пациента о правилах поведения после стоматологических вмешательств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    Необходимо соблюдать нормы медицинской этики и деонтологии при общении с  пациентами.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    Для предупреждения профессиональной деформации у медсестер необходимо уметь справляться со стрессами.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85729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Выводы: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57166"/>
            <a:ext cx="7024744" cy="1571636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Памятка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 для </a:t>
            </a:r>
            <a:r>
              <a:rPr lang="ru-RU" sz="2700" b="1" i="1" dirty="0" smtClean="0">
                <a:solidFill>
                  <a:srgbClr val="FF0000"/>
                </a:solidFill>
              </a:rPr>
              <a:t>медицинских сестер по вопросам эффективного общения с пациентами в поликлинике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072494" cy="4643470"/>
          </a:xfrm>
        </p:spPr>
        <p:txBody>
          <a:bodyPr>
            <a:normAutofit fontScale="25000" lnSpcReduction="20000"/>
          </a:bodyPr>
          <a:lstStyle/>
          <a:p>
            <a:r>
              <a:rPr lang="ru-RU" sz="4900" dirty="0" smtClean="0"/>
              <a:t>1</a:t>
            </a:r>
            <a:r>
              <a:rPr lang="ru-RU" sz="7200" dirty="0" smtClean="0"/>
              <a:t>.      Индивидуальный подход к каждому пациенту, обращаться по имени и отчеству, подробно информировать пациента о правилах поведения после стоматологических вмешательствах.</a:t>
            </a:r>
          </a:p>
          <a:p>
            <a:r>
              <a:rPr lang="ru-RU" sz="7200" dirty="0" smtClean="0"/>
              <a:t>2.      Необходимо быть внимательным.</a:t>
            </a:r>
          </a:p>
          <a:p>
            <a:r>
              <a:rPr lang="ru-RU" sz="7200" dirty="0" smtClean="0"/>
              <a:t>3.      Избегать употребления медицинских терминов.</a:t>
            </a:r>
          </a:p>
          <a:p>
            <a:r>
              <a:rPr lang="ru-RU" sz="7200" dirty="0" smtClean="0"/>
              <a:t>4.      Соблюдать нормы медицинской этики и деонтологии при оказании стоматологической услуги.</a:t>
            </a:r>
          </a:p>
          <a:p>
            <a:r>
              <a:rPr lang="ru-RU" sz="7200" dirty="0" smtClean="0"/>
              <a:t>5.      Уважительное отношение и стремление помогать, внимание и терпимость, доброта, вежливость и душевность. Немаловажную роль играют - внешний вид, выражение лица, речь медсестры.</a:t>
            </a:r>
          </a:p>
          <a:p>
            <a:r>
              <a:rPr lang="ru-RU" sz="7200" dirty="0" smtClean="0"/>
              <a:t>6.      При общении стараться поднять настроение, вызвать доброжелательность, проявлять внимательность и интерес к проблемам.</a:t>
            </a:r>
          </a:p>
          <a:p>
            <a:r>
              <a:rPr lang="ru-RU" sz="7200" dirty="0" smtClean="0"/>
              <a:t>7.      При общении с  пациентом необходимо быть особенно тактичными</a:t>
            </a:r>
          </a:p>
          <a:p>
            <a:r>
              <a:rPr lang="ru-RU" sz="7200" dirty="0" smtClean="0"/>
              <a:t>8.      Для профилактики профессиональной деформаций у медсестер необходимо уметь справляться со стрессами, конфликтными ситуациями.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07249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00034" y="5357826"/>
            <a:ext cx="81439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за внимание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424666" y="980728"/>
            <a:ext cx="5369966" cy="54040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7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 wrap="square" rtlCol="0">
            <a:no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10" y="464750"/>
            <a:ext cx="7668257" cy="88661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7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 wrap="square" rtlCol="0" anchor="ctr">
            <a:noAutofit/>
          </a:bodyPr>
          <a:lstStyle/>
          <a:p>
            <a:pPr marL="895350" algn="ctr"/>
            <a:r>
              <a:rPr lang="ru-RU" b="1" dirty="0">
                <a:solidFill>
                  <a:srgbClr val="002060"/>
                </a:solidFill>
              </a:rPr>
              <a:t>Основные этические нормы </a:t>
            </a:r>
            <a:r>
              <a:rPr lang="ru-RU" b="1" dirty="0" smtClean="0">
                <a:solidFill>
                  <a:srgbClr val="002060"/>
                </a:solidFill>
              </a:rPr>
              <a:t>поведения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6" descr="C:\Users\Андрей\Desktop\stomum-log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53"/>
          <a:stretch/>
        </p:blipFill>
        <p:spPr bwMode="auto">
          <a:xfrm>
            <a:off x="216111" y="439158"/>
            <a:ext cx="893406" cy="8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1556792"/>
            <a:ext cx="55020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соблюдение дисциплины;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рабочей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атмосферы;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бережное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отношение к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оборудованию;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дружелюбие;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профессионализм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 чувство коллегиальности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51520" y="1482750"/>
            <a:ext cx="2979181" cy="1442194"/>
          </a:xfrm>
          <a:prstGeom prst="rightArrow">
            <a:avLst>
              <a:gd name="adj1" fmla="val 83377"/>
              <a:gd name="adj2" fmla="val 2477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ПЕРВАЯ </a:t>
            </a:r>
            <a:r>
              <a:rPr lang="ru-RU" b="1" dirty="0" smtClean="0">
                <a:solidFill>
                  <a:srgbClr val="002060"/>
                </a:solidFill>
              </a:rPr>
              <a:t>ГРУППА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(нормы </a:t>
            </a:r>
            <a:r>
              <a:rPr lang="ru-RU" b="1" dirty="0">
                <a:solidFill>
                  <a:srgbClr val="002060"/>
                </a:solidFill>
              </a:rPr>
              <a:t>внутренней </a:t>
            </a:r>
            <a:r>
              <a:rPr lang="ru-RU" b="1" dirty="0" smtClean="0">
                <a:solidFill>
                  <a:srgbClr val="002060"/>
                </a:solidFill>
              </a:rPr>
              <a:t>культуры поведения)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99235" y="5373216"/>
            <a:ext cx="55020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этикета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внешний вид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сотрудников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5" descr="C:\Users\Андрей\Desktop\stomatologiya-v-german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76708"/>
            <a:ext cx="2885114" cy="192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Андрей\Desktop\Новая папка\i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3"/>
          <a:stretch/>
        </p:blipFill>
        <p:spPr bwMode="auto">
          <a:xfrm>
            <a:off x="1109517" y="3243291"/>
            <a:ext cx="3160812" cy="199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лево 6"/>
          <p:cNvSpPr/>
          <p:nvPr/>
        </p:nvSpPr>
        <p:spPr>
          <a:xfrm>
            <a:off x="6109649" y="4581128"/>
            <a:ext cx="2880320" cy="1872208"/>
          </a:xfrm>
          <a:prstGeom prst="leftArrow">
            <a:avLst>
              <a:gd name="adj1" fmla="val 83931"/>
              <a:gd name="adj2" fmla="val 1144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ВТОРАЯ ГРУППА (нормы </a:t>
            </a:r>
            <a:r>
              <a:rPr lang="ru-RU" b="1" dirty="0">
                <a:solidFill>
                  <a:srgbClr val="002060"/>
                </a:solidFill>
              </a:rPr>
              <a:t>внешней культуры </a:t>
            </a:r>
            <a:r>
              <a:rPr lang="ru-RU" b="1" dirty="0" smtClean="0">
                <a:solidFill>
                  <a:srgbClr val="002060"/>
                </a:solidFill>
              </a:rPr>
              <a:t>поведения)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76456" y="0"/>
            <a:ext cx="467544" cy="365125"/>
          </a:xfrm>
        </p:spPr>
        <p:txBody>
          <a:bodyPr/>
          <a:lstStyle/>
          <a:p>
            <a:pPr algn="ctr"/>
            <a:fld id="{B19B0651-EE4F-4900-A07F-96A6BFA9D0F0}" type="slidenum">
              <a:rPr lang="ru-RU" sz="1600" b="1" smtClean="0">
                <a:solidFill>
                  <a:schemeClr val="tx1"/>
                </a:solidFill>
                <a:latin typeface="Arial Black" panose="020B0A04020102020204" pitchFamily="34" charset="0"/>
              </a:rPr>
              <a:pPr algn="ctr"/>
              <a:t>2</a:t>
            </a:fld>
            <a:endParaRPr lang="ru-RU" sz="16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1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Users\Андрей\Desktop\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5" r="9959"/>
          <a:stretch/>
        </p:blipFill>
        <p:spPr bwMode="auto">
          <a:xfrm>
            <a:off x="2483768" y="2183614"/>
            <a:ext cx="3729699" cy="339232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 flipH="1">
            <a:off x="3424666" y="980728"/>
            <a:ext cx="5369966" cy="54040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7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 wrap="square" rtlCol="0">
            <a:no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110" y="464750"/>
            <a:ext cx="8100306" cy="88661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7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 wrap="square" rtlCol="0" anchor="ctr">
            <a:noAutofit/>
          </a:bodyPr>
          <a:lstStyle/>
          <a:p>
            <a:pPr marL="722313" indent="539750" algn="just"/>
            <a:r>
              <a:rPr lang="ru-RU" dirty="0"/>
              <a:t>Главная цель коллектива стоматологической клиники – это успешное лечение обратившихся к ним пациентов</a:t>
            </a:r>
          </a:p>
        </p:txBody>
      </p:sp>
      <p:pic>
        <p:nvPicPr>
          <p:cNvPr id="12" name="Picture 6" descr="C:\Users\Андрей\Desktop\stomum-logo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53"/>
          <a:stretch/>
        </p:blipFill>
        <p:spPr bwMode="auto">
          <a:xfrm>
            <a:off x="216111" y="439158"/>
            <a:ext cx="893406" cy="8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79512" y="2060848"/>
            <a:ext cx="3744416" cy="725210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Полное единение </a:t>
            </a:r>
            <a:r>
              <a:rPr lang="ru-RU" sz="2000" dirty="0"/>
              <a:t>в достижении этой цели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3643314"/>
            <a:ext cx="2736806" cy="100013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Выполнение служебных обязанностей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337212"/>
            <a:ext cx="3678108" cy="66355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Вежливость, Скромность И Приветливость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55776" y="6228992"/>
            <a:ext cx="3744416" cy="62900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algn="ctr"/>
            <a:r>
              <a:rPr lang="ru-RU" sz="2000" dirty="0"/>
              <a:t>Соблюдение должной субординации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6314" y="5103186"/>
            <a:ext cx="4001069" cy="97210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87313" algn="ctr"/>
            <a:r>
              <a:rPr lang="ru-RU" sz="2000" dirty="0" smtClean="0"/>
              <a:t>Квалифицированная </a:t>
            </a:r>
            <a:r>
              <a:rPr lang="ru-RU" sz="2000" dirty="0"/>
              <a:t>работа среднего медицинского персонала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49788" y="3412108"/>
            <a:ext cx="4194212" cy="1017023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87313" algn="ctr"/>
            <a:r>
              <a:rPr lang="ru-RU" sz="2000" dirty="0"/>
              <a:t>Тактичное и уважительное отношение к младшему медицинскому персоналу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7"/>
          <p:cNvSpPr txBox="1">
            <a:spLocks/>
          </p:cNvSpPr>
          <p:nvPr/>
        </p:nvSpPr>
        <p:spPr>
          <a:xfrm>
            <a:off x="8676456" y="0"/>
            <a:ext cx="467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9B0651-EE4F-4900-A07F-96A6BFA9D0F0}" type="slidenum">
              <a:rPr lang="ru-RU" sz="1600" b="1" smtClean="0">
                <a:solidFill>
                  <a:schemeClr val="tx1"/>
                </a:solidFill>
                <a:latin typeface="Arial Black" panose="020B0A04020102020204" pitchFamily="34" charset="0"/>
              </a:rPr>
              <a:pPr algn="ctr"/>
              <a:t>3</a:t>
            </a:fld>
            <a:endParaRPr lang="ru-RU" sz="16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6315" y="1500174"/>
            <a:ext cx="4000528" cy="121444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algn="ctr"/>
            <a:r>
              <a:rPr lang="ru-RU" dirty="0"/>
              <a:t>Внешний вид любого члена коллектива стоматологической клиники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трелка вправо с вырезом 19"/>
          <p:cNvSpPr/>
          <p:nvPr/>
        </p:nvSpPr>
        <p:spPr>
          <a:xfrm rot="7414256">
            <a:off x="678552" y="2933579"/>
            <a:ext cx="1025609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с вырезом 20"/>
          <p:cNvSpPr/>
          <p:nvPr/>
        </p:nvSpPr>
        <p:spPr>
          <a:xfrm rot="3160568">
            <a:off x="355171" y="4828309"/>
            <a:ext cx="850592" cy="4160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с вырезом 21"/>
          <p:cNvSpPr/>
          <p:nvPr/>
        </p:nvSpPr>
        <p:spPr>
          <a:xfrm rot="1899527">
            <a:off x="646337" y="6055647"/>
            <a:ext cx="1025609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с вырезом 22"/>
          <p:cNvSpPr/>
          <p:nvPr/>
        </p:nvSpPr>
        <p:spPr>
          <a:xfrm rot="10800000">
            <a:off x="3753458" y="1484784"/>
            <a:ext cx="1025609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13298013">
            <a:off x="7348473" y="2839678"/>
            <a:ext cx="1025609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 rot="17821174">
            <a:off x="8141637" y="4728785"/>
            <a:ext cx="1025609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19912686">
            <a:off x="6417203" y="6019671"/>
            <a:ext cx="1025609" cy="57606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424666" y="980728"/>
            <a:ext cx="5369966" cy="54040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7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 wrap="square" rtlCol="0">
            <a:no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110" y="464750"/>
            <a:ext cx="7668257" cy="88661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7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txBody>
          <a:bodyPr wrap="square" rtlCol="0" anchor="ctr"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Этика среднего медицинского персонала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6" descr="C:\Users\Андрей\Desktop\stomum-log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53"/>
          <a:stretch/>
        </p:blipFill>
        <p:spPr bwMode="auto">
          <a:xfrm>
            <a:off x="216111" y="439158"/>
            <a:ext cx="893406" cy="8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1700808"/>
            <a:ext cx="7056783" cy="2376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269875" indent="355600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ставить интересы пациента превыше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355600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уважать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и желание пациента;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355600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распространять конфиденциальную информацию, полученную от пациента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69875" indent="355600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сотрудничать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 с другом и со специалистами других областей в интересах пациента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69875" indent="355600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совершенствовать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свои профессиональные знания;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indent="355600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квалифицированными специалистами в своей области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39552" y="1628800"/>
            <a:ext cx="5354073" cy="576064"/>
          </a:xfrm>
          <a:prstGeom prst="round2DiagRect">
            <a:avLst>
              <a:gd name="adj1" fmla="val 35047"/>
              <a:gd name="adj2" fmla="val 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 медицинского персонала требуется</a:t>
            </a:r>
          </a:p>
        </p:txBody>
      </p:sp>
      <p:pic>
        <p:nvPicPr>
          <p:cNvPr id="7" name="Picture 4" descr="C:\Users\Андрей\Desktop\bbd9acb4b63fab1d867b9df9f34786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76534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Андрей\Desktop\Новая папка\i12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57277"/>
            <a:ext cx="3575367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7"/>
          <p:cNvSpPr txBox="1">
            <a:spLocks/>
          </p:cNvSpPr>
          <p:nvPr/>
        </p:nvSpPr>
        <p:spPr>
          <a:xfrm>
            <a:off x="8676456" y="0"/>
            <a:ext cx="467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19B0651-EE4F-4900-A07F-96A6BFA9D0F0}" type="slidenum">
              <a:rPr lang="ru-RU" sz="1600" b="1" smtClean="0">
                <a:solidFill>
                  <a:schemeClr val="tx1"/>
                </a:solidFill>
                <a:latin typeface="Arial Black" panose="020B0A04020102020204" pitchFamily="34" charset="0"/>
              </a:rPr>
              <a:pPr algn="ctr"/>
              <a:t>4</a:t>
            </a:fld>
            <a:endParaRPr lang="ru-RU" sz="1600" b="1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8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139572" cy="17420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Медицинские сестры принявшие участие в анкетировании по стажу работы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rgbClr val="7030A0"/>
                </a:solidFill>
              </a:rPr>
              <a:t>Удовлетворённость медсестер работой в поликлинике</a:t>
            </a:r>
            <a:endParaRPr lang="ru-RU" sz="3400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Трудности возникающие при общении с пациентом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Трудовая нагрузка на рабочем месте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14356"/>
            <a:ext cx="7024744" cy="14563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Как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медицинские сестры справляются со стрессами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89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566</TotalTime>
  <Words>271</Words>
  <Application>Microsoft Office PowerPoint</Application>
  <PresentationFormat>Экран (4:3)</PresentationFormat>
  <Paragraphs>91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Медицинский этикет сотрудников стоматологического профиля</vt:lpstr>
      <vt:lpstr>Презентация PowerPoint</vt:lpstr>
      <vt:lpstr>Презентация PowerPoint</vt:lpstr>
      <vt:lpstr>Презентация PowerPoint</vt:lpstr>
      <vt:lpstr>Медицинские сестры принявшие участие в анкетировании по стажу работы</vt:lpstr>
      <vt:lpstr>Удовлетворённость медсестер работой в поликлинике</vt:lpstr>
      <vt:lpstr>Трудности возникающие при общении с пациентом</vt:lpstr>
      <vt:lpstr>Трудовая нагрузка на рабочем месте</vt:lpstr>
      <vt:lpstr>Как медицинские сестры справляются со стрессами</vt:lpstr>
      <vt:lpstr>Уровень общительности по методике В.Ф. Ряховского.</vt:lpstr>
      <vt:lpstr>Для выявления оценки взаимоотношений «пациент-медсестра»  были опрошены 30 пациентов ГБУЗ СО «ССП»</vt:lpstr>
      <vt:lpstr> 14%  - не удовлетворены качеством работы медицинской сестры; К 30% пациентам медсестры обращаются по имени и отчеству  К 30% пациентам медсестры обращаются по имени и отчеству, к 26% обращаются только по фамилии, к 44% - по фамилии или по имени и отчеству. 77% Медицинских сестёр объясняют правила поведения после стоматологических вмешательств ; 13% объясняют, если пациент интересуется; 10% не объясняют. </vt:lpstr>
      <vt:lpstr> В 57% медицинские сестры соблюдают принципы профессиональной этики и деонтологии. В 63% случаев пациентов считают, что общение с медсестрой значительно влияет на оказание стоматологической помощи.  На вопрос, какими качествами должна обладать медицинская сестра XXI века, респонденты отметили такие качества, как доброта-36%, чуткость 6%, ответственность-34%, милосердие и внимательность -24%, также все 100% отвечают, что каждая медсестра должна обладать терпением.</vt:lpstr>
      <vt:lpstr>Презентация PowerPoint</vt:lpstr>
      <vt:lpstr>Презентация PowerPoint</vt:lpstr>
      <vt:lpstr>Памятка  для медицинских сестер по вопросам эффективного общения с пациентами в поликлинике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этикет сотрудников стоматологического профиля</dc:title>
  <dc:creator>Андрей</dc:creator>
  <cp:lastModifiedBy>Admin</cp:lastModifiedBy>
  <cp:revision>59</cp:revision>
  <dcterms:created xsi:type="dcterms:W3CDTF">2017-05-15T18:18:12Z</dcterms:created>
  <dcterms:modified xsi:type="dcterms:W3CDTF">2017-09-27T11:02:42Z</dcterms:modified>
</cp:coreProperties>
</file>