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23"/>
  </p:notesMasterIdLst>
  <p:sldIdLst>
    <p:sldId id="258" r:id="rId2"/>
    <p:sldId id="261" r:id="rId3"/>
    <p:sldId id="262" r:id="rId4"/>
    <p:sldId id="263" r:id="rId5"/>
    <p:sldId id="264" r:id="rId6"/>
    <p:sldId id="289" r:id="rId7"/>
    <p:sldId id="288" r:id="rId8"/>
    <p:sldId id="296" r:id="rId9"/>
    <p:sldId id="266" r:id="rId10"/>
    <p:sldId id="281" r:id="rId11"/>
    <p:sldId id="271" r:id="rId12"/>
    <p:sldId id="272" r:id="rId13"/>
    <p:sldId id="273" r:id="rId14"/>
    <p:sldId id="275" r:id="rId15"/>
    <p:sldId id="276" r:id="rId16"/>
    <p:sldId id="282" r:id="rId17"/>
    <p:sldId id="292" r:id="rId18"/>
    <p:sldId id="295" r:id="rId19"/>
    <p:sldId id="294" r:id="rId20"/>
    <p:sldId id="278" r:id="rId21"/>
    <p:sldId id="259" r:id="rId22"/>
  </p:sldIdLst>
  <p:sldSz cx="12192000" cy="6858000"/>
  <p:notesSz cx="6742113" cy="987266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-19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</c:title>
    <c:autoTitleDeleted val="0"/>
    <c:view3D>
      <c:rotX val="15"/>
      <c:hPercent val="65"/>
      <c:rotY val="20"/>
      <c:depthPercent val="100"/>
      <c:rAngAx val="1"/>
    </c:view3D>
    <c:floor>
      <c:thickness val="0"/>
      <c:spPr>
        <a:solidFill>
          <a:srgbClr val="C0C0C0"/>
        </a:solidFill>
        <a:ln w="3175">
          <a:solidFill>
            <a:schemeClr val="tx1"/>
          </a:solidFill>
          <a:prstDash val="solid"/>
        </a:ln>
      </c:spPr>
    </c:floor>
    <c:sideWall>
      <c:thickness val="0"/>
      <c:spPr>
        <a:noFill/>
        <a:ln w="12700">
          <a:solidFill>
            <a:srgbClr val="FFFFFF"/>
          </a:solidFill>
          <a:prstDash val="solid"/>
        </a:ln>
      </c:spPr>
    </c:sideWall>
    <c:backWall>
      <c:thickness val="0"/>
      <c:spPr>
        <a:noFill/>
        <a:ln w="12700">
          <a:solidFill>
            <a:srgbClr val="FFFFFF"/>
          </a:solidFill>
          <a:prstDash val="solid"/>
        </a:ln>
      </c:spPr>
    </c:backWall>
    <c:plotArea>
      <c:layout>
        <c:manualLayout>
          <c:layoutTarget val="inner"/>
          <c:xMode val="edge"/>
          <c:yMode val="edge"/>
          <c:x val="9.0775988286970255E-2"/>
          <c:y val="1.9911504424778861E-2"/>
          <c:w val="0.89458272327964528"/>
          <c:h val="0.84955752212389835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</c:strCache>
            </c:strRef>
          </c:tx>
          <c:spPr>
            <a:solidFill>
              <a:schemeClr val="accent1"/>
            </a:solidFill>
            <a:ln w="7332">
              <a:solidFill>
                <a:schemeClr val="tx1"/>
              </a:solidFill>
              <a:prstDash val="solid"/>
            </a:ln>
          </c:spPr>
          <c:invertIfNegative val="0"/>
          <c:dPt>
            <c:idx val="0"/>
            <c:invertIfNegative val="0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  <a:ln w="7332">
                <a:solidFill>
                  <a:schemeClr val="tx1"/>
                </a:solidFill>
                <a:prstDash val="solid"/>
              </a:ln>
            </c:spPr>
          </c:dPt>
          <c:dPt>
            <c:idx val="1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 w="7332">
                <a:solidFill>
                  <a:schemeClr val="tx1"/>
                </a:solidFill>
                <a:prstDash val="solid"/>
              </a:ln>
            </c:spPr>
          </c:dPt>
          <c:dLbls>
            <c:dLbl>
              <c:idx val="0"/>
              <c:layout>
                <c:manualLayout>
                  <c:x val="4.3036766073532094E-2"/>
                  <c:y val="0.23164842039899974"/>
                </c:manualLayout>
              </c:layout>
              <c:tx>
                <c:rich>
                  <a:bodyPr/>
                  <a:lstStyle/>
                  <a:p>
                    <a:pPr>
                      <a:defRPr sz="1400" b="1" i="0" u="none" strike="noStrike" baseline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Arial"/>
                        <a:cs typeface="Times New Roman" panose="02020603050405020304" pitchFamily="18" charset="0"/>
                      </a:defRPr>
                    </a:pPr>
                    <a:r>
                      <a:rPr lang="en-US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97,2%</a:t>
                    </a:r>
                    <a:endParaRPr lang="en-US" sz="1400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c:rich>
              </c:tx>
              <c:spPr>
                <a:noFill/>
                <a:ln w="14658">
                  <a:noFill/>
                </a:ln>
              </c:sp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2.9891747783495577E-2"/>
                  <c:y val="0.17191393128669394"/>
                </c:manualLayout>
              </c:layout>
              <c:tx>
                <c:rich>
                  <a:bodyPr/>
                  <a:lstStyle/>
                  <a:p>
                    <a:pPr>
                      <a:defRPr sz="1400" b="1" i="0" u="none" strike="noStrike" baseline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Arial"/>
                        <a:cs typeface="Times New Roman" panose="02020603050405020304" pitchFamily="18" charset="0"/>
                      </a:defRPr>
                    </a:pPr>
                    <a:r>
                      <a:rPr lang="en-US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66,1%</a:t>
                    </a:r>
                    <a:endParaRPr lang="en-US" sz="1400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c:rich>
              </c:tx>
              <c:spPr>
                <a:noFill/>
                <a:ln w="14658">
                  <a:noFill/>
                </a:ln>
              </c:sp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 w="14658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="1" i="0" u="none" strike="noStrike" baseline="0">
                    <a:solidFill>
                      <a:srgbClr val="000000"/>
                    </a:solidFill>
                    <a:latin typeface="Times New Roman" panose="02020603050405020304" pitchFamily="18" charset="0"/>
                    <a:ea typeface="Arial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Sheet1!$B$1:$C$1</c:f>
              <c:strCache>
                <c:ptCount val="2"/>
                <c:pt idx="0">
                  <c:v>Самарская область 
на 01.01.2017</c:v>
                </c:pt>
                <c:pt idx="1">
                  <c:v>РФ 
на 01.07.2016</c:v>
                </c:pt>
              </c:strCache>
            </c:strRef>
          </c:cat>
          <c:val>
            <c:numRef>
              <c:f>Sheet1!$B$2:$C$2</c:f>
              <c:numCache>
                <c:formatCode>General</c:formatCode>
                <c:ptCount val="2"/>
                <c:pt idx="0">
                  <c:v>87.3</c:v>
                </c:pt>
                <c:pt idx="1">
                  <c:v>66.099999999999994</c:v>
                </c:pt>
              </c:numCache>
            </c:numRef>
          </c:val>
          <c:shape val="cylinder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gapDepth val="0"/>
        <c:shape val="box"/>
        <c:axId val="155306656"/>
        <c:axId val="156089656"/>
        <c:axId val="0"/>
      </c:bar3DChart>
      <c:catAx>
        <c:axId val="15530665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ln w="1834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400" b="1" i="0" u="none" strike="noStrike" baseline="0">
                <a:solidFill>
                  <a:schemeClr val="tx1"/>
                </a:solidFill>
                <a:latin typeface="Cambria" panose="02040503050406030204" pitchFamily="18" charset="0"/>
                <a:ea typeface="Arial"/>
                <a:cs typeface="Arial"/>
              </a:defRPr>
            </a:pPr>
            <a:endParaRPr lang="ru-RU"/>
          </a:p>
        </c:txPr>
        <c:crossAx val="156089656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156089656"/>
        <c:scaling>
          <c:orientation val="minMax"/>
          <c:max val="100"/>
          <c:min val="0"/>
        </c:scaling>
        <c:delete val="0"/>
        <c:axPos val="l"/>
        <c:majorGridlines>
          <c:spPr>
            <a:ln w="7332">
              <a:solidFill>
                <a:srgbClr val="FFFFFF"/>
              </a:solidFill>
              <a:prstDash val="solid"/>
            </a:ln>
          </c:spPr>
        </c:majorGridlines>
        <c:numFmt formatCode="General" sourceLinked="1"/>
        <c:majorTickMark val="out"/>
        <c:minorTickMark val="none"/>
        <c:tickLblPos val="nextTo"/>
        <c:spPr>
          <a:ln w="7332">
            <a:solidFill>
              <a:srgbClr val="FFFFFF"/>
            </a:solidFill>
            <a:prstDash val="solid"/>
          </a:ln>
        </c:spPr>
        <c:txPr>
          <a:bodyPr rot="0" vert="horz"/>
          <a:lstStyle/>
          <a:p>
            <a:pPr>
              <a:defRPr sz="1048" b="1" i="0" u="none" strike="noStrike" baseline="0">
                <a:solidFill>
                  <a:schemeClr val="tx1"/>
                </a:solidFill>
                <a:latin typeface="Cambria" panose="02040503050406030204" pitchFamily="18" charset="0"/>
                <a:ea typeface="Arial"/>
                <a:cs typeface="Arial"/>
              </a:defRPr>
            </a:pPr>
            <a:endParaRPr lang="ru-RU"/>
          </a:p>
        </c:txPr>
        <c:crossAx val="155306656"/>
        <c:crosses val="autoZero"/>
        <c:crossBetween val="between"/>
        <c:majorUnit val="25"/>
      </c:valAx>
      <c:spPr>
        <a:noFill/>
        <a:ln w="25354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038" b="1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 w="24218">
          <a:noFill/>
        </a:ln>
      </c:spPr>
    </c:title>
    <c:autoTitleDeleted val="0"/>
    <c:view3D>
      <c:rotX val="15"/>
      <c:hPercent val="70"/>
      <c:rotY val="20"/>
      <c:depthPercent val="100"/>
      <c:rAngAx val="1"/>
    </c:view3D>
    <c:floor>
      <c:thickness val="0"/>
      <c:spPr>
        <a:solidFill>
          <a:srgbClr val="C0C0C0"/>
        </a:solidFill>
        <a:ln w="3175">
          <a:solidFill>
            <a:schemeClr val="tx1"/>
          </a:solidFill>
          <a:prstDash val="solid"/>
        </a:ln>
      </c:spPr>
    </c:floor>
    <c:sideWall>
      <c:thickness val="0"/>
      <c:spPr>
        <a:noFill/>
        <a:ln w="12700">
          <a:solidFill>
            <a:srgbClr val="FFFFFF"/>
          </a:solidFill>
          <a:prstDash val="solid"/>
        </a:ln>
      </c:spPr>
    </c:sideWall>
    <c:backWall>
      <c:thickness val="0"/>
      <c:spPr>
        <a:noFill/>
        <a:ln w="12700">
          <a:solidFill>
            <a:srgbClr val="FFFFFF"/>
          </a:solidFill>
          <a:prstDash val="solid"/>
        </a:ln>
      </c:spPr>
    </c:backWall>
    <c:plotArea>
      <c:layout>
        <c:manualLayout>
          <c:layoutTarget val="inner"/>
          <c:xMode val="edge"/>
          <c:yMode val="edge"/>
          <c:x val="0.1122754491017964"/>
          <c:y val="1.7647058823529412E-2"/>
          <c:w val="0.8727544910179641"/>
          <c:h val="0.80392156862745101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 w="8068">
              <a:solidFill>
                <a:schemeClr val="tx1"/>
              </a:solidFill>
              <a:prstDash val="solid"/>
            </a:ln>
          </c:spPr>
          <c:invertIfNegative val="0"/>
          <c:dPt>
            <c:idx val="0"/>
            <c:invertIfNegative val="0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  <a:ln w="8068">
                <a:solidFill>
                  <a:schemeClr val="tx1"/>
                </a:solidFill>
                <a:prstDash val="solid"/>
              </a:ln>
            </c:spPr>
          </c:dPt>
          <c:dLbls>
            <c:dLbl>
              <c:idx val="0"/>
              <c:layout>
                <c:manualLayout>
                  <c:x val="-7.5987957135860082E-3"/>
                  <c:y val="0.18033079830865537"/>
                </c:manualLayout>
              </c:layout>
              <c:tx>
                <c:rich>
                  <a:bodyPr/>
                  <a:lstStyle/>
                  <a:p>
                    <a:r>
                      <a:rPr lang="en-US" smtClean="0"/>
                      <a:t>1091,9</a:t>
                    </a:r>
                    <a:endParaRPr lang="en-US" dirty="0" smtClean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5.2214796035953172E-3"/>
                  <c:y val="0.12709916478656491"/>
                </c:manualLayout>
              </c:layout>
              <c:tx>
                <c:rich>
                  <a:bodyPr/>
                  <a:lstStyle/>
                  <a:p>
                    <a:r>
                      <a:rPr lang="en-US" smtClean="0"/>
                      <a:t>618,8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 w="24218">
                <a:noFill/>
              </a:ln>
            </c:spPr>
            <c:txPr>
              <a:bodyPr/>
              <a:lstStyle/>
              <a:p>
                <a:pPr>
                  <a:defRPr sz="1400" b="1" i="0" u="none" strike="noStrike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Arial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Sheet1!$B$1:$C$1</c:f>
              <c:strCache>
                <c:ptCount val="2"/>
                <c:pt idx="0">
                  <c:v>Самарская область 
на 01.10.2017</c:v>
                </c:pt>
                <c:pt idx="1">
                  <c:v>РФ 
на 01.10.2017</c:v>
                </c:pt>
              </c:strCache>
            </c:strRef>
          </c:cat>
          <c:val>
            <c:numRef>
              <c:f>Sheet1!$B$2:$C$2</c:f>
              <c:numCache>
                <c:formatCode>General</c:formatCode>
                <c:ptCount val="2"/>
                <c:pt idx="0">
                  <c:v>1071.2</c:v>
                </c:pt>
                <c:pt idx="1">
                  <c:v>541.79999999999995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gapDepth val="0"/>
        <c:shape val="box"/>
        <c:axId val="153438144"/>
        <c:axId val="153442456"/>
        <c:axId val="0"/>
      </c:bar3DChart>
      <c:catAx>
        <c:axId val="1534381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ln w="8068">
            <a:solidFill>
              <a:srgbClr val="FFFFFF"/>
            </a:solidFill>
            <a:prstDash val="solid"/>
          </a:ln>
        </c:spPr>
        <c:txPr>
          <a:bodyPr rot="0" vert="horz"/>
          <a:lstStyle/>
          <a:p>
            <a:pPr>
              <a:defRPr sz="1600" b="1" i="0" u="none" strike="noStrike" baseline="0">
                <a:solidFill>
                  <a:schemeClr val="tx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defRPr>
            </a:pPr>
            <a:endParaRPr lang="ru-RU"/>
          </a:p>
        </c:txPr>
        <c:crossAx val="153442456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153442456"/>
        <c:scaling>
          <c:orientation val="minMax"/>
          <c:max val="1500"/>
        </c:scaling>
        <c:delete val="0"/>
        <c:axPos val="l"/>
        <c:majorGridlines>
          <c:spPr>
            <a:ln w="8068">
              <a:solidFill>
                <a:srgbClr val="FFFFFF"/>
              </a:solidFill>
              <a:prstDash val="solid"/>
            </a:ln>
          </c:spPr>
        </c:majorGridlines>
        <c:numFmt formatCode="General" sourceLinked="1"/>
        <c:majorTickMark val="out"/>
        <c:minorTickMark val="none"/>
        <c:tickLblPos val="nextTo"/>
        <c:spPr>
          <a:ln w="8068">
            <a:solidFill>
              <a:srgbClr val="FFFFFF"/>
            </a:solidFill>
            <a:prstDash val="solid"/>
          </a:ln>
        </c:spPr>
        <c:txPr>
          <a:bodyPr rot="0" vert="horz"/>
          <a:lstStyle/>
          <a:p>
            <a:pPr>
              <a:defRPr sz="1102" b="1" i="0" u="none" strike="noStrike" baseline="0">
                <a:solidFill>
                  <a:schemeClr val="tx1"/>
                </a:solidFill>
                <a:latin typeface="Cambria" panose="02040503050406030204" pitchFamily="18" charset="0"/>
                <a:ea typeface="Arial"/>
                <a:cs typeface="Arial"/>
              </a:defRPr>
            </a:pPr>
            <a:endParaRPr lang="ru-RU"/>
          </a:p>
        </c:txPr>
        <c:crossAx val="153438144"/>
        <c:crosses val="autoZero"/>
        <c:crossBetween val="between"/>
        <c:majorUnit val="500"/>
      </c:valAx>
      <c:spPr>
        <a:noFill/>
        <a:ln w="25336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112" b="1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ru-RU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1582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18971" y="0"/>
            <a:ext cx="2921582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368176-7A9B-44C6-A55B-F90B39878F51}" type="datetimeFigureOut">
              <a:rPr lang="ru-RU" smtClean="0"/>
              <a:pPr/>
              <a:t>11.10.2017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22963" cy="33321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4212" y="4751219"/>
            <a:ext cx="5393690" cy="38873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7317"/>
            <a:ext cx="2921582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18971" y="9377317"/>
            <a:ext cx="2921582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885256-DEB4-4261-8974-F37604C7359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74021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 txBox="1">
            <a:spLocks noGrp="1" noChangeArrowheads="1"/>
          </p:cNvSpPr>
          <p:nvPr/>
        </p:nvSpPr>
        <p:spPr bwMode="auto">
          <a:xfrm>
            <a:off x="3789318" y="10186327"/>
            <a:ext cx="2893490" cy="531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2094" tIns="45866" rIns="92094" bIns="45866" anchor="b"/>
          <a:lstStyle>
            <a:lvl1pPr>
              <a:tabLst>
                <a:tab pos="725488" algn="l"/>
                <a:tab pos="1450975" algn="l"/>
                <a:tab pos="2178050" algn="l"/>
                <a:tab pos="29035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tabLst>
                <a:tab pos="725488" algn="l"/>
                <a:tab pos="1450975" algn="l"/>
                <a:tab pos="2178050" algn="l"/>
                <a:tab pos="29035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tabLst>
                <a:tab pos="725488" algn="l"/>
                <a:tab pos="1450975" algn="l"/>
                <a:tab pos="2178050" algn="l"/>
                <a:tab pos="29035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tabLst>
                <a:tab pos="725488" algn="l"/>
                <a:tab pos="1450975" algn="l"/>
                <a:tab pos="2178050" algn="l"/>
                <a:tab pos="29035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tabLst>
                <a:tab pos="725488" algn="l"/>
                <a:tab pos="1450975" algn="l"/>
                <a:tab pos="2178050" algn="l"/>
                <a:tab pos="29035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5488" algn="l"/>
                <a:tab pos="1450975" algn="l"/>
                <a:tab pos="2178050" algn="l"/>
                <a:tab pos="29035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5488" algn="l"/>
                <a:tab pos="1450975" algn="l"/>
                <a:tab pos="2178050" algn="l"/>
                <a:tab pos="29035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5488" algn="l"/>
                <a:tab pos="1450975" algn="l"/>
                <a:tab pos="2178050" algn="l"/>
                <a:tab pos="29035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5488" algn="l"/>
                <a:tab pos="1450975" algn="l"/>
                <a:tab pos="2178050" algn="l"/>
                <a:tab pos="29035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buSzPct val="45000"/>
              <a:buFont typeface="Wingdings" panose="05000000000000000000" pitchFamily="2" charset="2"/>
              <a:buNone/>
            </a:pPr>
            <a:fld id="{DF8A0214-BE4A-4A02-A230-567A58EDE438}" type="slidenum">
              <a:rPr lang="ru-RU" altLang="ru-RU" sz="1200">
                <a:solidFill>
                  <a:srgbClr val="000000"/>
                </a:solidFill>
                <a:latin typeface="Times New Roman" panose="02020603050405020304" pitchFamily="18" charset="0"/>
              </a:rPr>
              <a:pPr algn="r" eaLnBrk="1" hangingPunct="1">
                <a:buSzPct val="45000"/>
                <a:buFont typeface="Wingdings" panose="05000000000000000000" pitchFamily="2" charset="2"/>
                <a:buNone/>
              </a:pPr>
              <a:t>2</a:t>
            </a:fld>
            <a:endParaRPr lang="ru-RU" altLang="ru-RU" sz="12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1379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-230188" y="801688"/>
            <a:ext cx="7146926" cy="402113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138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89585" y="5094021"/>
            <a:ext cx="4905200" cy="482320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AutoNum type="arabicPeriod"/>
            </a:pPr>
            <a:r>
              <a:rPr lang="ru-RU" alt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Перекрест путей </a:t>
            </a:r>
            <a:r>
              <a:rPr lang="ru-RU" altLang="ru-RU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наркотрафика</a:t>
            </a:r>
            <a:r>
              <a:rPr lang="ru-RU" alt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altLang="ru-RU" dirty="0" smtClean="0">
                <a:solidFill>
                  <a:srgbClr val="3333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Применение инъекционных наркотиков</a:t>
            </a:r>
            <a:endParaRPr lang="ru-RU" altLang="ru-RU" sz="800" dirty="0" smtClean="0">
              <a:solidFill>
                <a:srgbClr val="333300"/>
              </a:solidFill>
              <a:latin typeface="Cambria Math" panose="020405030504060302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AutoNum type="arabicPeriod"/>
            </a:pPr>
            <a:r>
              <a:rPr lang="ru-RU" altLang="ru-RU" sz="800" dirty="0" smtClean="0">
                <a:solidFill>
                  <a:srgbClr val="7030A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Низкая приверженность к АРТ</a:t>
            </a:r>
            <a:endParaRPr lang="ru-RU" altLang="ru-RU" sz="800" dirty="0" smtClean="0">
              <a:solidFill>
                <a:srgbClr val="333300"/>
              </a:solidFill>
              <a:latin typeface="Cambria Math" panose="020405030504060302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AutoNum type="arabicPeriod"/>
            </a:pPr>
            <a:r>
              <a:rPr lang="ru-RU" altLang="ru-RU" sz="800" dirty="0" smtClean="0">
                <a:solidFill>
                  <a:srgbClr val="3333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Отсутствие подготовленных кадров и опыта лечения ВИЧ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AutoNum type="arabicPeriod"/>
            </a:pPr>
            <a:r>
              <a:rPr lang="ru-RU" altLang="ru-RU" sz="800" dirty="0" smtClean="0">
                <a:solidFill>
                  <a:srgbClr val="3333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Невозможность правильного оказания медпомощи из-за полного отсутствия материальной базы</a:t>
            </a:r>
            <a:endParaRPr lang="ru-RU" altLang="ru-RU" sz="800" dirty="0" smtClean="0">
              <a:solidFill>
                <a:srgbClr val="3333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14350" indent="-514350" eaLnBrk="1" hangingPunct="1">
              <a:lnSpc>
                <a:spcPct val="100000"/>
              </a:lnSpc>
              <a:buFontTx/>
              <a:buAutoNum type="arabicPeriod"/>
            </a:pPr>
            <a:r>
              <a:rPr lang="ru-RU" altLang="ru-RU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Отсутствие единой координации </a:t>
            </a:r>
            <a:r>
              <a:rPr lang="ru-RU" alt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деле борьбы с распространением наркотиков в субъекте</a:t>
            </a:r>
            <a:endParaRPr lang="ru-RU" altLang="ru-RU" sz="800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14350" indent="-514350" eaLnBrk="1" hangingPunct="1">
              <a:lnSpc>
                <a:spcPct val="100000"/>
              </a:lnSpc>
              <a:buFontTx/>
              <a:buAutoNum type="arabicPeriod"/>
            </a:pPr>
            <a:r>
              <a:rPr lang="ru-RU" altLang="ru-RU" dirty="0" smtClean="0">
                <a:solidFill>
                  <a:srgbClr val="3333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Социально-экономические </a:t>
            </a:r>
            <a:r>
              <a:rPr lang="ru-RU" altLang="ru-RU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потрясения </a:t>
            </a:r>
            <a:r>
              <a:rPr lang="ru-RU" altLang="ru-RU" dirty="0" smtClean="0">
                <a:solidFill>
                  <a:srgbClr val="3333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90-х и начала нулевых годов</a:t>
            </a:r>
            <a:endParaRPr lang="ru-RU" altLang="ru-RU" sz="800" dirty="0" smtClean="0">
              <a:solidFill>
                <a:srgbClr val="3333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14350" indent="-514350" eaLnBrk="1" hangingPunct="1">
              <a:lnSpc>
                <a:spcPct val="100000"/>
              </a:lnSpc>
              <a:buFontTx/>
              <a:buAutoNum type="arabicPeriod"/>
            </a:pPr>
            <a:r>
              <a:rPr lang="ru-RU" altLang="ru-RU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Непринятие обществом </a:t>
            </a:r>
            <a:r>
              <a:rPr lang="ru-RU" altLang="ru-RU" dirty="0" smtClean="0">
                <a:solidFill>
                  <a:srgbClr val="3333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новой проблемы с ВИЧ</a:t>
            </a:r>
            <a:endParaRPr lang="ru-RU" altLang="ru-RU" sz="800" dirty="0" smtClean="0">
              <a:solidFill>
                <a:srgbClr val="3333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14350" indent="-514350" eaLnBrk="1" hangingPunct="1">
              <a:lnSpc>
                <a:spcPct val="100000"/>
              </a:lnSpc>
              <a:buFontTx/>
              <a:buAutoNum type="arabicPeriod"/>
            </a:pPr>
            <a:r>
              <a:rPr lang="ru-RU" altLang="ru-RU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Низкая приверженность к АРТ</a:t>
            </a:r>
            <a:endParaRPr lang="ru-RU" altLang="ru-RU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8923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2588" y="695325"/>
            <a:ext cx="6092825" cy="3427413"/>
          </a:xfrm>
          <a:solidFill>
            <a:srgbClr val="729FCF"/>
          </a:solidFill>
          <a:ln w="25402">
            <a:solidFill>
              <a:srgbClr val="3465AF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685800" y="4343400"/>
            <a:ext cx="5486043" cy="411480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74475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B3E296B-6695-4C93-A577-C1CB05C0921D}" type="slidenum">
              <a:rPr lang="ru-RU" smtClean="0"/>
              <a:pPr>
                <a:defRPr/>
              </a:pPr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358116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Несмотря на тенденцию к снижению темпов прироста заболеваемости, в 2016 году было зарегистрировано 3339 новых случаев ВИЧ-инфицирования среди жителей области. </a:t>
            </a:r>
          </a:p>
          <a:p>
            <a:pPr eaLnBrk="1" hangingPunct="1">
              <a:lnSpc>
                <a:spcPct val="120000"/>
              </a:lnSpc>
            </a:pPr>
            <a:r>
              <a:rPr lang="ru-RU" sz="1200" b="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растет количество ВИЧ-инфицированных, не входящих в группы  высокого риска</a:t>
            </a:r>
            <a:r>
              <a:rPr lang="ru-RU" sz="1200" b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44450" indent="0" eaLnBrk="1" hangingPunct="1">
              <a:lnSpc>
                <a:spcPct val="120000"/>
              </a:lnSpc>
              <a:buNone/>
            </a:pPr>
            <a:r>
              <a:rPr lang="ru-RU" sz="1200" b="0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доля лиц, заразившихся половым путем, более 60%: </a:t>
            </a:r>
            <a:r>
              <a:rPr lang="ru-RU" sz="1200" b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2012 год – </a:t>
            </a:r>
            <a:r>
              <a:rPr lang="ru-RU" sz="1200" b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59,5%</a:t>
            </a:r>
            <a:r>
              <a:rPr lang="ru-RU" sz="1200" b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2013 – 67,2%, 2014 – 63,6%, 2015 – 63,1%, 2016 – 61,0%, кумулятивно по итогам всех лет наблюдения – 35,0%</a:t>
            </a:r>
            <a:endParaRPr lang="ru-RU" b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B3E296B-6695-4C93-A577-C1CB05C0921D}" type="slidenum">
              <a:rPr lang="ru-RU" smtClean="0"/>
              <a:pPr>
                <a:defRPr/>
              </a:pPr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132427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altLang="ru-RU" sz="1200" b="0" dirty="0" smtClean="0">
                <a:latin typeface="Times New Roman" panose="02020603050405020304" pitchFamily="18" charset="0"/>
              </a:rPr>
              <a:t>Растет число ВИЧ-инфицированных в старших возрастных группах, что  ведет </a:t>
            </a:r>
            <a:r>
              <a:rPr lang="ru-RU" altLang="ru-RU" sz="1200" b="0" u="sng" dirty="0" smtClean="0">
                <a:latin typeface="Times New Roman" panose="02020603050405020304" pitchFamily="18" charset="0"/>
              </a:rPr>
              <a:t>к росту обращаемости за медицинской помощью</a:t>
            </a:r>
            <a:r>
              <a:rPr lang="ru-RU" altLang="ru-RU" sz="1200" b="0" dirty="0" smtClean="0">
                <a:latin typeface="Times New Roman" panose="02020603050405020304" pitchFamily="18" charset="0"/>
              </a:rPr>
              <a:t> в связи с соматическими заболеваниями, также требующими большого количества </a:t>
            </a:r>
            <a:r>
              <a:rPr lang="ru-RU" altLang="ru-RU" sz="1200" b="0" dirty="0" err="1" smtClean="0">
                <a:latin typeface="Times New Roman" panose="02020603050405020304" pitchFamily="18" charset="0"/>
              </a:rPr>
              <a:t>инвазивных</a:t>
            </a:r>
            <a:r>
              <a:rPr lang="ru-RU" altLang="ru-RU" sz="1200" b="0" dirty="0" smtClean="0">
                <a:latin typeface="Times New Roman" panose="02020603050405020304" pitchFamily="18" charset="0"/>
              </a:rPr>
              <a:t> лечебных и диагностических процедур</a:t>
            </a:r>
            <a:endParaRPr lang="ru-RU" b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B3E296B-6695-4C93-A577-C1CB05C0921D}" type="slidenum">
              <a:rPr lang="ru-RU" smtClean="0"/>
              <a:pPr>
                <a:defRPr/>
              </a:pPr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138703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B3E296B-6695-4C93-A577-C1CB05C0921D}" type="slidenum">
              <a:rPr lang="ru-RU" smtClean="0"/>
              <a:pPr>
                <a:defRPr/>
              </a:pPr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80072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2588" y="695325"/>
            <a:ext cx="6092825" cy="3427413"/>
          </a:xfrm>
          <a:solidFill>
            <a:srgbClr val="729FCF"/>
          </a:solidFill>
          <a:ln w="25402">
            <a:solidFill>
              <a:srgbClr val="3465AF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685800" y="4343400"/>
            <a:ext cx="5486043" cy="411480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25010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2588" y="695325"/>
            <a:ext cx="6092825" cy="3427413"/>
          </a:xfrm>
          <a:solidFill>
            <a:srgbClr val="729FCF"/>
          </a:solidFill>
          <a:ln w="25402">
            <a:solidFill>
              <a:srgbClr val="3465AF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685800" y="4343400"/>
            <a:ext cx="5486043" cy="411480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98511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2588" y="695325"/>
            <a:ext cx="6092825" cy="3427413"/>
          </a:xfrm>
          <a:solidFill>
            <a:srgbClr val="729FCF"/>
          </a:solidFill>
          <a:ln w="25402">
            <a:solidFill>
              <a:srgbClr val="3465AF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685800" y="4343400"/>
            <a:ext cx="5486043" cy="411480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15918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2588" y="695325"/>
            <a:ext cx="6092825" cy="3427413"/>
          </a:xfrm>
          <a:solidFill>
            <a:srgbClr val="729FCF"/>
          </a:solidFill>
          <a:ln w="25402">
            <a:solidFill>
              <a:srgbClr val="3465AF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685800" y="4343400"/>
            <a:ext cx="5486043" cy="411480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47550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pPr/>
              <a:t>10/11/2017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rgbClr val="C00000"/>
                </a:solidFill>
                <a:latin typeface="Cambria"/>
                <a:cs typeface="Cambr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10/11/2017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112774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10/11/2017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070959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pPr/>
              <a:t>10/11/2017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10/11/2017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10/11/2017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10/11/2017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pPr/>
              <a:t>10/11/2017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10/11/2017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  <p:sldLayoutId id="2147483668" r:id="rId17"/>
    <p:sldLayoutId id="2147483669" r:id="rId18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image" Target="../media/image15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12" Type="http://schemas.openxmlformats.org/officeDocument/2006/relationships/image" Target="../media/image14.jpeg"/><Relationship Id="rId2" Type="http://schemas.openxmlformats.org/officeDocument/2006/relationships/image" Target="../media/image4.jpeg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11" Type="http://schemas.openxmlformats.org/officeDocument/2006/relationships/image" Target="../media/image13.jpeg"/><Relationship Id="rId5" Type="http://schemas.openxmlformats.org/officeDocument/2006/relationships/image" Target="../media/image7.jpeg"/><Relationship Id="rId15" Type="http://schemas.openxmlformats.org/officeDocument/2006/relationships/image" Target="../media/image17.jpeg"/><Relationship Id="rId10" Type="http://schemas.openxmlformats.org/officeDocument/2006/relationships/image" Target="../media/image12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Relationship Id="rId1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50765" y="2421484"/>
            <a:ext cx="9123680" cy="59672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ctr">
              <a:lnSpc>
                <a:spcPct val="91800"/>
              </a:lnSpc>
            </a:pPr>
            <a:r>
              <a:rPr lang="ru-RU" sz="2800" spc="10" dirty="0" smtClean="0">
                <a:solidFill>
                  <a:srgbClr val="9227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ПУТИ ОПТИМИЗАЦИИ РАБОТЫ СЕСТРИНСКОГО ПЕРСОНАЛА С ВИЧ – ИНФИЦИРОВАННЫМИ ПАЦИЕНТАМИ</a:t>
            </a:r>
            <a:br>
              <a:rPr lang="ru-RU" sz="2800" spc="10" dirty="0" smtClean="0">
                <a:solidFill>
                  <a:srgbClr val="9227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spc="10" dirty="0">
                <a:solidFill>
                  <a:srgbClr val="9227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spc="10" dirty="0">
                <a:solidFill>
                  <a:srgbClr val="9227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spc="10" dirty="0" smtClean="0">
                <a:solidFill>
                  <a:srgbClr val="9227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spc="10" dirty="0" smtClean="0">
                <a:solidFill>
                  <a:srgbClr val="9227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spc="10" dirty="0" smtClean="0">
                <a:solidFill>
                  <a:srgbClr val="9227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spc="10" dirty="0" smtClean="0">
                <a:solidFill>
                  <a:srgbClr val="9227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spc="10" dirty="0">
                <a:solidFill>
                  <a:srgbClr val="9227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spc="10" dirty="0">
                <a:solidFill>
                  <a:srgbClr val="9227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spc="10" dirty="0">
                <a:solidFill>
                  <a:srgbClr val="9227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spc="10" dirty="0">
                <a:solidFill>
                  <a:srgbClr val="9227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spc="10" dirty="0" smtClean="0">
                <a:solidFill>
                  <a:srgbClr val="9227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spc="10" dirty="0" smtClean="0">
                <a:solidFill>
                  <a:srgbClr val="9227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0" spc="10" dirty="0" err="1" smtClean="0">
                <a:solidFill>
                  <a:srgbClr val="9227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Синотова</a:t>
            </a:r>
            <a:r>
              <a:rPr lang="ru-RU" sz="1600" b="0" spc="10" dirty="0" smtClean="0">
                <a:solidFill>
                  <a:srgbClr val="9227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Н.К. – медицинская сестра АПО №1 ГБУЗ СОЦ СПИД и ИЗ</a:t>
            </a:r>
            <a:r>
              <a:rPr lang="ru-RU" sz="1600" b="0" spc="10" dirty="0">
                <a:solidFill>
                  <a:srgbClr val="9227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0" spc="10" dirty="0">
                <a:solidFill>
                  <a:srgbClr val="9227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0" spc="10" dirty="0" smtClean="0">
                <a:solidFill>
                  <a:srgbClr val="9227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Самара 2017</a:t>
            </a:r>
            <a:r>
              <a:rPr lang="ru-RU" sz="1600" spc="10" dirty="0" smtClean="0">
                <a:solidFill>
                  <a:srgbClr val="92278F"/>
                </a:solidFill>
              </a:rPr>
              <a:t/>
            </a:r>
            <a:br>
              <a:rPr lang="ru-RU" sz="1600" spc="10" dirty="0" smtClean="0">
                <a:solidFill>
                  <a:srgbClr val="92278F"/>
                </a:solidFill>
              </a:rPr>
            </a:br>
            <a:r>
              <a:rPr lang="ru-RU" sz="2750" spc="10" dirty="0">
                <a:solidFill>
                  <a:srgbClr val="92278F"/>
                </a:solidFill>
              </a:rPr>
              <a:t/>
            </a:r>
            <a:br>
              <a:rPr lang="ru-RU" sz="2750" spc="10" dirty="0">
                <a:solidFill>
                  <a:srgbClr val="92278F"/>
                </a:solidFill>
              </a:rPr>
            </a:br>
            <a:r>
              <a:rPr lang="ru-RU" sz="2750" spc="10" dirty="0" smtClean="0">
                <a:solidFill>
                  <a:srgbClr val="92278F"/>
                </a:solidFill>
              </a:rPr>
              <a:t/>
            </a:r>
            <a:br>
              <a:rPr lang="ru-RU" sz="2750" spc="10" dirty="0" smtClean="0">
                <a:solidFill>
                  <a:srgbClr val="92278F"/>
                </a:solidFill>
              </a:rPr>
            </a:br>
            <a:r>
              <a:rPr lang="ru-RU" sz="2750" spc="10" dirty="0">
                <a:solidFill>
                  <a:srgbClr val="92278F"/>
                </a:solidFill>
              </a:rPr>
              <a:t/>
            </a:r>
            <a:br>
              <a:rPr lang="ru-RU" sz="2750" spc="10" dirty="0">
                <a:solidFill>
                  <a:srgbClr val="92278F"/>
                </a:solidFill>
              </a:rPr>
            </a:br>
            <a:r>
              <a:rPr lang="ru-RU" sz="2750" spc="10" dirty="0" smtClean="0">
                <a:solidFill>
                  <a:srgbClr val="92278F"/>
                </a:solidFill>
              </a:rPr>
              <a:t/>
            </a:r>
            <a:br>
              <a:rPr lang="ru-RU" sz="2750" spc="10" dirty="0" smtClean="0">
                <a:solidFill>
                  <a:srgbClr val="92278F"/>
                </a:solidFill>
              </a:rPr>
            </a:br>
            <a:endParaRPr sz="2750" b="0" spc="10" dirty="0">
              <a:solidFill>
                <a:srgbClr val="92278F"/>
              </a:solidFill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5924550" cy="18573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766343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0" y="341638"/>
            <a:ext cx="8616778" cy="707886"/>
          </a:xfrm>
        </p:spPr>
        <p:txBody>
          <a:bodyPr wrap="square">
            <a:spAutoFit/>
          </a:bodyPr>
          <a:lstStyle/>
          <a:p>
            <a:pPr lvl="0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VI. Организация диспансерного наблюдения за больными ВИЧ-инфекцией</a:t>
            </a:r>
          </a:p>
        </p:txBody>
      </p:sp>
      <p:sp>
        <p:nvSpPr>
          <p:cNvPr id="3" name="Текст 2"/>
          <p:cNvSpPr txBox="1">
            <a:spLocks noGrp="1"/>
          </p:cNvSpPr>
          <p:nvPr>
            <p:ph type="body" idx="4294967295"/>
          </p:nvPr>
        </p:nvSpPr>
        <p:spPr>
          <a:xfrm>
            <a:off x="205945" y="1573428"/>
            <a:ext cx="8410833" cy="3667671"/>
          </a:xfrm>
        </p:spPr>
        <p:txBody>
          <a:bodyPr wrap="square">
            <a:spAutoFit/>
          </a:bodyPr>
          <a:lstStyle/>
          <a:p>
            <a:pPr marL="342717" indent="-342717" algn="ctr">
              <a:lnSpc>
                <a:spcPct val="80000"/>
              </a:lnSpc>
              <a:spcBef>
                <a:spcPts val="500"/>
              </a:spcBef>
              <a:tabLst>
                <a:tab pos="914034" algn="l"/>
                <a:tab pos="1828434" algn="l"/>
                <a:tab pos="2742834" algn="l"/>
                <a:tab pos="3657234" algn="l"/>
                <a:tab pos="4571634" algn="l"/>
                <a:tab pos="5486034" algn="l"/>
                <a:tab pos="6400434" algn="l"/>
                <a:tab pos="7314834" algn="l"/>
                <a:tab pos="8229234" algn="l"/>
                <a:tab pos="9143634" algn="l"/>
                <a:tab pos="10058034" algn="l"/>
              </a:tabLst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6.2. ВИЧ- инфицированные лица подлежат приглашению на первичное и периодические обследования, но при этом не должно нарушаться их право на отказ от обследования и лечения, а равно и право наблюдаться в медицинском учреждении по собственному выбору, выраженному в письменной форме.</a:t>
            </a:r>
          </a:p>
          <a:p>
            <a:pPr marL="342717" indent="-342717" algn="ctr">
              <a:lnSpc>
                <a:spcPct val="80000"/>
              </a:lnSpc>
              <a:spcBef>
                <a:spcPts val="500"/>
              </a:spcBef>
              <a:tabLst>
                <a:tab pos="914034" algn="l"/>
                <a:tab pos="1828434" algn="l"/>
                <a:tab pos="2742834" algn="l"/>
                <a:tab pos="3657234" algn="l"/>
                <a:tab pos="4571634" algn="l"/>
                <a:tab pos="5486034" algn="l"/>
                <a:tab pos="6400434" algn="l"/>
                <a:tab pos="7314834" algn="l"/>
                <a:tab pos="8229234" algn="l"/>
                <a:tab pos="9143634" algn="l"/>
                <a:tab pos="10058034" algn="l"/>
              </a:tabLst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6.3. Лица с установленным диагнозом ВИЧ-инфекции </a:t>
            </a:r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должны быть взяты на диспансерное наблюдение по поводу ВИЧ-инфекции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Диспансерное наблюдение осуществляет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медицинская организация,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уполномоченное распорядительным актом органа управления здравоохранением субъекта Российской Федерации.</a:t>
            </a:r>
          </a:p>
          <a:p>
            <a:pPr marL="342717" indent="-342717" algn="ctr">
              <a:lnSpc>
                <a:spcPct val="80000"/>
              </a:lnSpc>
              <a:spcBef>
                <a:spcPts val="500"/>
              </a:spcBef>
              <a:tabLst>
                <a:tab pos="914034" algn="l"/>
                <a:tab pos="1828434" algn="l"/>
                <a:tab pos="2742834" algn="l"/>
                <a:tab pos="3657234" algn="l"/>
                <a:tab pos="4571634" algn="l"/>
                <a:tab pos="5486034" algn="l"/>
                <a:tab pos="6400434" algn="l"/>
                <a:tab pos="7314834" algn="l"/>
                <a:tab pos="8229234" algn="l"/>
                <a:tab pos="9143634" algn="l"/>
                <a:tab pos="10058034" algn="l"/>
              </a:tabLst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Диспансерное наблюдение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нашем регионе осуществляется в Государственном учреждении здравоохранения «Самарский областной центр по профилактике и борьбе со СПИД и инфекционными заболеваниями»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4160" y="6067751"/>
            <a:ext cx="11927840" cy="61081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7480" y="4054918"/>
            <a:ext cx="3282135" cy="2516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9056" y="202208"/>
            <a:ext cx="3346382" cy="2687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085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5330" y="230659"/>
            <a:ext cx="10794947" cy="535210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1035050">
              <a:spcBef>
                <a:spcPts val="95"/>
              </a:spcBef>
              <a:tabLst>
                <a:tab pos="2603500" algn="l"/>
              </a:tabLst>
            </a:pPr>
            <a:r>
              <a:rPr sz="2400" spc="-15" dirty="0">
                <a:solidFill>
                  <a:srgbClr val="4244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Обследование </a:t>
            </a:r>
            <a:r>
              <a:rPr sz="2400" spc="-5" dirty="0">
                <a:solidFill>
                  <a:srgbClr val="4244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постановке </a:t>
            </a:r>
            <a:r>
              <a:rPr sz="2400" dirty="0">
                <a:solidFill>
                  <a:srgbClr val="4244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 </a:t>
            </a:r>
            <a:r>
              <a:rPr sz="2400" spc="-5" dirty="0">
                <a:solidFill>
                  <a:srgbClr val="4244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диспансерный	</a:t>
            </a:r>
            <a:r>
              <a:rPr sz="2400" spc="-25" dirty="0">
                <a:solidFill>
                  <a:srgbClr val="4244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учет </a:t>
            </a:r>
            <a:r>
              <a:rPr sz="2400" spc="-5" dirty="0">
                <a:solidFill>
                  <a:srgbClr val="4244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ВИЧ - инфекции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94335" algn="ctr">
              <a:spcBef>
                <a:spcPts val="1775"/>
              </a:spcBef>
            </a:pPr>
            <a:r>
              <a:rPr sz="2800" spc="-65" dirty="0">
                <a:latin typeface="Times New Roman"/>
                <a:cs typeface="Times New Roman"/>
              </a:rPr>
              <a:t>ЗАДАЧИ:</a:t>
            </a:r>
            <a:endParaRPr sz="2800" dirty="0">
              <a:latin typeface="Times New Roman"/>
              <a:cs typeface="Times New Roman"/>
            </a:endParaRPr>
          </a:p>
          <a:p>
            <a:pPr marL="302260" indent="-256540">
              <a:spcBef>
                <a:spcPts val="5"/>
              </a:spcBef>
              <a:buClr>
                <a:srgbClr val="9F4DA2"/>
              </a:buClr>
              <a:buFont typeface="Georgia"/>
              <a:buChar char="•"/>
              <a:tabLst>
                <a:tab pos="302895" algn="l"/>
              </a:tabLst>
            </a:pPr>
            <a:r>
              <a:rPr sz="2800" spc="-15" dirty="0">
                <a:latin typeface="Times New Roman"/>
                <a:cs typeface="Times New Roman"/>
              </a:rPr>
              <a:t>Подтверждение </a:t>
            </a:r>
            <a:r>
              <a:rPr sz="2800" spc="-5" dirty="0">
                <a:latin typeface="Times New Roman"/>
                <a:cs typeface="Times New Roman"/>
              </a:rPr>
              <a:t>диагноза ВИЧ –</a:t>
            </a:r>
            <a:r>
              <a:rPr sz="2800" spc="25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инфекции</a:t>
            </a:r>
            <a:endParaRPr sz="2800" dirty="0">
              <a:latin typeface="Times New Roman"/>
              <a:cs typeface="Times New Roman"/>
            </a:endParaRPr>
          </a:p>
          <a:p>
            <a:pPr marL="302260" indent="-256540">
              <a:buClr>
                <a:srgbClr val="9F4DA2"/>
              </a:buClr>
              <a:buFont typeface="Georgia"/>
              <a:buChar char="•"/>
              <a:tabLst>
                <a:tab pos="302895" algn="l"/>
              </a:tabLst>
            </a:pPr>
            <a:r>
              <a:rPr sz="2800" spc="-10" dirty="0">
                <a:latin typeface="Times New Roman"/>
                <a:cs typeface="Times New Roman"/>
              </a:rPr>
              <a:t>Определение </a:t>
            </a:r>
            <a:r>
              <a:rPr sz="2800" dirty="0">
                <a:latin typeface="Times New Roman"/>
                <a:cs typeface="Times New Roman"/>
              </a:rPr>
              <a:t>стадии </a:t>
            </a:r>
            <a:r>
              <a:rPr sz="2800" spc="-5" dirty="0">
                <a:latin typeface="Times New Roman"/>
                <a:cs typeface="Times New Roman"/>
              </a:rPr>
              <a:t>ВИЧ –</a:t>
            </a:r>
            <a:r>
              <a:rPr sz="2800" spc="15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инфекции</a:t>
            </a:r>
            <a:endParaRPr sz="2800" dirty="0">
              <a:latin typeface="Times New Roman"/>
              <a:cs typeface="Times New Roman"/>
            </a:endParaRPr>
          </a:p>
          <a:p>
            <a:pPr marL="302260" indent="-256540">
              <a:buClr>
                <a:srgbClr val="9F4DA2"/>
              </a:buClr>
              <a:buFont typeface="Georgia"/>
              <a:buChar char="•"/>
              <a:tabLst>
                <a:tab pos="302895" algn="l"/>
              </a:tabLst>
            </a:pPr>
            <a:r>
              <a:rPr sz="2800" spc="-10" dirty="0">
                <a:latin typeface="Times New Roman"/>
                <a:cs typeface="Times New Roman"/>
              </a:rPr>
              <a:t>Выявление </a:t>
            </a:r>
            <a:r>
              <a:rPr sz="2800" spc="-15" dirty="0">
                <a:latin typeface="Times New Roman"/>
                <a:cs typeface="Times New Roman"/>
              </a:rPr>
              <a:t>показаний </a:t>
            </a:r>
            <a:r>
              <a:rPr sz="2800" spc="-5" dirty="0">
                <a:latin typeface="Times New Roman"/>
                <a:cs typeface="Times New Roman"/>
              </a:rPr>
              <a:t>для</a:t>
            </a:r>
            <a:r>
              <a:rPr sz="2800" spc="3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АРТ</a:t>
            </a:r>
          </a:p>
          <a:p>
            <a:pPr marL="302260" marR="1515110" indent="-256540">
              <a:buClr>
                <a:srgbClr val="9F4DA2"/>
              </a:buClr>
              <a:buFont typeface="Georgia"/>
              <a:buChar char="•"/>
              <a:tabLst>
                <a:tab pos="302895" algn="l"/>
              </a:tabLst>
            </a:pPr>
            <a:r>
              <a:rPr sz="2800" spc="-10" dirty="0">
                <a:latin typeface="Times New Roman"/>
                <a:cs typeface="Times New Roman"/>
              </a:rPr>
              <a:t>Выявление </a:t>
            </a:r>
            <a:r>
              <a:rPr sz="2800" spc="-15" dirty="0">
                <a:latin typeface="Times New Roman"/>
                <a:cs typeface="Times New Roman"/>
              </a:rPr>
              <a:t>показаний </a:t>
            </a:r>
            <a:r>
              <a:rPr sz="2800" spc="-5" dirty="0">
                <a:latin typeface="Times New Roman"/>
                <a:cs typeface="Times New Roman"/>
              </a:rPr>
              <a:t>к </a:t>
            </a:r>
            <a:r>
              <a:rPr sz="2800" spc="-15" dirty="0">
                <a:latin typeface="Times New Roman"/>
                <a:cs typeface="Times New Roman"/>
              </a:rPr>
              <a:t>профилактике  </a:t>
            </a:r>
            <a:r>
              <a:rPr sz="2800" spc="-5" dirty="0">
                <a:latin typeface="Times New Roman"/>
                <a:cs typeface="Times New Roman"/>
              </a:rPr>
              <a:t>оппортунистических</a:t>
            </a:r>
            <a:r>
              <a:rPr sz="2800" spc="-2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инфекций</a:t>
            </a:r>
            <a:endParaRPr sz="2800" dirty="0">
              <a:latin typeface="Times New Roman"/>
              <a:cs typeface="Times New Roman"/>
            </a:endParaRPr>
          </a:p>
          <a:p>
            <a:pPr marL="302260" marR="5080" indent="-256540">
              <a:buClr>
                <a:srgbClr val="9F4DA2"/>
              </a:buClr>
              <a:buFont typeface="Georgia"/>
              <a:buChar char="•"/>
              <a:tabLst>
                <a:tab pos="302895" algn="l"/>
              </a:tabLst>
            </a:pPr>
            <a:r>
              <a:rPr sz="2800" spc="-10" dirty="0">
                <a:latin typeface="Times New Roman"/>
                <a:cs typeface="Times New Roman"/>
              </a:rPr>
              <a:t>Выявление </a:t>
            </a:r>
            <a:r>
              <a:rPr sz="2800" spc="-20" dirty="0">
                <a:latin typeface="Times New Roman"/>
                <a:cs typeface="Times New Roman"/>
              </a:rPr>
              <a:t>вторичных </a:t>
            </a:r>
            <a:r>
              <a:rPr sz="2800" spc="-15" dirty="0">
                <a:latin typeface="Times New Roman"/>
                <a:cs typeface="Times New Roman"/>
              </a:rPr>
              <a:t>заболеваний, </a:t>
            </a:r>
            <a:r>
              <a:rPr sz="2800" spc="-5" dirty="0">
                <a:latin typeface="Times New Roman"/>
                <a:cs typeface="Times New Roman"/>
              </a:rPr>
              <a:t>их тяжести,  </a:t>
            </a:r>
            <a:r>
              <a:rPr sz="2800" spc="-20" dirty="0">
                <a:latin typeface="Times New Roman"/>
                <a:cs typeface="Times New Roman"/>
              </a:rPr>
              <a:t>необходимости</a:t>
            </a:r>
            <a:r>
              <a:rPr sz="2800" spc="-25" dirty="0">
                <a:latin typeface="Times New Roman"/>
                <a:cs typeface="Times New Roman"/>
              </a:rPr>
              <a:t> </a:t>
            </a:r>
            <a:r>
              <a:rPr sz="2800" spc="-20" dirty="0">
                <a:latin typeface="Times New Roman"/>
                <a:cs typeface="Times New Roman"/>
              </a:rPr>
              <a:t>лечения</a:t>
            </a:r>
            <a:endParaRPr sz="2800" dirty="0">
              <a:latin typeface="Times New Roman"/>
              <a:cs typeface="Times New Roman"/>
            </a:endParaRPr>
          </a:p>
          <a:p>
            <a:pPr marL="302260" marR="632460" indent="-256540">
              <a:spcBef>
                <a:spcPts val="5"/>
              </a:spcBef>
              <a:buClr>
                <a:srgbClr val="9F4DA2"/>
              </a:buClr>
              <a:buFont typeface="Georgia"/>
              <a:buChar char="•"/>
              <a:tabLst>
                <a:tab pos="302895" algn="l"/>
              </a:tabLst>
            </a:pPr>
            <a:r>
              <a:rPr sz="2800" spc="-10" dirty="0">
                <a:latin typeface="Times New Roman"/>
                <a:cs typeface="Times New Roman"/>
              </a:rPr>
              <a:t>Выявление сопутствующих заболеваний, их  </a:t>
            </a:r>
            <a:r>
              <a:rPr sz="2800" spc="-5" dirty="0">
                <a:latin typeface="Times New Roman"/>
                <a:cs typeface="Times New Roman"/>
              </a:rPr>
              <a:t>тяжести, </a:t>
            </a:r>
            <a:r>
              <a:rPr sz="2800" spc="-25" dirty="0">
                <a:latin typeface="Times New Roman"/>
                <a:cs typeface="Times New Roman"/>
              </a:rPr>
              <a:t>необходимость</a:t>
            </a:r>
            <a:r>
              <a:rPr sz="2800" spc="-10" dirty="0">
                <a:latin typeface="Times New Roman"/>
                <a:cs typeface="Times New Roman"/>
              </a:rPr>
              <a:t> </a:t>
            </a:r>
            <a:r>
              <a:rPr sz="2800" spc="-15" dirty="0">
                <a:latin typeface="Times New Roman"/>
                <a:cs typeface="Times New Roman"/>
              </a:rPr>
              <a:t>лечения</a:t>
            </a:r>
            <a:endParaRPr sz="2800" dirty="0">
              <a:latin typeface="Times New Roman"/>
              <a:cs typeface="Times New Roman"/>
            </a:endParaRPr>
          </a:p>
          <a:p>
            <a:pPr marL="302260" indent="-256540">
              <a:buClr>
                <a:srgbClr val="9F4DA2"/>
              </a:buClr>
              <a:buFont typeface="Georgia"/>
              <a:buChar char="•"/>
              <a:tabLst>
                <a:tab pos="302895" algn="l"/>
              </a:tabLst>
            </a:pPr>
            <a:r>
              <a:rPr sz="2800" spc="-10" dirty="0">
                <a:latin typeface="Times New Roman"/>
                <a:cs typeface="Times New Roman"/>
              </a:rPr>
              <a:t>Психосоциальная </a:t>
            </a:r>
            <a:r>
              <a:rPr sz="2800" spc="-5" dirty="0">
                <a:latin typeface="Times New Roman"/>
                <a:cs typeface="Times New Roman"/>
              </a:rPr>
              <a:t>адаптация</a:t>
            </a:r>
            <a:endParaRPr sz="2800" dirty="0">
              <a:latin typeface="Times New Roman"/>
              <a:cs typeface="Times New Roman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4160" y="6067751"/>
            <a:ext cx="11927840" cy="61081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6165" y="599818"/>
            <a:ext cx="48006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8966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10747" y="329515"/>
            <a:ext cx="10641808" cy="482888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spcBef>
                <a:spcPts val="95"/>
              </a:spcBef>
            </a:pPr>
            <a:r>
              <a:rPr sz="2400" spc="-25" dirty="0">
                <a:solidFill>
                  <a:srgbClr val="4244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 </a:t>
            </a:r>
            <a:r>
              <a:rPr sz="2400" spc="-15" dirty="0">
                <a:solidFill>
                  <a:srgbClr val="4244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обследования </a:t>
            </a:r>
            <a:r>
              <a:rPr sz="2400" spc="-5" dirty="0">
                <a:solidFill>
                  <a:srgbClr val="4244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постановке на </a:t>
            </a:r>
            <a:r>
              <a:rPr sz="2400" spc="-30" dirty="0">
                <a:solidFill>
                  <a:srgbClr val="4244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учет </a:t>
            </a:r>
            <a:r>
              <a:rPr sz="2400" spc="-5" dirty="0">
                <a:solidFill>
                  <a:srgbClr val="4244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 ВИЧ -</a:t>
            </a:r>
            <a:r>
              <a:rPr sz="2400" spc="-20" dirty="0">
                <a:solidFill>
                  <a:srgbClr val="4244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5" dirty="0">
                <a:solidFill>
                  <a:srgbClr val="4244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инфекции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35"/>
              </a:spcBef>
            </a:pPr>
            <a:endParaRPr sz="2600" dirty="0">
              <a:latin typeface="Times New Roman"/>
              <a:cs typeface="Times New Roman"/>
            </a:endParaRPr>
          </a:p>
          <a:p>
            <a:pPr marL="302260" marR="1251585" indent="-256540">
              <a:lnSpc>
                <a:spcPts val="3020"/>
              </a:lnSpc>
              <a:buClr>
                <a:srgbClr val="9F4DA2"/>
              </a:buClr>
              <a:buFont typeface="Georgia"/>
              <a:buChar char="•"/>
              <a:tabLst>
                <a:tab pos="302895" algn="l"/>
              </a:tabLst>
            </a:pPr>
            <a:r>
              <a:rPr sz="2800" spc="-5" dirty="0">
                <a:latin typeface="Times New Roman"/>
                <a:cs typeface="Times New Roman"/>
              </a:rPr>
              <a:t>Прием </a:t>
            </a:r>
            <a:r>
              <a:rPr sz="2800" spc="-25" dirty="0">
                <a:latin typeface="Times New Roman"/>
                <a:cs typeface="Times New Roman"/>
              </a:rPr>
              <a:t>врача </a:t>
            </a:r>
            <a:r>
              <a:rPr sz="2800" spc="-5" dirty="0">
                <a:latin typeface="Times New Roman"/>
                <a:cs typeface="Times New Roman"/>
              </a:rPr>
              <a:t>– инфекциониста первичный,  </a:t>
            </a:r>
            <a:r>
              <a:rPr sz="2800" spc="-20" dirty="0">
                <a:latin typeface="Times New Roman"/>
                <a:cs typeface="Times New Roman"/>
              </a:rPr>
              <a:t>повторный</a:t>
            </a:r>
            <a:endParaRPr sz="2800" dirty="0">
              <a:latin typeface="Times New Roman"/>
              <a:cs typeface="Times New Roman"/>
            </a:endParaRPr>
          </a:p>
          <a:p>
            <a:pPr>
              <a:spcBef>
                <a:spcPts val="5"/>
              </a:spcBef>
              <a:buClr>
                <a:srgbClr val="9F4DA2"/>
              </a:buClr>
              <a:buFont typeface="Georgia"/>
              <a:buChar char="•"/>
            </a:pPr>
            <a:endParaRPr sz="3150" dirty="0">
              <a:latin typeface="Times New Roman"/>
              <a:cs typeface="Times New Roman"/>
            </a:endParaRPr>
          </a:p>
          <a:p>
            <a:pPr marL="302260" marR="527685" indent="-256540">
              <a:lnSpc>
                <a:spcPts val="3030"/>
              </a:lnSpc>
              <a:buClr>
                <a:srgbClr val="9F4DA2"/>
              </a:buClr>
              <a:buFont typeface="Georgia"/>
              <a:buChar char="•"/>
              <a:tabLst>
                <a:tab pos="302895" algn="l"/>
              </a:tabLst>
            </a:pPr>
            <a:r>
              <a:rPr sz="2800" spc="-35" dirty="0">
                <a:latin typeface="Times New Roman"/>
                <a:cs typeface="Times New Roman"/>
              </a:rPr>
              <a:t>Консультации </a:t>
            </a:r>
            <a:r>
              <a:rPr sz="2800" spc="-10" dirty="0">
                <a:latin typeface="Times New Roman"/>
                <a:cs typeface="Times New Roman"/>
              </a:rPr>
              <a:t>специалистов: </a:t>
            </a:r>
            <a:r>
              <a:rPr sz="2800" spc="-45" dirty="0">
                <a:latin typeface="Times New Roman"/>
                <a:cs typeface="Times New Roman"/>
              </a:rPr>
              <a:t>невролог, </a:t>
            </a:r>
            <a:r>
              <a:rPr sz="2800" spc="-55" dirty="0">
                <a:latin typeface="Times New Roman"/>
                <a:cs typeface="Times New Roman"/>
              </a:rPr>
              <a:t>окулист.  </a:t>
            </a:r>
            <a:r>
              <a:rPr sz="2800" spc="-95" dirty="0">
                <a:latin typeface="Times New Roman"/>
                <a:cs typeface="Times New Roman"/>
              </a:rPr>
              <a:t>ЛОР, </a:t>
            </a:r>
            <a:r>
              <a:rPr sz="2800" spc="-20" dirty="0">
                <a:latin typeface="Times New Roman"/>
                <a:cs typeface="Times New Roman"/>
              </a:rPr>
              <a:t>гинеколог(женщины),</a:t>
            </a:r>
            <a:r>
              <a:rPr sz="2800" spc="100" dirty="0">
                <a:latin typeface="Times New Roman"/>
                <a:cs typeface="Times New Roman"/>
              </a:rPr>
              <a:t> </a:t>
            </a:r>
            <a:r>
              <a:rPr sz="2800" spc="-45" dirty="0">
                <a:latin typeface="Times New Roman"/>
                <a:cs typeface="Times New Roman"/>
              </a:rPr>
              <a:t>терапевт,</a:t>
            </a:r>
            <a:endParaRPr sz="2800" dirty="0">
              <a:latin typeface="Times New Roman"/>
              <a:cs typeface="Times New Roman"/>
            </a:endParaRPr>
          </a:p>
          <a:p>
            <a:pPr marL="302260">
              <a:lnSpc>
                <a:spcPts val="2805"/>
              </a:lnSpc>
              <a:tabLst>
                <a:tab pos="6494780" algn="l"/>
              </a:tabLst>
            </a:pPr>
            <a:r>
              <a:rPr sz="2800" spc="-10" dirty="0">
                <a:latin typeface="Times New Roman"/>
                <a:cs typeface="Times New Roman"/>
              </a:rPr>
              <a:t>медицинский </a:t>
            </a:r>
            <a:r>
              <a:rPr sz="2800" spc="-55" dirty="0">
                <a:latin typeface="Times New Roman"/>
                <a:cs typeface="Times New Roman"/>
              </a:rPr>
              <a:t>психолог.</a:t>
            </a:r>
            <a:r>
              <a:rPr sz="2800" spc="30" dirty="0">
                <a:latin typeface="Times New Roman"/>
                <a:cs typeface="Times New Roman"/>
              </a:rPr>
              <a:t> </a:t>
            </a:r>
            <a:r>
              <a:rPr sz="2800" spc="-10" dirty="0">
                <a:latin typeface="Times New Roman"/>
                <a:cs typeface="Times New Roman"/>
              </a:rPr>
              <a:t>По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10" dirty="0">
                <a:latin typeface="Times New Roman"/>
                <a:cs typeface="Times New Roman"/>
              </a:rPr>
              <a:t>показаниям:	психиатр,</a:t>
            </a:r>
            <a:endParaRPr sz="2800" dirty="0">
              <a:latin typeface="Times New Roman"/>
              <a:cs typeface="Times New Roman"/>
            </a:endParaRPr>
          </a:p>
          <a:p>
            <a:pPr marL="302260" marR="1050925">
              <a:lnSpc>
                <a:spcPts val="3030"/>
              </a:lnSpc>
              <a:spcBef>
                <a:spcPts val="204"/>
              </a:spcBef>
              <a:tabLst>
                <a:tab pos="4212590" algn="l"/>
              </a:tabLst>
            </a:pPr>
            <a:r>
              <a:rPr sz="2800" spc="-60" dirty="0">
                <a:latin typeface="Times New Roman"/>
                <a:cs typeface="Times New Roman"/>
              </a:rPr>
              <a:t>нарколог,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40" dirty="0">
                <a:latin typeface="Times New Roman"/>
                <a:cs typeface="Times New Roman"/>
              </a:rPr>
              <a:t>психотерапевт,	дерматовенеролог,  </a:t>
            </a:r>
            <a:r>
              <a:rPr sz="2800" spc="-55" dirty="0">
                <a:latin typeface="Times New Roman"/>
                <a:cs typeface="Times New Roman"/>
              </a:rPr>
              <a:t>уролог, </a:t>
            </a:r>
            <a:r>
              <a:rPr sz="2800" spc="-10" dirty="0">
                <a:latin typeface="Times New Roman"/>
                <a:cs typeface="Times New Roman"/>
              </a:rPr>
              <a:t>фтизиатр,</a:t>
            </a:r>
            <a:r>
              <a:rPr sz="2800" spc="15" dirty="0">
                <a:latin typeface="Times New Roman"/>
                <a:cs typeface="Times New Roman"/>
              </a:rPr>
              <a:t> </a:t>
            </a:r>
            <a:r>
              <a:rPr sz="2800" spc="-30" dirty="0">
                <a:latin typeface="Times New Roman"/>
                <a:cs typeface="Times New Roman"/>
              </a:rPr>
              <a:t>эндокринолог.</a:t>
            </a:r>
            <a:endParaRPr sz="28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150" dirty="0">
              <a:latin typeface="Times New Roman"/>
              <a:cs typeface="Times New Roman"/>
            </a:endParaRPr>
          </a:p>
          <a:p>
            <a:pPr marL="302260" marR="774700" indent="-256540">
              <a:lnSpc>
                <a:spcPts val="3020"/>
              </a:lnSpc>
              <a:buClr>
                <a:srgbClr val="9F4DA2"/>
              </a:buClr>
              <a:buFont typeface="Georgia"/>
              <a:buChar char="•"/>
              <a:tabLst>
                <a:tab pos="302895" algn="l"/>
              </a:tabLst>
            </a:pPr>
            <a:r>
              <a:rPr sz="2800" spc="-20" dirty="0">
                <a:latin typeface="Times New Roman"/>
                <a:cs typeface="Times New Roman"/>
              </a:rPr>
              <a:t>УЗИ </a:t>
            </a:r>
            <a:r>
              <a:rPr sz="2800" spc="-5" dirty="0">
                <a:latin typeface="Times New Roman"/>
                <a:cs typeface="Times New Roman"/>
              </a:rPr>
              <a:t>органов брюшной </a:t>
            </a:r>
            <a:r>
              <a:rPr sz="2800" dirty="0">
                <a:latin typeface="Times New Roman"/>
                <a:cs typeface="Times New Roman"/>
              </a:rPr>
              <a:t>полости, </a:t>
            </a:r>
            <a:r>
              <a:rPr sz="2800" spc="-20" dirty="0">
                <a:latin typeface="Times New Roman"/>
                <a:cs typeface="Times New Roman"/>
              </a:rPr>
              <a:t>малого </a:t>
            </a:r>
            <a:r>
              <a:rPr sz="2800" dirty="0">
                <a:latin typeface="Times New Roman"/>
                <a:cs typeface="Times New Roman"/>
              </a:rPr>
              <a:t>таза,  </a:t>
            </a:r>
            <a:r>
              <a:rPr sz="2800" spc="-5" dirty="0">
                <a:latin typeface="Times New Roman"/>
                <a:cs typeface="Times New Roman"/>
              </a:rPr>
              <a:t>рентгенография органов </a:t>
            </a:r>
            <a:r>
              <a:rPr sz="2800" spc="-35" dirty="0">
                <a:latin typeface="Times New Roman"/>
                <a:cs typeface="Times New Roman"/>
              </a:rPr>
              <a:t>грудной </a:t>
            </a:r>
            <a:r>
              <a:rPr sz="2800" spc="-5" dirty="0">
                <a:latin typeface="Times New Roman"/>
                <a:cs typeface="Times New Roman"/>
              </a:rPr>
              <a:t>клетки,</a:t>
            </a:r>
            <a:r>
              <a:rPr sz="2800" spc="5" dirty="0">
                <a:latin typeface="Times New Roman"/>
                <a:cs typeface="Times New Roman"/>
              </a:rPr>
              <a:t> </a:t>
            </a:r>
            <a:r>
              <a:rPr sz="2800" spc="-10" dirty="0">
                <a:latin typeface="Times New Roman"/>
                <a:cs typeface="Times New Roman"/>
              </a:rPr>
              <a:t>ЭКГ</a:t>
            </a:r>
            <a:endParaRPr sz="2800" dirty="0">
              <a:latin typeface="Times New Roman"/>
              <a:cs typeface="Times New Roman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4160" y="6067751"/>
            <a:ext cx="11927840" cy="61081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5806" y="886326"/>
            <a:ext cx="2698664" cy="2294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2562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64160" y="1070918"/>
            <a:ext cx="8072532" cy="317458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spcBef>
                <a:spcPts val="95"/>
              </a:spcBef>
            </a:pPr>
            <a:r>
              <a:rPr sz="2400" spc="-25" dirty="0">
                <a:solidFill>
                  <a:srgbClr val="4244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 </a:t>
            </a:r>
            <a:r>
              <a:rPr sz="2400" spc="-15" dirty="0">
                <a:solidFill>
                  <a:srgbClr val="4244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обследования </a:t>
            </a:r>
            <a:r>
              <a:rPr sz="2400" spc="-5" dirty="0">
                <a:solidFill>
                  <a:srgbClr val="4244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постановке на </a:t>
            </a:r>
            <a:r>
              <a:rPr sz="2400" spc="-30" dirty="0">
                <a:solidFill>
                  <a:srgbClr val="4244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учет </a:t>
            </a:r>
            <a:r>
              <a:rPr sz="2400" spc="-5" dirty="0">
                <a:solidFill>
                  <a:srgbClr val="4244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 ВИЧ -</a:t>
            </a:r>
            <a:r>
              <a:rPr sz="2400" spc="-20" dirty="0">
                <a:solidFill>
                  <a:srgbClr val="4244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5" dirty="0">
                <a:solidFill>
                  <a:srgbClr val="4244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инфекции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931670">
              <a:spcBef>
                <a:spcPts val="1780"/>
              </a:spcBef>
            </a:pPr>
            <a:r>
              <a:rPr sz="2800" spc="-15" dirty="0">
                <a:latin typeface="Times New Roman"/>
                <a:cs typeface="Times New Roman"/>
              </a:rPr>
              <a:t>Лабораторные</a:t>
            </a:r>
            <a:r>
              <a:rPr sz="2800" spc="-25" dirty="0">
                <a:latin typeface="Times New Roman"/>
                <a:cs typeface="Times New Roman"/>
              </a:rPr>
              <a:t> </a:t>
            </a:r>
            <a:r>
              <a:rPr sz="2800" spc="-10" dirty="0">
                <a:latin typeface="Times New Roman"/>
                <a:cs typeface="Times New Roman"/>
              </a:rPr>
              <a:t>исследования:</a:t>
            </a:r>
            <a:endParaRPr sz="2800" dirty="0">
              <a:latin typeface="Times New Roman"/>
              <a:cs typeface="Times New Roman"/>
            </a:endParaRPr>
          </a:p>
          <a:p>
            <a:pPr marL="302260" marR="340360">
              <a:spcBef>
                <a:spcPts val="300"/>
              </a:spcBef>
            </a:pPr>
            <a:r>
              <a:rPr sz="2800" spc="-45" dirty="0">
                <a:latin typeface="Times New Roman"/>
                <a:cs typeface="Times New Roman"/>
              </a:rPr>
              <a:t>СД4, СД8, </a:t>
            </a:r>
            <a:r>
              <a:rPr sz="2800" spc="-10" dirty="0">
                <a:latin typeface="Times New Roman"/>
                <a:cs typeface="Times New Roman"/>
              </a:rPr>
              <a:t>РНК </a:t>
            </a:r>
            <a:r>
              <a:rPr sz="2800" spc="-5" dirty="0">
                <a:latin typeface="Times New Roman"/>
                <a:cs typeface="Times New Roman"/>
              </a:rPr>
              <a:t>ВИЧ </a:t>
            </a:r>
            <a:r>
              <a:rPr sz="2800" spc="-95" dirty="0">
                <a:latin typeface="Times New Roman"/>
                <a:cs typeface="Times New Roman"/>
              </a:rPr>
              <a:t>ПЦР, </a:t>
            </a:r>
            <a:r>
              <a:rPr sz="2800" spc="-15" dirty="0">
                <a:latin typeface="Times New Roman"/>
                <a:cs typeface="Times New Roman"/>
              </a:rPr>
              <a:t>полный </a:t>
            </a:r>
            <a:r>
              <a:rPr sz="2800" spc="-5" dirty="0">
                <a:latin typeface="Times New Roman"/>
                <a:cs typeface="Times New Roman"/>
              </a:rPr>
              <a:t>анализ крови,  биохимический анализ крови, </a:t>
            </a:r>
            <a:r>
              <a:rPr sz="2800" spc="-15" dirty="0">
                <a:latin typeface="Times New Roman"/>
                <a:cs typeface="Times New Roman"/>
              </a:rPr>
              <a:t>полный</a:t>
            </a:r>
            <a:r>
              <a:rPr sz="2800" spc="3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анализ</a:t>
            </a:r>
            <a:endParaRPr sz="2800" dirty="0">
              <a:latin typeface="Times New Roman"/>
              <a:cs typeface="Times New Roman"/>
            </a:endParaRPr>
          </a:p>
          <a:p>
            <a:pPr marL="302260" marR="464820"/>
            <a:r>
              <a:rPr sz="2800" spc="-20" dirty="0">
                <a:latin typeface="Times New Roman"/>
                <a:cs typeface="Times New Roman"/>
              </a:rPr>
              <a:t>мочи, </a:t>
            </a:r>
            <a:r>
              <a:rPr sz="2800" spc="-10" dirty="0">
                <a:latin typeface="Times New Roman"/>
                <a:cs typeface="Times New Roman"/>
              </a:rPr>
              <a:t>обследование </a:t>
            </a:r>
            <a:r>
              <a:rPr sz="2800" spc="-5" dirty="0">
                <a:latin typeface="Times New Roman"/>
                <a:cs typeface="Times New Roman"/>
              </a:rPr>
              <a:t>на </a:t>
            </a:r>
            <a:r>
              <a:rPr sz="2800" spc="-10" dirty="0">
                <a:latin typeface="Times New Roman"/>
                <a:cs typeface="Times New Roman"/>
              </a:rPr>
              <a:t>вирусные </a:t>
            </a:r>
            <a:r>
              <a:rPr sz="2800" spc="-20" dirty="0">
                <a:latin typeface="Times New Roman"/>
                <a:cs typeface="Times New Roman"/>
              </a:rPr>
              <a:t>гепатиты </a:t>
            </a:r>
            <a:r>
              <a:rPr sz="2800" spc="-10" dirty="0">
                <a:latin typeface="Times New Roman"/>
                <a:cs typeface="Times New Roman"/>
              </a:rPr>
              <a:t>В, </a:t>
            </a:r>
            <a:r>
              <a:rPr sz="2800" spc="-5" dirty="0">
                <a:latin typeface="Times New Roman"/>
                <a:cs typeface="Times New Roman"/>
              </a:rPr>
              <a:t>С,  сифилис, проба</a:t>
            </a:r>
            <a:r>
              <a:rPr sz="2800" spc="-25" dirty="0">
                <a:latin typeface="Times New Roman"/>
                <a:cs typeface="Times New Roman"/>
              </a:rPr>
              <a:t> </a:t>
            </a:r>
            <a:r>
              <a:rPr sz="2800" spc="-60" dirty="0">
                <a:latin typeface="Times New Roman"/>
                <a:cs typeface="Times New Roman"/>
              </a:rPr>
              <a:t>Манту.</a:t>
            </a:r>
            <a:endParaRPr sz="2800" dirty="0">
              <a:latin typeface="Times New Roman"/>
              <a:cs typeface="Times New Roman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4160" y="6067751"/>
            <a:ext cx="11927840" cy="61081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4357" y="304800"/>
            <a:ext cx="3311612" cy="2586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4210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01334" y="609601"/>
            <a:ext cx="8596668" cy="906017"/>
          </a:xfrm>
          <a:prstGeom prst="rect">
            <a:avLst/>
          </a:prstGeom>
        </p:spPr>
        <p:txBody>
          <a:bodyPr vert="horz" wrap="square" lIns="0" tIns="13335" rIns="0" bIns="0" rtlCol="0" anchor="t">
            <a:spAutoFit/>
          </a:bodyPr>
          <a:lstStyle/>
          <a:p>
            <a:pPr marL="1381125" marR="5080">
              <a:spcBef>
                <a:spcPts val="105"/>
              </a:spcBef>
            </a:pPr>
            <a:r>
              <a:rPr sz="2900" spc="-20" dirty="0"/>
              <a:t>Объем </a:t>
            </a:r>
            <a:r>
              <a:rPr sz="2900" dirty="0"/>
              <a:t>и </a:t>
            </a:r>
            <a:r>
              <a:rPr sz="2900" spc="-10" dirty="0"/>
              <a:t>кратность </a:t>
            </a:r>
            <a:r>
              <a:rPr sz="2900" spc="-15" dirty="0"/>
              <a:t>обследования </a:t>
            </a:r>
            <a:r>
              <a:rPr sz="2900" dirty="0"/>
              <a:t>при  </a:t>
            </a:r>
            <a:r>
              <a:rPr sz="2900" spc="-25" dirty="0"/>
              <a:t>наблюдении </a:t>
            </a:r>
            <a:r>
              <a:rPr sz="2900" spc="-5" dirty="0"/>
              <a:t>до </a:t>
            </a:r>
            <a:r>
              <a:rPr sz="2900" spc="-10" dirty="0"/>
              <a:t>назначения</a:t>
            </a:r>
            <a:r>
              <a:rPr sz="2900" spc="-95" dirty="0"/>
              <a:t> </a:t>
            </a:r>
            <a:r>
              <a:rPr sz="2900" spc="-50" dirty="0"/>
              <a:t>АРТ</a:t>
            </a:r>
            <a:endParaRPr sz="2900"/>
          </a:p>
        </p:txBody>
      </p:sp>
      <p:sp>
        <p:nvSpPr>
          <p:cNvPr id="3" name="object 3"/>
          <p:cNvSpPr txBox="1"/>
          <p:nvPr/>
        </p:nvSpPr>
        <p:spPr>
          <a:xfrm>
            <a:off x="2169668" y="1811277"/>
            <a:ext cx="7901940" cy="2738755"/>
          </a:xfrm>
          <a:prstGeom prst="rect">
            <a:avLst/>
          </a:prstGeom>
        </p:spPr>
        <p:txBody>
          <a:bodyPr vert="horz" wrap="square" lIns="0" tIns="50800" rIns="0" bIns="0" rtlCol="0">
            <a:spAutoFit/>
          </a:bodyPr>
          <a:lstStyle/>
          <a:p>
            <a:pPr marL="12700">
              <a:spcBef>
                <a:spcPts val="400"/>
              </a:spcBef>
              <a:tabLst>
                <a:tab pos="1828164" algn="l"/>
              </a:tabLst>
            </a:pPr>
            <a:r>
              <a:rPr sz="2800" spc="-10" dirty="0">
                <a:latin typeface="Times New Roman"/>
                <a:cs typeface="Times New Roman"/>
              </a:rPr>
              <a:t>ЗАВИСИТ	</a:t>
            </a:r>
            <a:r>
              <a:rPr sz="2800" spc="-20" dirty="0">
                <a:latin typeface="Times New Roman"/>
                <a:cs typeface="Times New Roman"/>
              </a:rPr>
              <a:t>от </a:t>
            </a:r>
            <a:r>
              <a:rPr sz="2800" dirty="0">
                <a:latin typeface="Times New Roman"/>
                <a:cs typeface="Times New Roman"/>
              </a:rPr>
              <a:t>стадии </a:t>
            </a:r>
            <a:r>
              <a:rPr sz="2800" spc="-15" dirty="0">
                <a:latin typeface="Times New Roman"/>
                <a:cs typeface="Times New Roman"/>
              </a:rPr>
              <a:t>заболевания </a:t>
            </a:r>
            <a:r>
              <a:rPr sz="2800" spc="-5" dirty="0">
                <a:latin typeface="Times New Roman"/>
                <a:cs typeface="Times New Roman"/>
              </a:rPr>
              <a:t>и уровня</a:t>
            </a:r>
            <a:r>
              <a:rPr sz="2800" spc="25" dirty="0">
                <a:latin typeface="Times New Roman"/>
                <a:cs typeface="Times New Roman"/>
              </a:rPr>
              <a:t> </a:t>
            </a:r>
            <a:r>
              <a:rPr sz="2800" spc="-45" dirty="0">
                <a:latin typeface="Times New Roman"/>
                <a:cs typeface="Times New Roman"/>
              </a:rPr>
              <a:t>СД4:</a:t>
            </a:r>
            <a:endParaRPr sz="2800">
              <a:latin typeface="Times New Roman"/>
              <a:cs typeface="Times New Roman"/>
            </a:endParaRPr>
          </a:p>
          <a:p>
            <a:pPr marL="268605" marR="597535" indent="-256540">
              <a:spcBef>
                <a:spcPts val="300"/>
              </a:spcBef>
            </a:pPr>
            <a:r>
              <a:rPr sz="2800" b="1" spc="-5" dirty="0">
                <a:latin typeface="Times New Roman"/>
                <a:cs typeface="Times New Roman"/>
              </a:rPr>
              <a:t>Прием </a:t>
            </a:r>
            <a:r>
              <a:rPr sz="2800" b="1" spc="-25" dirty="0">
                <a:latin typeface="Times New Roman"/>
                <a:cs typeface="Times New Roman"/>
              </a:rPr>
              <a:t>врача </a:t>
            </a:r>
            <a:r>
              <a:rPr sz="2800" b="1" spc="-5" dirty="0">
                <a:latin typeface="Times New Roman"/>
                <a:cs typeface="Times New Roman"/>
              </a:rPr>
              <a:t>– </a:t>
            </a:r>
            <a:r>
              <a:rPr sz="2800" b="1" spc="-10" dirty="0">
                <a:latin typeface="Times New Roman"/>
                <a:cs typeface="Times New Roman"/>
              </a:rPr>
              <a:t>инфекциониста: </a:t>
            </a:r>
            <a:r>
              <a:rPr sz="2800" dirty="0">
                <a:latin typeface="Times New Roman"/>
                <a:cs typeface="Times New Roman"/>
              </a:rPr>
              <a:t>стадия </a:t>
            </a:r>
            <a:r>
              <a:rPr sz="2800" spc="-5" dirty="0">
                <a:latin typeface="Times New Roman"/>
                <a:cs typeface="Times New Roman"/>
              </a:rPr>
              <a:t>3, </a:t>
            </a:r>
            <a:r>
              <a:rPr sz="2800" spc="-60" dirty="0">
                <a:latin typeface="Times New Roman"/>
                <a:cs typeface="Times New Roman"/>
              </a:rPr>
              <a:t>СД4  </a:t>
            </a:r>
            <a:r>
              <a:rPr sz="2800" spc="-10" dirty="0">
                <a:latin typeface="Times New Roman"/>
                <a:cs typeface="Times New Roman"/>
              </a:rPr>
              <a:t>более </a:t>
            </a:r>
            <a:r>
              <a:rPr sz="2800" spc="-5" dirty="0">
                <a:latin typeface="Times New Roman"/>
                <a:cs typeface="Times New Roman"/>
              </a:rPr>
              <a:t>1000 – 1 раз в</a:t>
            </a:r>
            <a:r>
              <a:rPr sz="2800" spc="-15" dirty="0">
                <a:latin typeface="Times New Roman"/>
                <a:cs typeface="Times New Roman"/>
              </a:rPr>
              <a:t> </a:t>
            </a:r>
            <a:r>
              <a:rPr sz="2800" spc="-55" dirty="0">
                <a:latin typeface="Times New Roman"/>
                <a:cs typeface="Times New Roman"/>
              </a:rPr>
              <a:t>год</a:t>
            </a:r>
            <a:endParaRPr sz="2800">
              <a:latin typeface="Times New Roman"/>
              <a:cs typeface="Times New Roman"/>
            </a:endParaRPr>
          </a:p>
          <a:p>
            <a:pPr marL="268605" marR="311150" indent="-256540">
              <a:spcBef>
                <a:spcPts val="305"/>
              </a:spcBef>
            </a:pPr>
            <a:r>
              <a:rPr sz="2800" spc="-5" dirty="0">
                <a:latin typeface="Times New Roman"/>
                <a:cs typeface="Times New Roman"/>
              </a:rPr>
              <a:t>Стадия 3-4А, ремиссия, </a:t>
            </a:r>
            <a:r>
              <a:rPr sz="2800" spc="-55" dirty="0">
                <a:latin typeface="Times New Roman"/>
                <a:cs typeface="Times New Roman"/>
              </a:rPr>
              <a:t>СД4 </a:t>
            </a:r>
            <a:r>
              <a:rPr sz="2800" dirty="0">
                <a:latin typeface="Times New Roman"/>
                <a:cs typeface="Times New Roman"/>
              </a:rPr>
              <a:t>500-1000 </a:t>
            </a:r>
            <a:r>
              <a:rPr sz="2800" spc="-5" dirty="0">
                <a:latin typeface="Times New Roman"/>
                <a:cs typeface="Times New Roman"/>
              </a:rPr>
              <a:t>– 1 раз в 24  </a:t>
            </a:r>
            <a:r>
              <a:rPr sz="2800" spc="-10" dirty="0">
                <a:latin typeface="Times New Roman"/>
                <a:cs typeface="Times New Roman"/>
              </a:rPr>
              <a:t>недели</a:t>
            </a:r>
            <a:endParaRPr sz="2800">
              <a:latin typeface="Times New Roman"/>
              <a:cs typeface="Times New Roman"/>
            </a:endParaRPr>
          </a:p>
          <a:p>
            <a:pPr marL="12700">
              <a:spcBef>
                <a:spcPts val="300"/>
              </a:spcBef>
            </a:pPr>
            <a:r>
              <a:rPr sz="2800" spc="-10" dirty="0">
                <a:latin typeface="Times New Roman"/>
                <a:cs typeface="Times New Roman"/>
              </a:rPr>
              <a:t>Другие </a:t>
            </a:r>
            <a:r>
              <a:rPr sz="2800" dirty="0">
                <a:latin typeface="Times New Roman"/>
                <a:cs typeface="Times New Roman"/>
              </a:rPr>
              <a:t>стадии </a:t>
            </a:r>
            <a:r>
              <a:rPr sz="2800" spc="-5" dirty="0">
                <a:latin typeface="Times New Roman"/>
                <a:cs typeface="Times New Roman"/>
              </a:rPr>
              <a:t>и </a:t>
            </a:r>
            <a:r>
              <a:rPr sz="2800" spc="-55" dirty="0">
                <a:latin typeface="Times New Roman"/>
                <a:cs typeface="Times New Roman"/>
              </a:rPr>
              <a:t>СД4 </a:t>
            </a:r>
            <a:r>
              <a:rPr sz="2800" spc="-5" dirty="0">
                <a:latin typeface="Times New Roman"/>
                <a:cs typeface="Times New Roman"/>
              </a:rPr>
              <a:t>менее 500 – </a:t>
            </a:r>
            <a:r>
              <a:rPr sz="2800" spc="-15" dirty="0">
                <a:latin typeface="Times New Roman"/>
                <a:cs typeface="Times New Roman"/>
              </a:rPr>
              <a:t>каждые </a:t>
            </a:r>
            <a:r>
              <a:rPr sz="2800" spc="-5" dirty="0">
                <a:latin typeface="Times New Roman"/>
                <a:cs typeface="Times New Roman"/>
              </a:rPr>
              <a:t>12</a:t>
            </a:r>
            <a:r>
              <a:rPr sz="2800" spc="100" dirty="0">
                <a:latin typeface="Times New Roman"/>
                <a:cs typeface="Times New Roman"/>
              </a:rPr>
              <a:t> </a:t>
            </a:r>
            <a:r>
              <a:rPr sz="2800" spc="-10" dirty="0">
                <a:latin typeface="Times New Roman"/>
                <a:cs typeface="Times New Roman"/>
              </a:rPr>
              <a:t>недель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828801" y="582613"/>
            <a:ext cx="1520825" cy="116363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4160" y="6067751"/>
            <a:ext cx="11927840" cy="610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0998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660394" y="729741"/>
            <a:ext cx="6154420" cy="574040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35" dirty="0"/>
              <a:t>Консультации</a:t>
            </a:r>
            <a:r>
              <a:rPr spc="-95" dirty="0"/>
              <a:t> </a:t>
            </a:r>
            <a:r>
              <a:rPr spc="-5" dirty="0"/>
              <a:t>специалистов: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661668" y="1986526"/>
            <a:ext cx="7957184" cy="4185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2800" spc="-10" dirty="0">
                <a:latin typeface="Times New Roman"/>
                <a:cs typeface="Times New Roman"/>
              </a:rPr>
              <a:t>При </a:t>
            </a:r>
            <a:r>
              <a:rPr sz="2800" spc="-5" dirty="0">
                <a:latin typeface="Times New Roman"/>
                <a:cs typeface="Times New Roman"/>
              </a:rPr>
              <a:t>наличии</a:t>
            </a:r>
            <a:r>
              <a:rPr sz="2800" spc="15" dirty="0">
                <a:latin typeface="Times New Roman"/>
                <a:cs typeface="Times New Roman"/>
              </a:rPr>
              <a:t> </a:t>
            </a:r>
            <a:r>
              <a:rPr sz="2800" spc="-15" dirty="0">
                <a:latin typeface="Times New Roman"/>
                <a:cs typeface="Times New Roman"/>
              </a:rPr>
              <a:t>показаний</a:t>
            </a:r>
            <a:endParaRPr sz="2800" dirty="0">
              <a:latin typeface="Times New Roman"/>
              <a:cs typeface="Times New Roman"/>
            </a:endParaRPr>
          </a:p>
          <a:p>
            <a:pPr>
              <a:spcBef>
                <a:spcPts val="35"/>
              </a:spcBef>
            </a:pPr>
            <a:endParaRPr sz="2600" dirty="0">
              <a:latin typeface="Times New Roman"/>
              <a:cs typeface="Times New Roman"/>
            </a:endParaRPr>
          </a:p>
          <a:p>
            <a:pPr marL="12700" marR="946785">
              <a:lnSpc>
                <a:spcPts val="2990"/>
              </a:lnSpc>
            </a:pPr>
            <a:r>
              <a:rPr sz="2800" spc="-65" dirty="0">
                <a:latin typeface="Times New Roman"/>
                <a:cs typeface="Times New Roman"/>
              </a:rPr>
              <a:t>Гинеколог, </a:t>
            </a:r>
            <a:r>
              <a:rPr sz="2800" spc="-5" dirty="0">
                <a:latin typeface="Times New Roman"/>
                <a:cs typeface="Times New Roman"/>
              </a:rPr>
              <a:t>: </a:t>
            </a:r>
            <a:r>
              <a:rPr sz="2800" spc="-55" dirty="0">
                <a:latin typeface="Times New Roman"/>
                <a:cs typeface="Times New Roman"/>
              </a:rPr>
              <a:t>СД4 </a:t>
            </a:r>
            <a:r>
              <a:rPr sz="2800" spc="-15" dirty="0">
                <a:latin typeface="Times New Roman"/>
                <a:cs typeface="Times New Roman"/>
              </a:rPr>
              <a:t>более </a:t>
            </a:r>
            <a:r>
              <a:rPr sz="2800" spc="-5" dirty="0">
                <a:latin typeface="Times New Roman"/>
                <a:cs typeface="Times New Roman"/>
              </a:rPr>
              <a:t>200 – 1 раз в 48 </a:t>
            </a:r>
            <a:r>
              <a:rPr sz="2800" spc="-10" dirty="0">
                <a:latin typeface="Times New Roman"/>
                <a:cs typeface="Times New Roman"/>
              </a:rPr>
              <a:t>недель  </a:t>
            </a:r>
            <a:r>
              <a:rPr sz="2800" spc="-5" dirty="0">
                <a:latin typeface="Times New Roman"/>
                <a:cs typeface="Times New Roman"/>
              </a:rPr>
              <a:t>Стадии 4Б, 4В, 5, </a:t>
            </a:r>
            <a:r>
              <a:rPr sz="2800" spc="-55" dirty="0">
                <a:latin typeface="Times New Roman"/>
                <a:cs typeface="Times New Roman"/>
              </a:rPr>
              <a:t>СД4 </a:t>
            </a:r>
            <a:r>
              <a:rPr sz="2800" spc="-10" dirty="0">
                <a:latin typeface="Times New Roman"/>
                <a:cs typeface="Times New Roman"/>
              </a:rPr>
              <a:t>менее </a:t>
            </a:r>
            <a:r>
              <a:rPr sz="2800" spc="-5" dirty="0">
                <a:latin typeface="Times New Roman"/>
                <a:cs typeface="Times New Roman"/>
              </a:rPr>
              <a:t>200 – </a:t>
            </a:r>
            <a:r>
              <a:rPr sz="2800" spc="-15" dirty="0">
                <a:latin typeface="Times New Roman"/>
                <a:cs typeface="Times New Roman"/>
              </a:rPr>
              <a:t>каждые</a:t>
            </a:r>
            <a:r>
              <a:rPr sz="2800" spc="125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24</a:t>
            </a:r>
            <a:endParaRPr sz="2800" dirty="0">
              <a:latin typeface="Times New Roman"/>
              <a:cs typeface="Times New Roman"/>
            </a:endParaRPr>
          </a:p>
          <a:p>
            <a:pPr marL="268605">
              <a:lnSpc>
                <a:spcPts val="2650"/>
              </a:lnSpc>
            </a:pPr>
            <a:r>
              <a:rPr sz="2800" spc="-10" dirty="0">
                <a:latin typeface="Times New Roman"/>
                <a:cs typeface="Times New Roman"/>
              </a:rPr>
              <a:t>недели</a:t>
            </a:r>
            <a:endParaRPr sz="2800" dirty="0">
              <a:latin typeface="Times New Roman"/>
              <a:cs typeface="Times New Roman"/>
            </a:endParaRPr>
          </a:p>
          <a:p>
            <a:pPr marL="12700">
              <a:lnSpc>
                <a:spcPts val="3025"/>
              </a:lnSpc>
              <a:spcBef>
                <a:spcPts val="2620"/>
              </a:spcBef>
            </a:pPr>
            <a:r>
              <a:rPr sz="2800" spc="-15" dirty="0">
                <a:latin typeface="Times New Roman"/>
                <a:cs typeface="Times New Roman"/>
              </a:rPr>
              <a:t>УЗИ </a:t>
            </a:r>
            <a:r>
              <a:rPr sz="2800" spc="-5" dirty="0">
                <a:latin typeface="Times New Roman"/>
                <a:cs typeface="Times New Roman"/>
              </a:rPr>
              <a:t>органов брюшной </a:t>
            </a:r>
            <a:r>
              <a:rPr sz="2800" dirty="0">
                <a:latin typeface="Times New Roman"/>
                <a:cs typeface="Times New Roman"/>
              </a:rPr>
              <a:t>полости </a:t>
            </a:r>
            <a:r>
              <a:rPr sz="2800" spc="-5" dirty="0">
                <a:latin typeface="Times New Roman"/>
                <a:cs typeface="Times New Roman"/>
              </a:rPr>
              <a:t>и </a:t>
            </a:r>
            <a:r>
              <a:rPr sz="2800" spc="-20" dirty="0">
                <a:latin typeface="Times New Roman"/>
                <a:cs typeface="Times New Roman"/>
              </a:rPr>
              <a:t>малого </a:t>
            </a:r>
            <a:r>
              <a:rPr sz="2800" dirty="0">
                <a:latin typeface="Times New Roman"/>
                <a:cs typeface="Times New Roman"/>
              </a:rPr>
              <a:t>таза,</a:t>
            </a:r>
            <a:r>
              <a:rPr sz="2800" spc="55" dirty="0">
                <a:latin typeface="Times New Roman"/>
                <a:cs typeface="Times New Roman"/>
              </a:rPr>
              <a:t> </a:t>
            </a:r>
            <a:r>
              <a:rPr sz="2800" spc="-10" dirty="0">
                <a:latin typeface="Times New Roman"/>
                <a:cs typeface="Times New Roman"/>
              </a:rPr>
              <a:t>ЭКГ</a:t>
            </a:r>
            <a:endParaRPr sz="2800" dirty="0">
              <a:latin typeface="Times New Roman"/>
              <a:cs typeface="Times New Roman"/>
            </a:endParaRPr>
          </a:p>
          <a:p>
            <a:pPr marL="268605">
              <a:lnSpc>
                <a:spcPts val="3025"/>
              </a:lnSpc>
            </a:pPr>
            <a:r>
              <a:rPr sz="2800" spc="-5" dirty="0">
                <a:latin typeface="Times New Roman"/>
                <a:cs typeface="Times New Roman"/>
              </a:rPr>
              <a:t>– </a:t>
            </a:r>
            <a:r>
              <a:rPr sz="2800" spc="-15" dirty="0">
                <a:latin typeface="Times New Roman"/>
                <a:cs typeface="Times New Roman"/>
              </a:rPr>
              <a:t>каждые </a:t>
            </a:r>
            <a:r>
              <a:rPr sz="2800" spc="-5" dirty="0">
                <a:latin typeface="Times New Roman"/>
                <a:cs typeface="Times New Roman"/>
              </a:rPr>
              <a:t>48</a:t>
            </a:r>
            <a:r>
              <a:rPr sz="2800" spc="25" dirty="0">
                <a:latin typeface="Times New Roman"/>
                <a:cs typeface="Times New Roman"/>
              </a:rPr>
              <a:t> </a:t>
            </a:r>
            <a:r>
              <a:rPr sz="2800" spc="-10" dirty="0">
                <a:latin typeface="Times New Roman"/>
                <a:cs typeface="Times New Roman"/>
              </a:rPr>
              <a:t>недель</a:t>
            </a:r>
            <a:endParaRPr sz="2800" dirty="0">
              <a:latin typeface="Times New Roman"/>
              <a:cs typeface="Times New Roman"/>
            </a:endParaRPr>
          </a:p>
          <a:p>
            <a:pPr>
              <a:spcBef>
                <a:spcPts val="45"/>
              </a:spcBef>
            </a:pPr>
            <a:endParaRPr sz="2800" dirty="0">
              <a:latin typeface="Times New Roman"/>
              <a:cs typeface="Times New Roman"/>
            </a:endParaRPr>
          </a:p>
          <a:p>
            <a:pPr marL="268605" marR="5080" indent="-256540">
              <a:lnSpc>
                <a:spcPts val="2690"/>
              </a:lnSpc>
            </a:pPr>
            <a:r>
              <a:rPr sz="2800" spc="-10" dirty="0">
                <a:latin typeface="Times New Roman"/>
                <a:cs typeface="Times New Roman"/>
              </a:rPr>
              <a:t>Рентгенография </a:t>
            </a:r>
            <a:r>
              <a:rPr sz="2800" spc="-5" dirty="0">
                <a:latin typeface="Times New Roman"/>
                <a:cs typeface="Times New Roman"/>
              </a:rPr>
              <a:t>органов </a:t>
            </a:r>
            <a:r>
              <a:rPr sz="2800" spc="-35" dirty="0">
                <a:latin typeface="Times New Roman"/>
                <a:cs typeface="Times New Roman"/>
              </a:rPr>
              <a:t>грудной </a:t>
            </a:r>
            <a:r>
              <a:rPr sz="2800" spc="-10" dirty="0">
                <a:latin typeface="Times New Roman"/>
                <a:cs typeface="Times New Roman"/>
              </a:rPr>
              <a:t>клетки: </a:t>
            </a:r>
            <a:r>
              <a:rPr sz="2800" spc="-55" dirty="0">
                <a:latin typeface="Times New Roman"/>
                <a:cs typeface="Times New Roman"/>
              </a:rPr>
              <a:t>СД4 </a:t>
            </a:r>
            <a:r>
              <a:rPr sz="2800" spc="-10" dirty="0">
                <a:latin typeface="Times New Roman"/>
                <a:cs typeface="Times New Roman"/>
              </a:rPr>
              <a:t>менее  </a:t>
            </a:r>
            <a:r>
              <a:rPr sz="2800" spc="-5" dirty="0">
                <a:latin typeface="Times New Roman"/>
                <a:cs typeface="Times New Roman"/>
              </a:rPr>
              <a:t>500, </a:t>
            </a:r>
            <a:r>
              <a:rPr sz="2800" dirty="0">
                <a:latin typeface="Times New Roman"/>
                <a:cs typeface="Times New Roman"/>
              </a:rPr>
              <a:t>стадии </a:t>
            </a:r>
            <a:r>
              <a:rPr sz="2800" spc="-5" dirty="0">
                <a:latin typeface="Times New Roman"/>
                <a:cs typeface="Times New Roman"/>
              </a:rPr>
              <a:t>4,5 – </a:t>
            </a:r>
            <a:r>
              <a:rPr sz="2800" spc="-15" dirty="0">
                <a:latin typeface="Times New Roman"/>
                <a:cs typeface="Times New Roman"/>
              </a:rPr>
              <a:t>каждые </a:t>
            </a:r>
            <a:r>
              <a:rPr sz="2800" spc="-5" dirty="0">
                <a:latin typeface="Times New Roman"/>
                <a:cs typeface="Times New Roman"/>
              </a:rPr>
              <a:t>24</a:t>
            </a:r>
            <a:r>
              <a:rPr sz="2800" spc="30" dirty="0">
                <a:latin typeface="Times New Roman"/>
                <a:cs typeface="Times New Roman"/>
              </a:rPr>
              <a:t> </a:t>
            </a:r>
            <a:r>
              <a:rPr sz="2800" spc="-10" dirty="0">
                <a:latin typeface="Times New Roman"/>
                <a:cs typeface="Times New Roman"/>
              </a:rPr>
              <a:t>недели</a:t>
            </a:r>
            <a:endParaRPr sz="2800" dirty="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828801" y="533464"/>
            <a:ext cx="1520825" cy="116363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4160" y="6067751"/>
            <a:ext cx="11927840" cy="610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0350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2646405" y="194016"/>
            <a:ext cx="7772400" cy="646331"/>
          </a:xfrm>
        </p:spPr>
        <p:txBody>
          <a:bodyPr>
            <a:spAutoFit/>
          </a:bodyPr>
          <a:lstStyle/>
          <a:p>
            <a:pPr lvl="0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 3.1.5.2826-10</a:t>
            </a:r>
            <a:r>
              <a:rPr lang="ru-RU" dirty="0"/>
              <a:t>    </a:t>
            </a:r>
          </a:p>
        </p:txBody>
      </p:sp>
      <p:sp>
        <p:nvSpPr>
          <p:cNvPr id="3" name="Текст 2"/>
          <p:cNvSpPr txBox="1">
            <a:spLocks noGrp="1"/>
          </p:cNvSpPr>
          <p:nvPr>
            <p:ph type="body" idx="4294967295"/>
          </p:nvPr>
        </p:nvSpPr>
        <p:spPr>
          <a:xfrm>
            <a:off x="609600" y="1052283"/>
            <a:ext cx="9193427" cy="4228850"/>
          </a:xfrm>
        </p:spPr>
        <p:txBody>
          <a:bodyPr wrap="square">
            <a:spAutoFit/>
          </a:bodyPr>
          <a:lstStyle/>
          <a:p>
            <a:pPr marL="342717" indent="-342717" algn="just">
              <a:lnSpc>
                <a:spcPct val="80000"/>
              </a:lnSpc>
              <a:spcBef>
                <a:spcPts val="695"/>
              </a:spcBef>
              <a:tabLst>
                <a:tab pos="914034" algn="l"/>
                <a:tab pos="1828434" algn="l"/>
                <a:tab pos="2742834" algn="l"/>
                <a:tab pos="3657234" algn="l"/>
                <a:tab pos="4571634" algn="l"/>
                <a:tab pos="5486034" algn="l"/>
                <a:tab pos="6400434" algn="l"/>
                <a:tab pos="7314834" algn="l"/>
                <a:tab pos="8229234" algn="l"/>
                <a:tab pos="9143634" algn="l"/>
                <a:tab pos="10058034" algn="l"/>
              </a:tabLst>
            </a:pPr>
            <a:r>
              <a:rPr lang="ru-RU" sz="2800" dirty="0"/>
              <a:t>  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6.8. При диспансерном наблюдении проводят консультирование, плановые обследования до назначения антиретровирусной терапии, и при проведении антиретровирусной терапии, согласно существующим стандартам, рекомендациям и протоколам. </a:t>
            </a:r>
            <a:r>
              <a:rPr lang="ru-RU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Необходимо обеспечить регулярное обследование инфицированных ВИЧ на туберкулез (не реже 1 раза в 6 месяцев) и оппортунистические инфекции, а также проведение профилактики туберкулеза и </a:t>
            </a:r>
            <a:r>
              <a:rPr lang="ru-RU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пневмоцистной</a:t>
            </a:r>
            <a:r>
              <a:rPr lang="ru-RU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пневмонии всем нуждающимся в соответствии с требованиями нормативных документов.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4160" y="6067751"/>
            <a:ext cx="11927840" cy="610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918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2646405" y="194016"/>
            <a:ext cx="7772400" cy="646331"/>
          </a:xfrm>
        </p:spPr>
        <p:txBody>
          <a:bodyPr>
            <a:spAutoFit/>
          </a:bodyPr>
          <a:lstStyle/>
          <a:p>
            <a:pPr lvl="0"/>
            <a:r>
              <a:rPr lang="ru-RU" dirty="0"/>
              <a:t> 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Командная работа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3" name="Текст 2"/>
          <p:cNvSpPr txBox="1">
            <a:spLocks noGrp="1"/>
          </p:cNvSpPr>
          <p:nvPr>
            <p:ph type="body" idx="4294967295"/>
          </p:nvPr>
        </p:nvSpPr>
        <p:spPr>
          <a:xfrm>
            <a:off x="261257" y="798286"/>
            <a:ext cx="10653486" cy="8388963"/>
          </a:xfrm>
        </p:spPr>
        <p:txBody>
          <a:bodyPr wrap="square">
            <a:spAutoFit/>
          </a:bodyPr>
          <a:lstStyle/>
          <a:p>
            <a:pPr marL="0" indent="0" algn="just">
              <a:lnSpc>
                <a:spcPct val="80000"/>
              </a:lnSpc>
              <a:spcBef>
                <a:spcPts val="695"/>
              </a:spcBef>
              <a:buNone/>
              <a:tabLst>
                <a:tab pos="914034" algn="l"/>
                <a:tab pos="1828434" algn="l"/>
                <a:tab pos="2742834" algn="l"/>
                <a:tab pos="3657234" algn="l"/>
                <a:tab pos="4571634" algn="l"/>
                <a:tab pos="5486034" algn="l"/>
                <a:tab pos="6400434" algn="l"/>
                <a:tab pos="7314834" algn="l"/>
                <a:tab pos="8229234" algn="l"/>
                <a:tab pos="9143634" algn="l"/>
                <a:tab pos="10058034" algn="l"/>
              </a:tabLst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Медицинские сестры на приеме с врачом – инфекционистом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Обязанности между медсёстрами условно распределены, но они взаимозаменяемы:</a:t>
            </a:r>
          </a:p>
          <a:p>
            <a:pPr lvl="0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регулируют электронную очередь</a:t>
            </a:r>
          </a:p>
          <a:p>
            <a:pPr lvl="0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направляет на лабораторные обследования</a:t>
            </a:r>
          </a:p>
          <a:p>
            <a:pPr lvl="0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направляет на клинические обследования</a:t>
            </a:r>
          </a:p>
          <a:p>
            <a:pPr lvl="0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направления к узким специалистам</a:t>
            </a:r>
          </a:p>
          <a:p>
            <a:pPr lvl="0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оформление амбулаторных карт пациента и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стат-талонов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выписка льготных рецептов, в системе ДЛО</a:t>
            </a:r>
          </a:p>
          <a:p>
            <a:pPr lvl="0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измерение АД, веса, роста</a:t>
            </a:r>
          </a:p>
          <a:p>
            <a:pPr lvl="0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ведение диспансерных форм 30</a:t>
            </a:r>
          </a:p>
          <a:p>
            <a:pPr lvl="0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вызов пациентов на плановый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Д-осмотр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lnSpc>
                <a:spcPct val="80000"/>
              </a:lnSpc>
              <a:spcBef>
                <a:spcPts val="695"/>
              </a:spcBef>
              <a:buNone/>
              <a:tabLst>
                <a:tab pos="914034" algn="l"/>
                <a:tab pos="1828434" algn="l"/>
                <a:tab pos="2742834" algn="l"/>
                <a:tab pos="3657234" algn="l"/>
                <a:tab pos="4571634" algn="l"/>
                <a:tab pos="5486034" algn="l"/>
                <a:tab pos="6400434" algn="l"/>
                <a:tab pos="7314834" algn="l"/>
                <a:tab pos="8229234" algn="l"/>
                <a:tab pos="9143634" algn="l"/>
                <a:tab pos="10058034" algn="l"/>
              </a:tabLst>
            </a:pP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80000"/>
              </a:lnSpc>
              <a:spcBef>
                <a:spcPts val="695"/>
              </a:spcBef>
              <a:buNone/>
              <a:tabLst>
                <a:tab pos="914034" algn="l"/>
                <a:tab pos="1828434" algn="l"/>
                <a:tab pos="2742834" algn="l"/>
                <a:tab pos="3657234" algn="l"/>
                <a:tab pos="4571634" algn="l"/>
                <a:tab pos="5486034" algn="l"/>
                <a:tab pos="6400434" algn="l"/>
                <a:tab pos="7314834" algn="l"/>
                <a:tab pos="8229234" algn="l"/>
                <a:tab pos="9143634" algn="l"/>
                <a:tab pos="10058034" algn="l"/>
              </a:tabLst>
            </a:pP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80000"/>
              </a:lnSpc>
              <a:spcBef>
                <a:spcPts val="695"/>
              </a:spcBef>
              <a:buNone/>
              <a:tabLst>
                <a:tab pos="914034" algn="l"/>
                <a:tab pos="1828434" algn="l"/>
                <a:tab pos="2742834" algn="l"/>
                <a:tab pos="3657234" algn="l"/>
                <a:tab pos="4571634" algn="l"/>
                <a:tab pos="5486034" algn="l"/>
                <a:tab pos="6400434" algn="l"/>
                <a:tab pos="7314834" algn="l"/>
                <a:tab pos="8229234" algn="l"/>
                <a:tab pos="9143634" algn="l"/>
                <a:tab pos="10058034" algn="l"/>
              </a:tabLst>
            </a:pP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80000"/>
              </a:lnSpc>
              <a:spcBef>
                <a:spcPts val="695"/>
              </a:spcBef>
              <a:buNone/>
              <a:tabLst>
                <a:tab pos="914034" algn="l"/>
                <a:tab pos="1828434" algn="l"/>
                <a:tab pos="2742834" algn="l"/>
                <a:tab pos="3657234" algn="l"/>
                <a:tab pos="4571634" algn="l"/>
                <a:tab pos="5486034" algn="l"/>
                <a:tab pos="6400434" algn="l"/>
                <a:tab pos="7314834" algn="l"/>
                <a:tab pos="8229234" algn="l"/>
                <a:tab pos="9143634" algn="l"/>
                <a:tab pos="10058034" algn="l"/>
              </a:tabLst>
            </a:pP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80000"/>
              </a:lnSpc>
              <a:spcBef>
                <a:spcPts val="695"/>
              </a:spcBef>
              <a:buNone/>
              <a:tabLst>
                <a:tab pos="914034" algn="l"/>
                <a:tab pos="1828434" algn="l"/>
                <a:tab pos="2742834" algn="l"/>
                <a:tab pos="3657234" algn="l"/>
                <a:tab pos="4571634" algn="l"/>
                <a:tab pos="5486034" algn="l"/>
                <a:tab pos="6400434" algn="l"/>
                <a:tab pos="7314834" algn="l"/>
                <a:tab pos="8229234" algn="l"/>
                <a:tab pos="9143634" algn="l"/>
                <a:tab pos="10058034" algn="l"/>
              </a:tabLst>
            </a:pP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80000"/>
              </a:lnSpc>
              <a:spcBef>
                <a:spcPts val="695"/>
              </a:spcBef>
              <a:buNone/>
              <a:tabLst>
                <a:tab pos="914034" algn="l"/>
                <a:tab pos="1828434" algn="l"/>
                <a:tab pos="2742834" algn="l"/>
                <a:tab pos="3657234" algn="l"/>
                <a:tab pos="4571634" algn="l"/>
                <a:tab pos="5486034" algn="l"/>
                <a:tab pos="6400434" algn="l"/>
                <a:tab pos="7314834" algn="l"/>
                <a:tab pos="8229234" algn="l"/>
                <a:tab pos="9143634" algn="l"/>
                <a:tab pos="10058034" algn="l"/>
              </a:tabLst>
            </a:pP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4160" y="6052457"/>
            <a:ext cx="12226498" cy="62610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3168" y="2431219"/>
            <a:ext cx="3578832" cy="2670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131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2737021" y="128113"/>
            <a:ext cx="7772400" cy="646331"/>
          </a:xfrm>
        </p:spPr>
        <p:txBody>
          <a:bodyPr>
            <a:spAutoFit/>
          </a:bodyPr>
          <a:lstStyle/>
          <a:p>
            <a:pPr lvl="0"/>
            <a:r>
              <a:rPr lang="ru-RU" dirty="0"/>
              <a:t>    </a:t>
            </a:r>
          </a:p>
        </p:txBody>
      </p:sp>
      <p:sp>
        <p:nvSpPr>
          <p:cNvPr id="3" name="Текст 2"/>
          <p:cNvSpPr txBox="1">
            <a:spLocks noGrp="1"/>
          </p:cNvSpPr>
          <p:nvPr>
            <p:ph type="body" idx="4294967295"/>
          </p:nvPr>
        </p:nvSpPr>
        <p:spPr>
          <a:xfrm>
            <a:off x="57665" y="212023"/>
            <a:ext cx="8737991" cy="7198894"/>
          </a:xfrm>
        </p:spPr>
        <p:txBody>
          <a:bodyPr wrap="square">
            <a:spAutoFit/>
          </a:bodyPr>
          <a:lstStyle/>
          <a:p>
            <a:pPr marL="0" indent="0" algn="just">
              <a:lnSpc>
                <a:spcPct val="80000"/>
              </a:lnSpc>
              <a:spcBef>
                <a:spcPts val="695"/>
              </a:spcBef>
              <a:buNone/>
              <a:tabLst>
                <a:tab pos="914034" algn="l"/>
                <a:tab pos="1828434" algn="l"/>
                <a:tab pos="2742834" algn="l"/>
                <a:tab pos="3657234" algn="l"/>
                <a:tab pos="4571634" algn="l"/>
                <a:tab pos="5486034" algn="l"/>
                <a:tab pos="6400434" algn="l"/>
                <a:tab pos="7314834" algn="l"/>
                <a:tab pos="8229234" algn="l"/>
                <a:tab pos="9143634" algn="l"/>
                <a:tab pos="10058034" algn="l"/>
              </a:tabLst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Медицинская сестра, ведущая</a:t>
            </a:r>
          </a:p>
          <a:p>
            <a:pPr marL="0" indent="0" algn="just">
              <a:lnSpc>
                <a:spcPct val="80000"/>
              </a:lnSpc>
              <a:spcBef>
                <a:spcPts val="695"/>
              </a:spcBef>
              <a:buNone/>
              <a:tabLst>
                <a:tab pos="914034" algn="l"/>
                <a:tab pos="1828434" algn="l"/>
                <a:tab pos="2742834" algn="l"/>
                <a:tab pos="3657234" algn="l"/>
                <a:tab pos="4571634" algn="l"/>
                <a:tab pos="5486034" algn="l"/>
                <a:tab pos="6400434" algn="l"/>
                <a:tab pos="7314834" algn="l"/>
                <a:tab pos="8229234" algn="l"/>
                <a:tab pos="9143634" algn="l"/>
                <a:tab pos="10058034" algn="l"/>
              </a:tabLst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самостоятельный прием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Кабинет организован в поликлиническом отделении и осуществляет работу в тесном контакте с регистратурой, для регулирования потока пациентов центра и выполнения функций не требующих врачебной компетенции.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Основными задачами кабинета являются:</a:t>
            </a:r>
          </a:p>
          <a:p>
            <a:pPr lvl="0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приём пациентов, длительно не посетивших центр СПИД, для решения вопроса о срочности направления к врачу</a:t>
            </a:r>
          </a:p>
          <a:p>
            <a:pPr lvl="0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направление на лабораторные и другие исследования пациентов, которые в день обращения не нуждаются во врачебном приёме (ККФ, ЭКГ,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фиброскан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lvl="0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направление на консультацию к узким специалистам в рамках диспансерного осмотра и по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мед.показаниям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lnSpc>
                <a:spcPct val="80000"/>
              </a:lnSpc>
              <a:spcBef>
                <a:spcPts val="695"/>
              </a:spcBef>
              <a:buNone/>
              <a:tabLst>
                <a:tab pos="914034" algn="l"/>
                <a:tab pos="1828434" algn="l"/>
                <a:tab pos="2742834" algn="l"/>
                <a:tab pos="3657234" algn="l"/>
                <a:tab pos="4571634" algn="l"/>
                <a:tab pos="5486034" algn="l"/>
                <a:tab pos="6400434" algn="l"/>
                <a:tab pos="7314834" algn="l"/>
                <a:tab pos="8229234" algn="l"/>
                <a:tab pos="9143634" algn="l"/>
                <a:tab pos="10058034" algn="l"/>
              </a:tabLst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lnSpc>
                <a:spcPct val="80000"/>
              </a:lnSpc>
              <a:spcBef>
                <a:spcPts val="695"/>
              </a:spcBef>
              <a:buNone/>
              <a:tabLst>
                <a:tab pos="914034" algn="l"/>
                <a:tab pos="1828434" algn="l"/>
                <a:tab pos="2742834" algn="l"/>
                <a:tab pos="3657234" algn="l"/>
                <a:tab pos="4571634" algn="l"/>
                <a:tab pos="5486034" algn="l"/>
                <a:tab pos="6400434" algn="l"/>
                <a:tab pos="7314834" algn="l"/>
                <a:tab pos="8229234" algn="l"/>
                <a:tab pos="9143634" algn="l"/>
                <a:tab pos="10058034" algn="l"/>
              </a:tabLst>
            </a:pP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80000"/>
              </a:lnSpc>
              <a:spcBef>
                <a:spcPts val="695"/>
              </a:spcBef>
              <a:buNone/>
              <a:tabLst>
                <a:tab pos="914034" algn="l"/>
                <a:tab pos="1828434" algn="l"/>
                <a:tab pos="2742834" algn="l"/>
                <a:tab pos="3657234" algn="l"/>
                <a:tab pos="4571634" algn="l"/>
                <a:tab pos="5486034" algn="l"/>
                <a:tab pos="6400434" algn="l"/>
                <a:tab pos="7314834" algn="l"/>
                <a:tab pos="8229234" algn="l"/>
                <a:tab pos="9143634" algn="l"/>
                <a:tab pos="10058034" algn="l"/>
              </a:tabLst>
            </a:pP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4160" y="6067751"/>
            <a:ext cx="11927840" cy="61081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81904" y="3392709"/>
            <a:ext cx="2907805" cy="287746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38070" y="0"/>
            <a:ext cx="3005588" cy="3316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603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2646405" y="194016"/>
            <a:ext cx="7772400" cy="646331"/>
          </a:xfrm>
        </p:spPr>
        <p:txBody>
          <a:bodyPr>
            <a:spAutoFit/>
          </a:bodyPr>
          <a:lstStyle/>
          <a:p>
            <a:pPr lvl="0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</a:t>
            </a:r>
            <a:endParaRPr lang="ru-RU" dirty="0"/>
          </a:p>
        </p:txBody>
      </p:sp>
      <p:sp>
        <p:nvSpPr>
          <p:cNvPr id="3" name="Текст 2"/>
          <p:cNvSpPr txBox="1">
            <a:spLocks noGrp="1"/>
          </p:cNvSpPr>
          <p:nvPr>
            <p:ph type="body" idx="4294967295"/>
          </p:nvPr>
        </p:nvSpPr>
        <p:spPr>
          <a:xfrm>
            <a:off x="275771" y="1045029"/>
            <a:ext cx="7794172" cy="3667671"/>
          </a:xfrm>
        </p:spPr>
        <p:txBody>
          <a:bodyPr wrap="square">
            <a:sp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Во-первых, это повысило уровень оказываемой медицинской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помощи.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Во-вторых, помогло устранить неудобства, связанные с затратой времени на направления лабораторные исследования и к узким специалистам, а также разгрузило врачей, у которых остаётся больше времени на общение с пациентом.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4160" y="6067751"/>
            <a:ext cx="11927840" cy="61081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3380" y="215785"/>
            <a:ext cx="3828620" cy="2938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815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5" name="Rectangle 1"/>
          <p:cNvSpPr>
            <a:spLocks noChangeArrowheads="1"/>
          </p:cNvSpPr>
          <p:nvPr/>
        </p:nvSpPr>
        <p:spPr bwMode="auto">
          <a:xfrm>
            <a:off x="725534" y="882758"/>
            <a:ext cx="5045868" cy="710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Пораженность </a:t>
            </a:r>
            <a:r>
              <a:rPr lang="ru-RU" alt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ВИЧ-инфекцией </a:t>
            </a:r>
            <a:endParaRPr lang="ru-RU" alt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(на 100 000 населения</a:t>
            </a:r>
            <a:r>
              <a:rPr lang="ru-RU" altLang="ru-RU" sz="2000" b="1" dirty="0" smtClean="0">
                <a:solidFill>
                  <a:srgbClr val="FF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)</a:t>
            </a:r>
            <a:endParaRPr lang="ru-RU" altLang="ru-RU" sz="2000" b="1" dirty="0">
              <a:solidFill>
                <a:srgbClr val="FF0000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0356" name="Rectangle 2"/>
          <p:cNvSpPr>
            <a:spLocks noChangeArrowheads="1"/>
          </p:cNvSpPr>
          <p:nvPr/>
        </p:nvSpPr>
        <p:spPr bwMode="auto">
          <a:xfrm>
            <a:off x="7314571" y="295474"/>
            <a:ext cx="3786188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Диспансерное наблюдение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ВИЧ-инфицированных</a:t>
            </a:r>
          </a:p>
        </p:txBody>
      </p:sp>
      <p:sp>
        <p:nvSpPr>
          <p:cNvPr id="100357" name="Text Box 3"/>
          <p:cNvSpPr txBox="1">
            <a:spLocks noChangeArrowheads="1"/>
          </p:cNvSpPr>
          <p:nvPr/>
        </p:nvSpPr>
        <p:spPr bwMode="auto">
          <a:xfrm>
            <a:off x="5705324" y="4091917"/>
            <a:ext cx="6050510" cy="64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ts val="1250"/>
              </a:spcBef>
              <a:buNone/>
            </a:pPr>
            <a:r>
              <a:rPr lang="ru-RU" altLang="ru-RU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Всего</a:t>
            </a:r>
            <a:r>
              <a:rPr lang="ru-RU" altLang="ru-RU" sz="1800" b="1" dirty="0">
                <a:solidFill>
                  <a:srgbClr val="FF0000"/>
                </a:solidFill>
                <a:latin typeface="Cambria" panose="02040503050406030204" pitchFamily="18" charset="0"/>
              </a:rPr>
              <a:t> на диспансерном наблюдении на </a:t>
            </a:r>
            <a:r>
              <a:rPr lang="ru-RU" altLang="ru-RU" sz="1800" b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01.10.2017 </a:t>
            </a:r>
            <a:r>
              <a:rPr lang="ru-RU" altLang="ru-RU" sz="1800" b="1" dirty="0">
                <a:solidFill>
                  <a:srgbClr val="FF0000"/>
                </a:solidFill>
                <a:latin typeface="Cambria" panose="02040503050406030204" pitchFamily="18" charset="0"/>
              </a:rPr>
              <a:t>находятся </a:t>
            </a:r>
            <a:r>
              <a:rPr lang="ru-RU" altLang="ru-RU" sz="1800" b="1" dirty="0" smtClean="0">
                <a:latin typeface="Cambria" panose="02040503050406030204" pitchFamily="18" charset="0"/>
              </a:rPr>
              <a:t>31 333 человек</a:t>
            </a:r>
            <a:endParaRPr lang="ru-RU" altLang="ru-RU" sz="1800" b="1" dirty="0">
              <a:latin typeface="Cambria" panose="02040503050406030204" pitchFamily="18" charset="0"/>
            </a:endParaRPr>
          </a:p>
        </p:txBody>
      </p:sp>
      <p:graphicFrame>
        <p:nvGraphicFramePr>
          <p:cNvPr id="4" name="Object 4"/>
          <p:cNvGraphicFramePr>
            <a:graphicFrameLocks noChangeAspect="1"/>
          </p:cNvGraphicFramePr>
          <p:nvPr>
            <p:extLst/>
          </p:nvPr>
        </p:nvGraphicFramePr>
        <p:xfrm>
          <a:off x="7295365" y="958695"/>
          <a:ext cx="4032250" cy="25638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0359" name="Text Box 5"/>
          <p:cNvSpPr txBox="1">
            <a:spLocks noChangeArrowheads="1"/>
          </p:cNvSpPr>
          <p:nvPr/>
        </p:nvSpPr>
        <p:spPr bwMode="auto">
          <a:xfrm>
            <a:off x="1143039" y="56267"/>
            <a:ext cx="3922712" cy="902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5000"/>
              </a:lnSpc>
              <a:spcBef>
                <a:spcPct val="0"/>
              </a:spcBef>
              <a:spcAft>
                <a:spcPts val="3400"/>
              </a:spcAft>
              <a:buNone/>
            </a:pPr>
            <a:r>
              <a:rPr lang="ru-RU" alt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Самарская область</a:t>
            </a:r>
            <a:br>
              <a:rPr lang="ru-RU" alt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(3,2 млн. чел.)</a:t>
            </a:r>
          </a:p>
        </p:txBody>
      </p:sp>
      <p:graphicFrame>
        <p:nvGraphicFramePr>
          <p:cNvPr id="2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70334246"/>
              </p:ext>
            </p:extLst>
          </p:nvPr>
        </p:nvGraphicFramePr>
        <p:xfrm>
          <a:off x="361078" y="1671033"/>
          <a:ext cx="5486633" cy="37612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0361" name="Text Box 9"/>
          <p:cNvSpPr txBox="1">
            <a:spLocks noChangeArrowheads="1"/>
          </p:cNvSpPr>
          <p:nvPr/>
        </p:nvSpPr>
        <p:spPr bwMode="auto">
          <a:xfrm>
            <a:off x="650789" y="5432276"/>
            <a:ext cx="5120613" cy="525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ts val="1250"/>
              </a:spcBef>
              <a:buNone/>
            </a:pPr>
            <a:r>
              <a:rPr lang="ru-RU" altLang="ru-RU" sz="2800" b="1" dirty="0">
                <a:solidFill>
                  <a:srgbClr val="FF0000"/>
                </a:solidFill>
                <a:latin typeface="Cambria" panose="02040503050406030204" pitchFamily="18" charset="0"/>
              </a:rPr>
              <a:t>1,1% населения региона</a:t>
            </a:r>
          </a:p>
        </p:txBody>
      </p:sp>
      <p:sp>
        <p:nvSpPr>
          <p:cNvPr id="14" name="TextBox 10"/>
          <p:cNvSpPr txBox="1">
            <a:spLocks noChangeArrowheads="1"/>
          </p:cNvSpPr>
          <p:nvPr/>
        </p:nvSpPr>
        <p:spPr bwMode="auto">
          <a:xfrm>
            <a:off x="7073984" y="5079006"/>
            <a:ext cx="40267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ЛЖВ</a:t>
            </a:r>
            <a:r>
              <a:rPr lang="ru-RU" altLang="ru-RU" sz="2400" b="1" dirty="0">
                <a:latin typeface="Cambria" panose="02040503050406030204" pitchFamily="18" charset="0"/>
              </a:rPr>
              <a:t> – </a:t>
            </a:r>
            <a:r>
              <a:rPr lang="ru-RU" altLang="ru-RU" sz="2400" b="1" dirty="0" smtClean="0">
                <a:latin typeface="Cambria" panose="02040503050406030204" pitchFamily="18" charset="0"/>
              </a:rPr>
              <a:t>35 339 человек</a:t>
            </a:r>
            <a:endParaRPr lang="ru-RU" altLang="ru-RU" sz="2400" b="1" dirty="0">
              <a:latin typeface="Cambria" panose="020405030504060302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98709" y="6124123"/>
            <a:ext cx="1001783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2000" b="1" dirty="0" err="1" smtClean="0">
                <a:solidFill>
                  <a:srgbClr val="FF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Эпидситуация</a:t>
            </a:r>
            <a:r>
              <a:rPr lang="ru-RU" altLang="ru-RU" sz="2000" b="1" dirty="0" smtClean="0">
                <a:solidFill>
                  <a:srgbClr val="FF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по ВИЧ-инфекции в Самарской области остается напряженной !</a:t>
            </a:r>
            <a:endParaRPr lang="ru-RU" altLang="ru-RU" sz="2000" b="1" dirty="0">
              <a:solidFill>
                <a:srgbClr val="FF0000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262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1892" y="0"/>
            <a:ext cx="3916406" cy="295532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105" y="2955324"/>
            <a:ext cx="6754464" cy="380176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58" y="0"/>
            <a:ext cx="3789404" cy="307065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58" y="2955324"/>
            <a:ext cx="5272216" cy="395416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8094" y="129231"/>
            <a:ext cx="3689865" cy="2696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025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501500" y="1746422"/>
            <a:ext cx="6372446" cy="1974950"/>
          </a:xfrm>
          <a:prstGeom prst="rect">
            <a:avLst/>
          </a:prstGeom>
        </p:spPr>
        <p:txBody>
          <a:bodyPr vert="horz" wrap="square" lIns="0" tIns="492810" rIns="0" bIns="0" rtlCol="0">
            <a:spAutoFit/>
          </a:bodyPr>
          <a:lstStyle/>
          <a:p>
            <a:pPr marL="854075">
              <a:lnSpc>
                <a:spcPct val="100000"/>
              </a:lnSpc>
            </a:pPr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БЛАГОДАРЮ ЗА ВНИМАНИЕ</a:t>
            </a:r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8739" y="2489453"/>
            <a:ext cx="12058650" cy="5822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50" spc="20" dirty="0">
                <a:solidFill>
                  <a:srgbClr val="FFFFFF"/>
                </a:solidFill>
                <a:latin typeface="Cambria"/>
                <a:cs typeface="Cambria"/>
              </a:rPr>
              <a:t>4.</a:t>
            </a:r>
            <a:endParaRPr sz="1850" dirty="0">
              <a:latin typeface="Cambria"/>
              <a:cs typeface="Cambria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622300" algn="l"/>
                <a:tab pos="1051560" algn="l"/>
                <a:tab pos="2157095" algn="l"/>
                <a:tab pos="3482340" algn="l"/>
                <a:tab pos="3806190" algn="l"/>
                <a:tab pos="4568825" algn="l"/>
                <a:tab pos="8515350" algn="l"/>
                <a:tab pos="10050145" algn="l"/>
                <a:tab pos="10431145" algn="l"/>
              </a:tabLst>
            </a:pPr>
            <a:r>
              <a:rPr sz="1850" spc="25" dirty="0">
                <a:solidFill>
                  <a:srgbClr val="FFFFFF"/>
                </a:solidFill>
                <a:latin typeface="Cambria"/>
                <a:cs typeface="Cambria"/>
              </a:rPr>
              <a:t>5</a:t>
            </a:r>
            <a:r>
              <a:rPr sz="1850" spc="5" dirty="0">
                <a:solidFill>
                  <a:srgbClr val="FFFFFF"/>
                </a:solidFill>
                <a:latin typeface="Cambria"/>
                <a:cs typeface="Cambria"/>
              </a:rPr>
              <a:t>.</a:t>
            </a:r>
            <a:r>
              <a:rPr sz="1850" dirty="0">
                <a:solidFill>
                  <a:srgbClr val="FFFFFF"/>
                </a:solidFill>
                <a:latin typeface="Cambria"/>
                <a:cs typeface="Cambria"/>
              </a:rPr>
              <a:t>	</a:t>
            </a:r>
            <a:endParaRPr sz="1850" dirty="0">
              <a:latin typeface="Cambria"/>
              <a:cs typeface="Cambri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8739" y="4154835"/>
            <a:ext cx="12056110" cy="1841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22935" marR="5080">
              <a:lnSpc>
                <a:spcPct val="60800"/>
              </a:lnSpc>
              <a:tabLst>
                <a:tab pos="1642110" algn="l"/>
                <a:tab pos="2929255" algn="l"/>
                <a:tab pos="4264025" algn="l"/>
                <a:tab pos="4806950" algn="l"/>
                <a:tab pos="6398895" algn="l"/>
                <a:tab pos="7933690" algn="l"/>
                <a:tab pos="8982710" algn="l"/>
                <a:tab pos="11050905" algn="l"/>
              </a:tabLst>
            </a:pPr>
            <a:r>
              <a:rPr sz="1850" spc="10" dirty="0">
                <a:solidFill>
                  <a:srgbClr val="C00000"/>
                </a:solidFill>
                <a:latin typeface="Cambria"/>
                <a:cs typeface="Cambria"/>
              </a:rPr>
              <a:t>	</a:t>
            </a:r>
            <a:endParaRPr sz="1850" dirty="0">
              <a:latin typeface="Cambria"/>
              <a:cs typeface="Cambria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4160" y="6067751"/>
            <a:ext cx="11927840" cy="61081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796" y="1013256"/>
            <a:ext cx="3624648" cy="3859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3952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Прямоугольник 3"/>
          <p:cNvSpPr>
            <a:spLocks noChangeArrowheads="1"/>
          </p:cNvSpPr>
          <p:nvPr/>
        </p:nvSpPr>
        <p:spPr bwMode="auto">
          <a:xfrm>
            <a:off x="815414" y="476672"/>
            <a:ext cx="10328837" cy="6457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Эпидемиологическая ситуация по ВИЧ – инфекции в Самарской области на </a:t>
            </a:r>
            <a:r>
              <a:rPr lang="ru-RU" alt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01.10.2017</a:t>
            </a:r>
            <a:endParaRPr lang="ru-RU" altLang="ru-RU" sz="24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2000" b="1" dirty="0">
              <a:solidFill>
                <a:schemeClr val="tx2"/>
              </a:solidFill>
              <a:latin typeface="Times New Roman" panose="02020603050405020304" pitchFamily="18" charset="0"/>
            </a:endParaRP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alt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1987 по </a:t>
            </a:r>
            <a:r>
              <a:rPr lang="ru-RU" alt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01.10.2017 </a:t>
            </a: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зарегистрировано </a:t>
            </a:r>
            <a:r>
              <a:rPr lang="ru-RU" altLang="ru-RU" sz="24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66290</a:t>
            </a:r>
            <a:r>
              <a:rPr lang="ru-RU" alt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случаев </a:t>
            </a: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ВИЧ-инфекции ( 5,9% от РФ)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Умерло </a:t>
            </a:r>
            <a:r>
              <a:rPr lang="ru-RU" alt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altLang="ru-RU" sz="24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22956</a:t>
            </a:r>
            <a:r>
              <a:rPr lang="ru-RU" alt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alt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34,6% </a:t>
            </a: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зарегистрированных) (8,9% от РФ</a:t>
            </a:r>
            <a:r>
              <a:rPr lang="ru-RU" alt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alt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Умерло </a:t>
            </a: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ВИЧ </a:t>
            </a:r>
            <a:r>
              <a:rPr lang="ru-RU" alt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инфекции </a:t>
            </a:r>
            <a:r>
              <a:rPr lang="ru-RU" alt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3934</a:t>
            </a:r>
            <a:r>
              <a:rPr lang="ru-RU" alt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(17,1% всех умерших)</a:t>
            </a:r>
            <a:endParaRPr lang="ru-RU" alt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altLang="ru-RU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Показатель </a:t>
            </a:r>
            <a:r>
              <a:rPr lang="ru-RU" alt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пораженности </a:t>
            </a:r>
            <a:r>
              <a:rPr lang="ru-RU" alt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ВИЧ-инфекцией – </a:t>
            </a: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(количество людей, живущих с ВИЧ/СПИД на 100 000 населения) – </a:t>
            </a:r>
            <a:r>
              <a:rPr lang="ru-RU" alt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1090,9</a:t>
            </a:r>
            <a:r>
              <a:rPr lang="ru-RU" alt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(в 2,0 раза выше РФ).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sz="2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ВСЕГО </a:t>
            </a:r>
            <a:r>
              <a:rPr lang="ru-RU" altLang="ru-RU" sz="2400" b="1" u="sng" dirty="0">
                <a:latin typeface="Times New Roman" panose="02020603050405020304" pitchFamily="18" charset="0"/>
              </a:rPr>
              <a:t>ЛЖВ доступных наблюдению </a:t>
            </a:r>
            <a:r>
              <a:rPr lang="ru-RU" altLang="ru-RU" sz="2400" b="1" u="sng" dirty="0" smtClean="0">
                <a:latin typeface="Times New Roman" panose="02020603050405020304" pitchFamily="18" charset="0"/>
              </a:rPr>
              <a:t>– </a:t>
            </a:r>
            <a:r>
              <a:rPr lang="ru-RU" sz="2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35339 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sz="2400" b="1" u="sng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заболеваемости </a:t>
            </a:r>
            <a:r>
              <a:rPr lang="ru-RU" sz="2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4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50,0</a:t>
            </a:r>
            <a:r>
              <a:rPr lang="ru-RU" sz="2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 100 000 населения    (</a:t>
            </a:r>
            <a:r>
              <a:rPr lang="ru-RU" sz="24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2355</a:t>
            </a:r>
            <a:r>
              <a:rPr lang="ru-RU" sz="2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новых случаев за 9 месяцев 2017 года)</a:t>
            </a:r>
            <a:endParaRPr lang="ru-RU" sz="24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ru-RU" alt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ru-RU" altLang="ru-RU" sz="2000" b="1" dirty="0">
              <a:latin typeface="Times New Roman" panose="02020603050405020304" pitchFamily="18" charset="0"/>
            </a:endParaRP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ru-RU" alt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4160" y="6067751"/>
            <a:ext cx="11927840" cy="610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8093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796560"/>
              </p:ext>
            </p:extLst>
          </p:nvPr>
        </p:nvGraphicFramePr>
        <p:xfrm>
          <a:off x="327459" y="1700684"/>
          <a:ext cx="11719761" cy="4208710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4020151"/>
                <a:gridCol w="914398"/>
                <a:gridCol w="933650"/>
                <a:gridCol w="991403"/>
                <a:gridCol w="962526"/>
                <a:gridCol w="952901"/>
                <a:gridCol w="914400"/>
                <a:gridCol w="981777"/>
                <a:gridCol w="1048555"/>
              </a:tblGrid>
              <a:tr h="490150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Показатель</a:t>
                      </a:r>
                      <a:endParaRPr lang="ru-RU" sz="2000" b="1" dirty="0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2013</a:t>
                      </a:r>
                      <a:endParaRPr lang="ru-RU" sz="2000" b="1" dirty="0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2014</a:t>
                      </a:r>
                      <a:endParaRPr lang="ru-RU" sz="2000" b="1" dirty="0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2015</a:t>
                      </a:r>
                      <a:endParaRPr lang="ru-RU" sz="2000" b="1" dirty="0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2016</a:t>
                      </a:r>
                      <a:endParaRPr lang="ru-RU" sz="2000" b="1" dirty="0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490150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Первичная заболеваемость</a:t>
                      </a:r>
                    </a:p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ru-RU" sz="2000" b="1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абс</a:t>
                      </a:r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/на 100 тыс.)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3708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112,8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3196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99,5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3351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104,3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3339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104,1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49015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Пораженность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(лица, живущие с ВИЧ)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ru-RU" sz="2000" b="1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абс</a:t>
                      </a:r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/на 100 тыс.)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38 433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1196,0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33 381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1039,5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34 459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1072,6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34 377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1071,2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490150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Состоят на диспансерном</a:t>
                      </a:r>
                      <a:r>
                        <a:rPr lang="ru-RU" sz="20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учете от общего числа лиц, живущих с ВИЧ </a:t>
                      </a:r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ru-RU" sz="2000" b="1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абс</a:t>
                      </a:r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/%)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23 682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61,6%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25 420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76,1%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26 791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77,7%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30 272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97,2%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490150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Получают АРВТ от числа состоящих на диспансерном учете (</a:t>
                      </a:r>
                      <a:r>
                        <a:rPr lang="ru-RU" sz="2000" b="1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абс</a:t>
                      </a:r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/%)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8806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37,2%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10 444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41,1%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12 630</a:t>
                      </a:r>
                    </a:p>
                    <a:p>
                      <a:pPr algn="ctr"/>
                      <a:endParaRPr lang="ru-RU" sz="2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47,1%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15 166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50,1%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187108" y="5909394"/>
            <a:ext cx="118601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FFFFFF"/>
              </a:buClr>
              <a:defRPr/>
            </a:pP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Стабильное увеличение доли лиц, живущих с ВИЧ, состоящих на диспансерном учете, и охват АРТ</a:t>
            </a:r>
          </a:p>
        </p:txBody>
      </p:sp>
      <p:sp>
        <p:nvSpPr>
          <p:cNvPr id="7" name="Стрелка вниз 6"/>
          <p:cNvSpPr/>
          <p:nvPr/>
        </p:nvSpPr>
        <p:spPr>
          <a:xfrm>
            <a:off x="11857599" y="2226314"/>
            <a:ext cx="178191" cy="5627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1383958" y="280256"/>
            <a:ext cx="1050324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эпидемического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процесса </a:t>
            </a:r>
            <a:b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Самарской области</a:t>
            </a:r>
          </a:p>
        </p:txBody>
      </p:sp>
    </p:spTree>
    <p:extLst>
      <p:ext uri="{BB962C8B-B14F-4D97-AF65-F5344CB8AC3E}">
        <p14:creationId xmlns:p14="http://schemas.microsoft.com/office/powerpoint/2010/main" val="193032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1307496" y="296476"/>
            <a:ext cx="10884504" cy="871717"/>
          </a:xfrm>
        </p:spPr>
        <p:txBody>
          <a:bodyPr>
            <a:normAutofit/>
          </a:bodyPr>
          <a:lstStyle/>
          <a:p>
            <a:pPr algn="ctr" eaLnBrk="1" hangingPunct="1"/>
            <a:r>
              <a:rPr lang="ru-RU" altLang="ru-RU" sz="2800" b="1" dirty="0" smtClean="0">
                <a:latin typeface="Times New Roman" panose="02020603050405020304" pitchFamily="18" charset="0"/>
              </a:rPr>
              <a:t>Возрастная структура ЛЖВ на 01.01.2017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>
          <a:xfrm>
            <a:off x="616688" y="1541720"/>
            <a:ext cx="10855645" cy="4840029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</a:pPr>
            <a:endParaRPr lang="ru-RU" altLang="ru-RU" sz="3200" b="1" dirty="0" smtClean="0">
              <a:latin typeface="Times New Roman" panose="02020603050405020304" pitchFamily="18" charset="0"/>
            </a:endParaRPr>
          </a:p>
          <a:p>
            <a:pPr marL="44450" lvl="0" indent="0">
              <a:buNone/>
            </a:pPr>
            <a:r>
              <a:rPr lang="ru-RU" altLang="ru-RU" sz="5900" b="1" dirty="0" smtClean="0">
                <a:latin typeface="Times New Roman" panose="02020603050405020304" pitchFamily="18" charset="0"/>
              </a:rPr>
              <a:t> </a:t>
            </a:r>
            <a:endParaRPr lang="ru-RU" altLang="ru-RU" sz="4800" b="1" u="sng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/>
          </p:nvPr>
        </p:nvGraphicFramePr>
        <p:xfrm>
          <a:off x="423334" y="1811871"/>
          <a:ext cx="11483744" cy="4767831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870936"/>
                <a:gridCol w="2870936"/>
                <a:gridCol w="2870936"/>
                <a:gridCol w="2870936"/>
              </a:tblGrid>
              <a:tr h="529759">
                <a:tc rowSpan="2">
                  <a:txBody>
                    <a:bodyPr/>
                    <a:lstStyle/>
                    <a:p>
                      <a:endParaRPr lang="ru-RU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Возрастная группа</a:t>
                      </a:r>
                      <a:endParaRPr lang="ru-RU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возрастной группы (%)</a:t>
                      </a:r>
                      <a:endParaRPr lang="ru-RU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529759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мужчины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женщины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529759"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0-14 лет</a:t>
                      </a:r>
                      <a:endParaRPr lang="ru-RU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1,3</a:t>
                      </a:r>
                      <a:endParaRPr lang="ru-RU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1,1</a:t>
                      </a:r>
                      <a:endParaRPr lang="ru-RU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1,6</a:t>
                      </a:r>
                      <a:endParaRPr lang="ru-RU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529759"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15-20 лет</a:t>
                      </a:r>
                      <a:endParaRPr lang="ru-RU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0,4</a:t>
                      </a:r>
                      <a:endParaRPr lang="ru-RU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</a:t>
                      </a:r>
                      <a:endParaRPr lang="ru-RU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0,7</a:t>
                      </a:r>
                      <a:endParaRPr lang="ru-RU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529759"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21-30 лет</a:t>
                      </a:r>
                      <a:endParaRPr lang="ru-RU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17,4</a:t>
                      </a:r>
                      <a:endParaRPr lang="ru-RU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14,2</a:t>
                      </a:r>
                      <a:endParaRPr lang="ru-RU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21,9</a:t>
                      </a:r>
                      <a:endParaRPr lang="ru-RU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529759"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31-40 лет</a:t>
                      </a:r>
                      <a:endParaRPr lang="ru-RU" sz="24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56,1</a:t>
                      </a:r>
                      <a:endParaRPr lang="ru-RU" sz="24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57,6</a:t>
                      </a:r>
                      <a:endParaRPr lang="ru-RU" sz="24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54,0</a:t>
                      </a:r>
                      <a:endParaRPr lang="ru-RU" sz="24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529759"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41-50 лет</a:t>
                      </a:r>
                      <a:endParaRPr lang="ru-RU" sz="24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18,2</a:t>
                      </a:r>
                      <a:endParaRPr lang="ru-RU" sz="24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20,3</a:t>
                      </a:r>
                      <a:endParaRPr lang="ru-RU" sz="24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15,1</a:t>
                      </a:r>
                      <a:endParaRPr lang="ru-RU" sz="24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529759"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старше 50</a:t>
                      </a:r>
                      <a:endParaRPr lang="ru-RU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6,6</a:t>
                      </a:r>
                      <a:endParaRPr lang="ru-RU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6,4</a:t>
                      </a:r>
                      <a:endParaRPr lang="ru-RU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6,7</a:t>
                      </a:r>
                      <a:endParaRPr lang="ru-RU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529759"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  <a:endParaRPr lang="ru-RU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Скругленный прямоугольник 4"/>
          <p:cNvSpPr/>
          <p:nvPr/>
        </p:nvSpPr>
        <p:spPr>
          <a:xfrm>
            <a:off x="0" y="-1"/>
            <a:ext cx="2584174" cy="1789043"/>
          </a:xfrm>
          <a:prstGeom prst="roundRect">
            <a:avLst>
              <a:gd name="adj" fmla="val 10000"/>
            </a:avLst>
          </a:prstGeom>
          <a:blipFill rotWithShape="0">
            <a:blip r:embed="rId3" cstate="print">
              <a:lum contrast="10000"/>
            </a:blip>
            <a:stretch>
              <a:fillRect/>
            </a:stretch>
          </a:blipFill>
        </p:spPr>
        <p:style>
          <a:lnRef idx="2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3240911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Прямоугольник 3"/>
          <p:cNvSpPr>
            <a:spLocks noChangeArrowheads="1"/>
          </p:cNvSpPr>
          <p:nvPr/>
        </p:nvSpPr>
        <p:spPr bwMode="auto">
          <a:xfrm>
            <a:off x="897793" y="468434"/>
            <a:ext cx="1032883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ru-RU" alt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ru-RU" altLang="ru-RU" sz="2000" b="1" dirty="0">
              <a:latin typeface="Times New Roman" panose="02020603050405020304" pitchFamily="18" charset="0"/>
            </a:endParaRP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ru-RU" alt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4160" y="6067751"/>
            <a:ext cx="11927840" cy="61081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15415" y="280086"/>
            <a:ext cx="10328836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В Самарской области снижается первичная заболеваемость ВИЧ-инфекцией</a:t>
            </a:r>
          </a:p>
          <a:p>
            <a:pPr algn="just"/>
            <a:r>
              <a:rPr lang="ru-RU" b="1" dirty="0"/>
              <a:t>В Российской Федерации подведены итоги работы регионов по борьбе с ВИЧ-инфекцией за первое полугодие 2017 года.</a:t>
            </a:r>
            <a:br>
              <a:rPr lang="ru-RU" b="1" dirty="0"/>
            </a:br>
            <a:r>
              <a:rPr lang="ru-RU" b="1" dirty="0"/>
              <a:t/>
            </a:r>
            <a:br>
              <a:rPr lang="ru-RU" b="1" dirty="0"/>
            </a:br>
            <a:endParaRPr lang="ru-RU" sz="1600" dirty="0"/>
          </a:p>
          <a:p>
            <a:r>
              <a:rPr lang="ru-RU" sz="1600" dirty="0"/>
              <a:t>Среднероссийский показатель заболеваемости в первом полугодии составил 35,9 на 100 тыс. населения. В РФ по этому показателю «лидировали» Кемеровская (104,8 новых случаев на 100 тыс. населения), Иркутская, Свердловская, Челябинская, Тюменская области, Пермский край, Новосибирская и Томская области. </a:t>
            </a:r>
            <a:r>
              <a:rPr lang="ru-RU" sz="1600" dirty="0">
                <a:solidFill>
                  <a:srgbClr val="FF0000"/>
                </a:solidFill>
              </a:rPr>
              <a:t>Самарская область  по уровню заболеваемости (51,9) опустилась на 14-е место в этом списке. Всего 7 лет назад губерния входила в первую тройку этого печального рейтинга.</a:t>
            </a:r>
          </a:p>
          <a:p>
            <a:pPr algn="just"/>
            <a:r>
              <a:rPr lang="ru-RU" sz="1600" dirty="0">
                <a:solidFill>
                  <a:srgbClr val="FF0000"/>
                </a:solidFill>
              </a:rPr>
              <a:t>Эти показатели – результат совместных усилий областного правительства, общественности, работы врачей областного СПИД-центра по профилактике и выявлению ВИЧ - инфекции, всего медицинского сообщества, повышения ответственности граждан за свое здоровье и здоровье своих близких.  </a:t>
            </a:r>
          </a:p>
          <a:p>
            <a:pPr algn="just"/>
            <a:r>
              <a:rPr lang="ru-RU" sz="1600" dirty="0">
                <a:solidFill>
                  <a:srgbClr val="FF0000"/>
                </a:solidFill>
              </a:rPr>
              <a:t>Но Самарская область по-прежнему входит в пятерку наиболее пораженных регионов РФ. Это можно объяснить в том числе увеличением продолжительности жизни ВИЧ-инфицированных граждан, их приверженностью лечению.</a:t>
            </a:r>
          </a:p>
          <a:p>
            <a:pPr algn="just"/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/>
              <a:t>Так, увеличен охват ВИЧ-инфицированных граждан диспансерным наблюдением с 76,1% до 88,1%; значительно возросла эффективность проводимой антиретровирусной терапии  - то есть уровень вируса в крови ниже предела обнаружения по итогам 2016 года отмечен </a:t>
            </a:r>
            <a:r>
              <a:rPr lang="ru-RU" sz="1600" dirty="0">
                <a:solidFill>
                  <a:srgbClr val="FF0000"/>
                </a:solidFill>
              </a:rPr>
              <a:t>у 67% </a:t>
            </a:r>
            <a:r>
              <a:rPr lang="ru-RU" sz="1600" dirty="0"/>
              <a:t>пациентов, получающих лечение, 3 года назад этот показатель был достигнут только у 45%; охват населения тестированием на ВИЧ увеличился с 18% до </a:t>
            </a:r>
            <a:r>
              <a:rPr lang="ru-RU" sz="1600" dirty="0">
                <a:solidFill>
                  <a:srgbClr val="FF0000"/>
                </a:solidFill>
              </a:rPr>
              <a:t>20,5%</a:t>
            </a:r>
            <a:r>
              <a:rPr lang="ru-RU" sz="1600" dirty="0"/>
              <a:t>.</a:t>
            </a:r>
          </a:p>
          <a:p>
            <a:pPr algn="just"/>
            <a:r>
              <a:rPr lang="ru-RU" sz="1600" dirty="0"/>
              <a:t>А в возрастной структуре впервые выявленных ВИЧ-инфицированных идет стабильное </a:t>
            </a:r>
            <a:r>
              <a:rPr lang="ru-RU" sz="1600" dirty="0">
                <a:solidFill>
                  <a:srgbClr val="FF0000"/>
                </a:solidFill>
              </a:rPr>
              <a:t>снижение</a:t>
            </a:r>
            <a:r>
              <a:rPr lang="ru-RU" sz="1600" dirty="0"/>
              <a:t> доли молодежи в возрасте от 15 до 25 лет.  </a:t>
            </a:r>
            <a:endParaRPr lang="ru-RU" sz="16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8315916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2595" y="65902"/>
            <a:ext cx="8491407" cy="650789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Нормативные документы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47819" y="716691"/>
            <a:ext cx="11415813" cy="5469925"/>
          </a:xfrm>
        </p:spPr>
        <p:txBody>
          <a:bodyPr>
            <a:normAutofit fontScale="25000" lnSpcReduction="20000"/>
          </a:bodyPr>
          <a:lstStyle/>
          <a:p>
            <a:pPr marL="0" indent="0" algn="just">
              <a:lnSpc>
                <a:spcPct val="120000"/>
              </a:lnSpc>
              <a:spcBef>
                <a:spcPts val="0"/>
              </a:spcBef>
              <a:buClr>
                <a:schemeClr val="bg1"/>
              </a:buClr>
              <a:buNone/>
            </a:pPr>
            <a:r>
              <a:rPr lang="ru-RU" sz="8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9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9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Федеральный </a:t>
            </a:r>
            <a:r>
              <a:rPr lang="ru-RU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закон от 24.11.2011 № 323-ФЗ «Об основах охраны здоровья граждан в Российской Федерации» 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Clr>
                <a:schemeClr val="bg1"/>
              </a:buClr>
              <a:buNone/>
            </a:pPr>
            <a:r>
              <a:rPr lang="ru-RU" sz="8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Федеральный </a:t>
            </a:r>
            <a:r>
              <a:rPr lang="ru-RU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закон от 30.09.1999 N52-ФЗ «О санитарно-эпидемиологическом благополучии населения»</a:t>
            </a:r>
            <a:br>
              <a:rPr lang="ru-RU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8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Федеральный закон от 30.03.1995 № </a:t>
            </a:r>
            <a:r>
              <a:rPr lang="ru-RU" sz="8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38-ФЗ «</a:t>
            </a:r>
            <a:r>
              <a:rPr lang="ru-RU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 предупреждении распространения в РФ заболевания, вызываемого вирусом иммунодефицита человека (ВИЧ – инфекции)»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ru-RU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Постановление </a:t>
            </a:r>
            <a:r>
              <a:rPr lang="ru-RU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Главного государственного санитарного врача РФ от 11.01.2011 N </a:t>
            </a:r>
            <a:r>
              <a:rPr lang="ru-RU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8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ред. от 21.07.2016</a:t>
            </a:r>
            <a:r>
              <a:rPr lang="ru-RU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"</a:t>
            </a:r>
            <a:r>
              <a:rPr lang="ru-RU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 утверждении </a:t>
            </a:r>
            <a:r>
              <a:rPr lang="ru-RU" sz="8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 3.1.5.2826-10 </a:t>
            </a:r>
            <a:r>
              <a:rPr lang="ru-RU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"Профилактика ВИЧ-инфекции</a:t>
            </a:r>
            <a:r>
              <a:rPr lang="ru-RU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"(</a:t>
            </a:r>
            <a:r>
              <a:rPr lang="ru-RU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вместе с "СП 3.1.5.2826-10. Санитарно-эпидемиологические правила</a:t>
            </a:r>
            <a:r>
              <a:rPr lang="ru-RU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...")(</a:t>
            </a:r>
            <a:r>
              <a:rPr lang="ru-RU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Зарегистрировано в Минюсте России 24.03.2011 N 20263</a:t>
            </a:r>
            <a:r>
              <a:rPr lang="ru-RU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0" indent="0" algn="just">
              <a:lnSpc>
                <a:spcPct val="150000"/>
              </a:lnSpc>
              <a:spcBef>
                <a:spcPts val="0"/>
              </a:spcBef>
              <a:buClr>
                <a:schemeClr val="bg1"/>
              </a:buClr>
              <a:buNone/>
            </a:pPr>
            <a:r>
              <a:rPr lang="ru-RU" sz="7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Приказ </a:t>
            </a:r>
            <a:r>
              <a:rPr lang="ru-RU" sz="7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Минздрава РФ от 08.11.2012 </a:t>
            </a:r>
            <a:r>
              <a:rPr lang="ru-RU" sz="7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№689н </a:t>
            </a:r>
            <a:r>
              <a:rPr lang="ru-RU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«Об утверждении порядка оказания медицинской помощи взрослому населению при заболевании, вызываемом вирусом иммунодефицита человека (ВИЧ-инфекции)»</a:t>
            </a:r>
          </a:p>
          <a:p>
            <a:pPr marL="0" indent="0" algn="just">
              <a:lnSpc>
                <a:spcPct val="150000"/>
              </a:lnSpc>
              <a:spcBef>
                <a:spcPts val="0"/>
              </a:spcBef>
              <a:buClr>
                <a:schemeClr val="bg1"/>
              </a:buClr>
              <a:buNone/>
            </a:pPr>
            <a:r>
              <a:rPr lang="ru-RU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10. Приказ </a:t>
            </a:r>
            <a:r>
              <a:rPr lang="ru-RU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Миздрава</a:t>
            </a:r>
            <a:r>
              <a:rPr lang="ru-RU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РФ от 24.12.2012 №1511н «Об утверждении стандарта первичной медико-санитарной помощи при болезни, вызванной вирусом иммунодефицита человека (ВИЧ-инфекции)»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  <a:buClr>
                <a:schemeClr val="bg1"/>
              </a:buClr>
              <a:buNone/>
            </a:pPr>
            <a:r>
              <a:rPr lang="ru-RU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11. Приказ Минздрава РФ от 09.11.2012 №758н «Об утверждении стандарта специализированной медицинской помощи при болезни, вызванной вирусом иммунодефицита человека (ВИЧ-инфекции)»</a:t>
            </a:r>
          </a:p>
          <a:p>
            <a:pPr marL="0" indent="0">
              <a:lnSpc>
                <a:spcPct val="120000"/>
              </a:lnSpc>
              <a:buNone/>
            </a:pPr>
            <a:endParaRPr lang="ru-RU" sz="8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47980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Рисунок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737" b="-2219"/>
          <a:stretch>
            <a:fillRect/>
          </a:stretch>
        </p:blipFill>
        <p:spPr bwMode="auto">
          <a:xfrm>
            <a:off x="5768297" y="1887538"/>
            <a:ext cx="2879725" cy="2487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7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7121" y="4472703"/>
            <a:ext cx="3562350" cy="2462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9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3" t="18324" r="70715" b="65726"/>
          <a:stretch>
            <a:fillRect/>
          </a:stretch>
        </p:blipFill>
        <p:spPr bwMode="auto">
          <a:xfrm>
            <a:off x="10335820" y="130038"/>
            <a:ext cx="12700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0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31" t="14883" r="61003" b="71729"/>
          <a:stretch>
            <a:fillRect/>
          </a:stretch>
        </p:blipFill>
        <p:spPr bwMode="auto">
          <a:xfrm>
            <a:off x="6167438" y="2060576"/>
            <a:ext cx="1441450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7" t="31190" r="65585" b="50958"/>
          <a:stretch>
            <a:fillRect/>
          </a:stretch>
        </p:blipFill>
        <p:spPr bwMode="auto">
          <a:xfrm>
            <a:off x="6738775" y="1113710"/>
            <a:ext cx="1354137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2" name="Рисунок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6" t="33211" r="73843" b="47821"/>
          <a:stretch>
            <a:fillRect/>
          </a:stretch>
        </p:blipFill>
        <p:spPr bwMode="auto">
          <a:xfrm>
            <a:off x="5163459" y="731865"/>
            <a:ext cx="1209675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53" name="Заголовок 1"/>
          <p:cNvSpPr>
            <a:spLocks noGrp="1"/>
          </p:cNvSpPr>
          <p:nvPr>
            <p:ph type="title"/>
          </p:nvPr>
        </p:nvSpPr>
        <p:spPr>
          <a:xfrm>
            <a:off x="1828800" y="23813"/>
            <a:ext cx="8686800" cy="52546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altLang="ru-RU" sz="3200" b="1" dirty="0" smtClean="0">
                <a:solidFill>
                  <a:srgbClr val="FFC000"/>
                </a:solidFill>
              </a:rPr>
              <a:t>							Поликлиника</a:t>
            </a:r>
            <a:endParaRPr lang="ru-RU" altLang="ru-RU" sz="3200" b="1" dirty="0">
              <a:solidFill>
                <a:srgbClr val="FFC000"/>
              </a:solidFill>
            </a:endParaRPr>
          </a:p>
        </p:txBody>
      </p:sp>
      <p:pic>
        <p:nvPicPr>
          <p:cNvPr id="57354" name="Рисунок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5" t="26776" r="65839" b="55373"/>
          <a:stretch>
            <a:fillRect/>
          </a:stretch>
        </p:blipFill>
        <p:spPr bwMode="auto">
          <a:xfrm>
            <a:off x="8092912" y="130038"/>
            <a:ext cx="1435100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5" name="Рисунок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26" t="24162" r="62708" b="58456"/>
          <a:stretch>
            <a:fillRect/>
          </a:stretch>
        </p:blipFill>
        <p:spPr bwMode="auto">
          <a:xfrm>
            <a:off x="8355600" y="1038225"/>
            <a:ext cx="1344612" cy="72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6" name="Рисунок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934" b="10500"/>
          <a:stretch>
            <a:fillRect/>
          </a:stretch>
        </p:blipFill>
        <p:spPr bwMode="auto">
          <a:xfrm>
            <a:off x="499043" y="3563937"/>
            <a:ext cx="2830286" cy="2767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7" name="Рисунок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51" t="7521" r="42307" b="33566"/>
          <a:stretch>
            <a:fillRect/>
          </a:stretch>
        </p:blipFill>
        <p:spPr bwMode="auto">
          <a:xfrm>
            <a:off x="8938307" y="1843996"/>
            <a:ext cx="2484437" cy="2433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8" name="Рисунок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09" r="21680" b="5017"/>
          <a:stretch>
            <a:fillRect/>
          </a:stretch>
        </p:blipFill>
        <p:spPr bwMode="auto">
          <a:xfrm>
            <a:off x="8113485" y="4356329"/>
            <a:ext cx="4078515" cy="243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9" name="Рисунок 1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8" t="12473" r="52238" b="14998"/>
          <a:stretch>
            <a:fillRect/>
          </a:stretch>
        </p:blipFill>
        <p:spPr bwMode="auto">
          <a:xfrm>
            <a:off x="3411765" y="1641071"/>
            <a:ext cx="2160588" cy="241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61" name="Рисунок 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7" t="30577" r="78841" b="57903"/>
          <a:stretch>
            <a:fillRect/>
          </a:stretch>
        </p:blipFill>
        <p:spPr bwMode="auto">
          <a:xfrm>
            <a:off x="7943935" y="4609042"/>
            <a:ext cx="1271588" cy="588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62" name="Рисунок 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83" t="57709" r="4196" b="29337"/>
          <a:stretch>
            <a:fillRect/>
          </a:stretch>
        </p:blipFill>
        <p:spPr bwMode="auto">
          <a:xfrm>
            <a:off x="10118348" y="869546"/>
            <a:ext cx="1589087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-131172" y="107562"/>
            <a:ext cx="3346994" cy="2688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173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71638" y="42948"/>
            <a:ext cx="8103951" cy="1077398"/>
          </a:xfrm>
          <a:prstGeom prst="rect">
            <a:avLst/>
          </a:prstGeom>
        </p:spPr>
        <p:txBody>
          <a:bodyPr vert="horz" wrap="square" lIns="0" tIns="213538" rIns="0" bIns="0" rtlCol="0" anchor="t">
            <a:spAutoFit/>
          </a:bodyPr>
          <a:lstStyle/>
          <a:p>
            <a:pPr marL="12700" marR="5080" algn="ctr">
              <a:spcBef>
                <a:spcPts val="95"/>
              </a:spcBef>
            </a:pPr>
            <a:r>
              <a:rPr sz="28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Основная </a:t>
            </a:r>
            <a:r>
              <a:rPr sz="28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</a:t>
            </a:r>
            <a:r>
              <a:rPr sz="28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диспансерного </a:t>
            </a:r>
            <a:r>
              <a:rPr sz="28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наблюдения </a:t>
            </a:r>
            <a:r>
              <a:rPr sz="28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 </a:t>
            </a:r>
            <a:r>
              <a:rPr sz="28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больными </a:t>
            </a:r>
            <a:r>
              <a:rPr sz="28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ВИЧ </a:t>
            </a:r>
            <a:r>
              <a:rPr sz="28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sz="2800" spc="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инфекцией:</a:t>
            </a:r>
            <a:endParaRPr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82954" y="1120346"/>
            <a:ext cx="8192635" cy="56342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69265" marR="214629" indent="-457200">
              <a:spcBef>
                <a:spcPts val="95"/>
              </a:spcBef>
              <a:buFont typeface="Wingdings" panose="05000000000000000000" pitchFamily="2" charset="2"/>
              <a:buChar char="q"/>
            </a:pPr>
            <a:r>
              <a:rPr sz="2400" spc="-40" dirty="0">
                <a:latin typeface="Times New Roman"/>
                <a:cs typeface="Times New Roman"/>
              </a:rPr>
              <a:t>Увеличение </a:t>
            </a:r>
            <a:r>
              <a:rPr sz="2400" spc="-10" dirty="0">
                <a:latin typeface="Times New Roman"/>
                <a:cs typeface="Times New Roman"/>
              </a:rPr>
              <a:t>продолжительности </a:t>
            </a:r>
            <a:r>
              <a:rPr sz="2400" spc="-5" dirty="0">
                <a:latin typeface="Times New Roman"/>
                <a:cs typeface="Times New Roman"/>
              </a:rPr>
              <a:t>и </a:t>
            </a:r>
            <a:r>
              <a:rPr sz="2400" spc="-10" dirty="0">
                <a:latin typeface="Times New Roman"/>
                <a:cs typeface="Times New Roman"/>
              </a:rPr>
              <a:t>сохранение  </a:t>
            </a:r>
            <a:r>
              <a:rPr sz="2400" spc="-25" dirty="0">
                <a:latin typeface="Times New Roman"/>
                <a:cs typeface="Times New Roman"/>
              </a:rPr>
              <a:t>качества </a:t>
            </a:r>
            <a:r>
              <a:rPr sz="2400" spc="-5" dirty="0">
                <a:latin typeface="Times New Roman"/>
                <a:cs typeface="Times New Roman"/>
              </a:rPr>
              <a:t>жизни </a:t>
            </a:r>
            <a:r>
              <a:rPr sz="2400" spc="-10" dirty="0">
                <a:latin typeface="Times New Roman"/>
                <a:cs typeface="Times New Roman"/>
              </a:rPr>
              <a:t>пациентов </a:t>
            </a:r>
            <a:r>
              <a:rPr sz="2400" spc="-5" dirty="0">
                <a:latin typeface="Times New Roman"/>
                <a:cs typeface="Times New Roman"/>
              </a:rPr>
              <a:t>с ВИЧ –</a:t>
            </a:r>
            <a:r>
              <a:rPr sz="2400" spc="75" dirty="0">
                <a:latin typeface="Times New Roman"/>
                <a:cs typeface="Times New Roman"/>
              </a:rPr>
              <a:t> </a:t>
            </a:r>
            <a:r>
              <a:rPr sz="2400" spc="-5" dirty="0" err="1" smtClean="0">
                <a:latin typeface="Times New Roman"/>
                <a:cs typeface="Times New Roman"/>
              </a:rPr>
              <a:t>инфекцией</a:t>
            </a:r>
            <a:r>
              <a:rPr lang="ru-RU" sz="2400" spc="-5" dirty="0" smtClean="0">
                <a:latin typeface="Times New Roman"/>
                <a:cs typeface="Times New Roman"/>
              </a:rPr>
              <a:t>, а  также снижение вероятности передачи от них ВИЧ –инфекции. (глава </a:t>
            </a:r>
            <a:r>
              <a:rPr lang="en-US" sz="2400" spc="-5" dirty="0" smtClean="0">
                <a:latin typeface="Times New Roman"/>
                <a:cs typeface="Times New Roman"/>
              </a:rPr>
              <a:t>VI</a:t>
            </a:r>
            <a:r>
              <a:rPr lang="ru-RU" sz="2400" spc="-5" dirty="0" smtClean="0">
                <a:latin typeface="Times New Roman"/>
                <a:cs typeface="Times New Roman"/>
              </a:rPr>
              <a:t> п 6.1)</a:t>
            </a:r>
          </a:p>
          <a:p>
            <a:pPr marL="469265" marR="214629" indent="-457200">
              <a:spcBef>
                <a:spcPts val="95"/>
              </a:spcBef>
              <a:buFont typeface="Wingdings" panose="05000000000000000000" pitchFamily="2" charset="2"/>
              <a:buChar char="q"/>
            </a:pPr>
            <a:r>
              <a:rPr lang="ru-RU" sz="2400" spc="-5" dirty="0" smtClean="0">
                <a:latin typeface="Times New Roman"/>
                <a:cs typeface="Times New Roman"/>
              </a:rPr>
              <a:t>Рождение здорового поколения</a:t>
            </a:r>
            <a:endParaRPr sz="2400" dirty="0">
              <a:latin typeface="Times New Roman"/>
              <a:cs typeface="Times New Roman"/>
            </a:endParaRPr>
          </a:p>
          <a:p>
            <a:pPr marL="268605" marR="5080" indent="-256540"/>
            <a:r>
              <a:rPr sz="2400" b="1" spc="-10" dirty="0" err="1" smtClean="0">
                <a:latin typeface="Times New Roman"/>
                <a:cs typeface="Times New Roman"/>
              </a:rPr>
              <a:t>Основные</a:t>
            </a:r>
            <a:r>
              <a:rPr sz="2400" b="1" spc="-10" dirty="0" smtClean="0">
                <a:latin typeface="Times New Roman"/>
                <a:cs typeface="Times New Roman"/>
              </a:rPr>
              <a:t> </a:t>
            </a:r>
            <a:r>
              <a:rPr sz="2400" b="1" spc="-15" dirty="0">
                <a:latin typeface="Times New Roman"/>
                <a:cs typeface="Times New Roman"/>
              </a:rPr>
              <a:t>задачи </a:t>
            </a:r>
            <a:r>
              <a:rPr sz="2400" b="1" spc="-5" dirty="0">
                <a:latin typeface="Times New Roman"/>
                <a:cs typeface="Times New Roman"/>
              </a:rPr>
              <a:t>диспансерного </a:t>
            </a:r>
            <a:r>
              <a:rPr sz="2400" b="1" spc="-20" dirty="0">
                <a:latin typeface="Times New Roman"/>
                <a:cs typeface="Times New Roman"/>
              </a:rPr>
              <a:t>наблюдения </a:t>
            </a:r>
            <a:r>
              <a:rPr sz="2400" b="1" dirty="0">
                <a:latin typeface="Times New Roman"/>
                <a:cs typeface="Times New Roman"/>
              </a:rPr>
              <a:t>за </a:t>
            </a:r>
            <a:r>
              <a:rPr sz="2400" b="1" spc="-10" dirty="0">
                <a:latin typeface="Times New Roman"/>
                <a:cs typeface="Times New Roman"/>
              </a:rPr>
              <a:t>больными </a:t>
            </a:r>
            <a:r>
              <a:rPr sz="2400" b="1" dirty="0">
                <a:latin typeface="Times New Roman"/>
                <a:cs typeface="Times New Roman"/>
              </a:rPr>
              <a:t>ВИЧ –  </a:t>
            </a:r>
            <a:r>
              <a:rPr sz="2400" b="1" spc="-5" dirty="0">
                <a:latin typeface="Times New Roman"/>
                <a:cs typeface="Times New Roman"/>
              </a:rPr>
              <a:t>инфекцией:</a:t>
            </a:r>
            <a:endParaRPr sz="2400" dirty="0">
              <a:latin typeface="Times New Roman"/>
              <a:cs typeface="Times New Roman"/>
            </a:endParaRPr>
          </a:p>
          <a:p>
            <a:pPr marL="268605" indent="-255904">
              <a:spcBef>
                <a:spcPts val="300"/>
              </a:spcBef>
              <a:buClr>
                <a:srgbClr val="9F4DA2"/>
              </a:buClr>
              <a:buFont typeface="Georgia"/>
              <a:buChar char="•"/>
              <a:tabLst>
                <a:tab pos="268605" algn="l"/>
                <a:tab pos="269240" algn="l"/>
              </a:tabLst>
            </a:pPr>
            <a:r>
              <a:rPr sz="2400" spc="-5" dirty="0">
                <a:latin typeface="Times New Roman"/>
                <a:cs typeface="Times New Roman"/>
              </a:rPr>
              <a:t>Формирование </a:t>
            </a:r>
            <a:r>
              <a:rPr sz="2400" dirty="0" err="1">
                <a:latin typeface="Times New Roman"/>
                <a:cs typeface="Times New Roman"/>
              </a:rPr>
              <a:t>приверженности</a:t>
            </a:r>
            <a:r>
              <a:rPr sz="2400" dirty="0">
                <a:latin typeface="Times New Roman"/>
                <a:cs typeface="Times New Roman"/>
              </a:rPr>
              <a:t> </a:t>
            </a:r>
            <a:r>
              <a:rPr sz="2400" spc="-5" dirty="0" err="1" smtClean="0">
                <a:latin typeface="Times New Roman"/>
                <a:cs typeface="Times New Roman"/>
              </a:rPr>
              <a:t>диспансерному</a:t>
            </a:r>
            <a:r>
              <a:rPr lang="ru-RU" sz="2400" spc="-5" dirty="0" smtClean="0">
                <a:latin typeface="Times New Roman"/>
                <a:cs typeface="Times New Roman"/>
              </a:rPr>
              <a:t>  н</a:t>
            </a:r>
            <a:r>
              <a:rPr sz="2400" spc="-20" dirty="0" err="1" smtClean="0">
                <a:latin typeface="Times New Roman"/>
                <a:cs typeface="Times New Roman"/>
              </a:rPr>
              <a:t>аблюдению</a:t>
            </a:r>
            <a:endParaRPr lang="ru-RU" sz="2400" spc="-20" dirty="0" smtClean="0">
              <a:latin typeface="Times New Roman"/>
              <a:cs typeface="Times New Roman"/>
            </a:endParaRPr>
          </a:p>
          <a:p>
            <a:pPr marL="268605" indent="-255904">
              <a:spcBef>
                <a:spcPts val="305"/>
              </a:spcBef>
              <a:buClr>
                <a:srgbClr val="9F4DA2"/>
              </a:buClr>
              <a:buFont typeface="Georgia"/>
              <a:buChar char="•"/>
              <a:tabLst>
                <a:tab pos="268605" algn="l"/>
                <a:tab pos="269240" algn="l"/>
              </a:tabLst>
            </a:pPr>
            <a:r>
              <a:rPr sz="2400" dirty="0" err="1" smtClean="0">
                <a:latin typeface="Times New Roman"/>
                <a:cs typeface="Times New Roman"/>
              </a:rPr>
              <a:t>Своевременное</a:t>
            </a:r>
            <a:r>
              <a:rPr sz="2400" dirty="0" smtClean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выявление показаний </a:t>
            </a:r>
            <a:r>
              <a:rPr sz="2400" dirty="0">
                <a:latin typeface="Times New Roman"/>
                <a:cs typeface="Times New Roman"/>
              </a:rPr>
              <a:t>к </a:t>
            </a:r>
            <a:r>
              <a:rPr sz="2400" spc="-10" dirty="0">
                <a:latin typeface="Times New Roman"/>
                <a:cs typeface="Times New Roman"/>
              </a:rPr>
              <a:t>пожизненной</a:t>
            </a:r>
            <a:r>
              <a:rPr sz="2400" spc="50" dirty="0">
                <a:latin typeface="Times New Roman"/>
                <a:cs typeface="Times New Roman"/>
              </a:rPr>
              <a:t> </a:t>
            </a:r>
            <a:r>
              <a:rPr sz="2400" spc="-45" dirty="0">
                <a:latin typeface="Times New Roman"/>
                <a:cs typeface="Times New Roman"/>
              </a:rPr>
              <a:t>АРТ,</a:t>
            </a:r>
            <a:endParaRPr sz="2400" dirty="0">
              <a:latin typeface="Times New Roman"/>
              <a:cs typeface="Times New Roman"/>
            </a:endParaRPr>
          </a:p>
          <a:p>
            <a:pPr marL="268605"/>
            <a:r>
              <a:rPr sz="2400" spc="-10" dirty="0">
                <a:latin typeface="Times New Roman"/>
                <a:cs typeface="Times New Roman"/>
              </a:rPr>
              <a:t>профилактике </a:t>
            </a:r>
            <a:r>
              <a:rPr sz="2400" dirty="0">
                <a:latin typeface="Times New Roman"/>
                <a:cs typeface="Times New Roman"/>
              </a:rPr>
              <a:t>и </a:t>
            </a:r>
            <a:r>
              <a:rPr sz="2400" spc="-10" dirty="0">
                <a:latin typeface="Times New Roman"/>
                <a:cs typeface="Times New Roman"/>
              </a:rPr>
              <a:t>лечению </a:t>
            </a:r>
            <a:r>
              <a:rPr sz="2400" spc="-10" dirty="0" err="1">
                <a:latin typeface="Times New Roman"/>
                <a:cs typeface="Times New Roman"/>
              </a:rPr>
              <a:t>вторичных</a:t>
            </a:r>
            <a:r>
              <a:rPr sz="2400" spc="15" dirty="0">
                <a:latin typeface="Times New Roman"/>
                <a:cs typeface="Times New Roman"/>
              </a:rPr>
              <a:t> </a:t>
            </a:r>
            <a:r>
              <a:rPr sz="2400" spc="-10" dirty="0" err="1" smtClean="0">
                <a:latin typeface="Times New Roman"/>
                <a:cs typeface="Times New Roman"/>
              </a:rPr>
              <a:t>заболеваний</a:t>
            </a:r>
            <a:endParaRPr lang="ru-RU" sz="2400" spc="-10" dirty="0" smtClean="0">
              <a:latin typeface="Times New Roman"/>
              <a:cs typeface="Times New Roman"/>
            </a:endParaRPr>
          </a:p>
          <a:p>
            <a:pPr marL="268605" marR="518795" indent="-255904">
              <a:spcBef>
                <a:spcPts val="300"/>
              </a:spcBef>
              <a:buClr>
                <a:srgbClr val="9F4DA2"/>
              </a:buClr>
              <a:buFont typeface="Georgia"/>
              <a:buChar char="•"/>
              <a:tabLst>
                <a:tab pos="268605" algn="l"/>
                <a:tab pos="269240" algn="l"/>
              </a:tabLst>
            </a:pPr>
            <a:r>
              <a:rPr sz="2400" spc="-5" dirty="0" err="1" smtClean="0">
                <a:latin typeface="Times New Roman"/>
                <a:cs typeface="Times New Roman"/>
              </a:rPr>
              <a:t>Обеспечение</a:t>
            </a:r>
            <a:r>
              <a:rPr sz="2400" spc="-5" dirty="0" smtClean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оказания </a:t>
            </a:r>
            <a:r>
              <a:rPr sz="2400" dirty="0">
                <a:latin typeface="Times New Roman"/>
                <a:cs typeface="Times New Roman"/>
              </a:rPr>
              <a:t>своевременной </a:t>
            </a:r>
            <a:r>
              <a:rPr sz="2400" spc="-15" dirty="0">
                <a:latin typeface="Times New Roman"/>
                <a:cs typeface="Times New Roman"/>
              </a:rPr>
              <a:t>медицинской </a:t>
            </a:r>
            <a:r>
              <a:rPr sz="2400" spc="-10" dirty="0">
                <a:latin typeface="Times New Roman"/>
                <a:cs typeface="Times New Roman"/>
              </a:rPr>
              <a:t>помощи </a:t>
            </a:r>
            <a:r>
              <a:rPr sz="2400" dirty="0">
                <a:latin typeface="Times New Roman"/>
                <a:cs typeface="Times New Roman"/>
              </a:rPr>
              <a:t>и  </a:t>
            </a:r>
            <a:r>
              <a:rPr sz="2400" spc="-10" dirty="0">
                <a:latin typeface="Times New Roman"/>
                <a:cs typeface="Times New Roman"/>
              </a:rPr>
              <a:t>лечению </a:t>
            </a:r>
            <a:r>
              <a:rPr sz="2400" spc="-5" dirty="0" err="1">
                <a:latin typeface="Times New Roman"/>
                <a:cs typeface="Times New Roman"/>
              </a:rPr>
              <a:t>сопутствующих</a:t>
            </a:r>
            <a:r>
              <a:rPr sz="2400" spc="5" dirty="0">
                <a:latin typeface="Times New Roman"/>
                <a:cs typeface="Times New Roman"/>
              </a:rPr>
              <a:t> </a:t>
            </a:r>
            <a:r>
              <a:rPr sz="2400" spc="-10" dirty="0" err="1" smtClean="0">
                <a:latin typeface="Times New Roman"/>
                <a:cs typeface="Times New Roman"/>
              </a:rPr>
              <a:t>заболеваний</a:t>
            </a:r>
            <a:endParaRPr lang="ru-RU" sz="2400" spc="-10" dirty="0" smtClean="0">
              <a:latin typeface="Times New Roman"/>
              <a:cs typeface="Times New Roman"/>
            </a:endParaRPr>
          </a:p>
          <a:p>
            <a:pPr marL="268605" marR="518795" indent="-255904">
              <a:spcBef>
                <a:spcPts val="300"/>
              </a:spcBef>
              <a:buClr>
                <a:srgbClr val="9F4DA2"/>
              </a:buClr>
              <a:buFont typeface="Georgia"/>
              <a:buChar char="•"/>
              <a:tabLst>
                <a:tab pos="268605" algn="l"/>
                <a:tab pos="269240" algn="l"/>
              </a:tabLst>
            </a:pPr>
            <a:endParaRPr lang="ru-RU" sz="2000" spc="-10" dirty="0" smtClean="0">
              <a:latin typeface="Times New Roman"/>
              <a:cs typeface="Times New Roman"/>
            </a:endParaRPr>
          </a:p>
          <a:p>
            <a:pPr marL="268605" marR="518795" indent="-255904">
              <a:spcBef>
                <a:spcPts val="300"/>
              </a:spcBef>
              <a:buClr>
                <a:srgbClr val="9F4DA2"/>
              </a:buClr>
              <a:buFont typeface="Georgia"/>
              <a:buChar char="•"/>
              <a:tabLst>
                <a:tab pos="268605" algn="l"/>
                <a:tab pos="269240" algn="l"/>
              </a:tabLst>
            </a:pPr>
            <a:endParaRPr sz="2000" dirty="0">
              <a:latin typeface="Times New Roman"/>
              <a:cs typeface="Times New Roman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4160" y="6067751"/>
            <a:ext cx="11927840" cy="61081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54531" y="128637"/>
            <a:ext cx="3176280" cy="2879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286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рань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2200</TotalTime>
  <Words>1187</Words>
  <Application>Microsoft Office PowerPoint</Application>
  <PresentationFormat>Широкоэкранный</PresentationFormat>
  <Paragraphs>221</Paragraphs>
  <Slides>21</Slides>
  <Notes>10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32" baseType="lpstr">
      <vt:lpstr>Arial</vt:lpstr>
      <vt:lpstr>Calibri</vt:lpstr>
      <vt:lpstr>Cambria</vt:lpstr>
      <vt:lpstr>Cambria Math</vt:lpstr>
      <vt:lpstr>Georgia</vt:lpstr>
      <vt:lpstr>Times New Roman</vt:lpstr>
      <vt:lpstr>Trebuchet MS</vt:lpstr>
      <vt:lpstr>Wingdings</vt:lpstr>
      <vt:lpstr>Wingdings 2</vt:lpstr>
      <vt:lpstr>Wingdings 3</vt:lpstr>
      <vt:lpstr>Грань</vt:lpstr>
      <vt:lpstr>ПУТИ ОПТИМИЗАЦИИ РАБОТЫ СЕСТРИНСКОГО ПЕРСОНАЛА С ВИЧ – ИНФИЦИРОВАННЫМИ ПАЦИЕНТАМИ       Синотова Н.К. – медицинская сестра АПО №1 ГБУЗ СОЦ СПИД и ИЗ Самара 2017     </vt:lpstr>
      <vt:lpstr>Презентация PowerPoint</vt:lpstr>
      <vt:lpstr>Презентация PowerPoint</vt:lpstr>
      <vt:lpstr>Презентация PowerPoint</vt:lpstr>
      <vt:lpstr>Возрастная структура ЛЖВ на 01.01.2017</vt:lpstr>
      <vt:lpstr>Презентация PowerPoint</vt:lpstr>
      <vt:lpstr>Нормативные документы</vt:lpstr>
      <vt:lpstr>       Поликлиника</vt:lpstr>
      <vt:lpstr>Основная цель диспансерного наблюдения за  больными ВИЧ - инфекцией:</vt:lpstr>
      <vt:lpstr>VI. Организация диспансерного наблюдения за больными ВИЧ-инфекцией</vt:lpstr>
      <vt:lpstr>Презентация PowerPoint</vt:lpstr>
      <vt:lpstr>Презентация PowerPoint</vt:lpstr>
      <vt:lpstr>Презентация PowerPoint</vt:lpstr>
      <vt:lpstr>Объем и кратность обследования при  наблюдении до назначения АРТ</vt:lpstr>
      <vt:lpstr>Консультации специалистов:</vt:lpstr>
      <vt:lpstr>СП 3.1.5.2826-10    </vt:lpstr>
      <vt:lpstr>  Командная работа </vt:lpstr>
      <vt:lpstr>    </vt:lpstr>
      <vt:lpstr>Результат</vt:lpstr>
      <vt:lpstr>Презентация PowerPoint</vt:lpstr>
      <vt:lpstr>БЛАГОДАРЮ ЗА ВНИМАНИЕ!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Пути оптимиза</dc:title>
  <dc:creator>Хворова Елена Викторовна</dc:creator>
  <cp:lastModifiedBy>Хворова Елена Викторовна</cp:lastModifiedBy>
  <cp:revision>31</cp:revision>
  <cp:lastPrinted>2017-10-06T07:44:36Z</cp:lastPrinted>
  <dcterms:created xsi:type="dcterms:W3CDTF">2017-09-28T08:29:58Z</dcterms:created>
  <dcterms:modified xsi:type="dcterms:W3CDTF">2017-10-11T05:33:04Z</dcterms:modified>
</cp:coreProperties>
</file>